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8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844" y="3266397"/>
            <a:ext cx="10370311" cy="169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1721611"/>
            <a:ext cx="1035812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0844" y="2487594"/>
            <a:ext cx="10370311" cy="3288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jbow@gmail.com" TargetMode="External"/><Relationship Id="rId2" Type="http://schemas.openxmlformats.org/officeDocument/2006/relationships/hyperlink" Target="mailto:srija.palakurthimay1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rajbow@gmail.com" TargetMode="External"/><Relationship Id="rId2" Type="http://schemas.openxmlformats.org/officeDocument/2006/relationships/hyperlink" Target="mailto:srija.palakurthimay1@gmail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2049335"/>
            <a:ext cx="6811009" cy="1921510"/>
          </a:xfrm>
          <a:prstGeom prst="rect">
            <a:avLst/>
          </a:prstGeom>
        </p:spPr>
        <p:txBody>
          <a:bodyPr vert="horz" wrap="square" lIns="0" tIns="452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60"/>
              </a:spcBef>
            </a:pPr>
            <a:r>
              <a:rPr sz="6000" spc="-20" dirty="0"/>
              <a:t>Credit</a:t>
            </a:r>
            <a:r>
              <a:rPr sz="6000" spc="-30" dirty="0"/>
              <a:t> EDA </a:t>
            </a:r>
            <a:r>
              <a:rPr sz="6000" dirty="0"/>
              <a:t>Case</a:t>
            </a:r>
            <a:r>
              <a:rPr sz="6000" spc="-20" dirty="0"/>
              <a:t> </a:t>
            </a:r>
            <a:r>
              <a:rPr sz="6000" dirty="0"/>
              <a:t>Study</a:t>
            </a:r>
            <a:endParaRPr sz="6000"/>
          </a:p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2400" spc="-5" dirty="0">
                <a:latin typeface="Calibri"/>
                <a:cs typeface="Calibri"/>
              </a:rPr>
              <a:t>Driving</a:t>
            </a:r>
            <a:r>
              <a:rPr sz="2400" spc="-20" dirty="0">
                <a:latin typeface="Calibri"/>
                <a:cs typeface="Calibri"/>
              </a:rPr>
              <a:t> factors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default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48714" y="4619116"/>
          <a:ext cx="6107430" cy="1264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600" b="1" spc="-40" dirty="0">
                          <a:latin typeface="Calibri"/>
                          <a:cs typeface="Calibri"/>
                        </a:rPr>
                        <a:t>Team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T w="12700">
                      <a:solidFill>
                        <a:srgbClr val="297ED4"/>
                      </a:solidFill>
                      <a:prstDash val="solid"/>
                    </a:lnT>
                    <a:lnB w="12700">
                      <a:solidFill>
                        <a:srgbClr val="297E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97ED4"/>
                      </a:solidFill>
                      <a:prstDash val="solid"/>
                    </a:lnT>
                    <a:lnB w="12700">
                      <a:solidFill>
                        <a:srgbClr val="297E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4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Name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T w="12700">
                      <a:solidFill>
                        <a:srgbClr val="297ED4"/>
                      </a:solidFill>
                      <a:prstDash val="solid"/>
                    </a:lnT>
                    <a:solidFill>
                      <a:srgbClr val="D4E5F6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Email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Address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T w="12700">
                      <a:solidFill>
                        <a:srgbClr val="297ED4"/>
                      </a:solidFill>
                      <a:prstDash val="solid"/>
                    </a:lnT>
                    <a:solidFill>
                      <a:srgbClr val="D4E5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2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Srija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Palakurthi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(Facilitator)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  <a:hlinkClick r:id="rId2"/>
                        </a:rPr>
                        <a:t>srija.palakurthimay1@gmail.com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53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Rajkumar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Sakthibalan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12700">
                      <a:solidFill>
                        <a:srgbClr val="297ED4"/>
                      </a:solidFill>
                      <a:prstDash val="solid"/>
                    </a:lnB>
                    <a:solidFill>
                      <a:srgbClr val="D4E5F6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  <a:hlinkClick r:id="rId3"/>
                        </a:rPr>
                        <a:t>rajbow@gmail.com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12700">
                      <a:solidFill>
                        <a:srgbClr val="297ED4"/>
                      </a:solidFill>
                      <a:prstDash val="solid"/>
                    </a:lnB>
                    <a:solidFill>
                      <a:srgbClr val="D4E5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6397"/>
            <a:ext cx="3256279" cy="1692275"/>
          </a:xfrm>
          <a:prstGeom prst="rect">
            <a:avLst/>
          </a:prstGeom>
        </p:spPr>
        <p:txBody>
          <a:bodyPr vert="horz" wrap="square" lIns="0" tIns="288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70"/>
              </a:spcBef>
            </a:pPr>
            <a:r>
              <a:rPr sz="6000" spc="-25" dirty="0">
                <a:latin typeface="Calibri Light"/>
                <a:cs typeface="Calibri Light"/>
              </a:rPr>
              <a:t>Results</a:t>
            </a:r>
            <a:endParaRPr sz="6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Insights</a:t>
            </a:r>
            <a:r>
              <a:rPr sz="24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and</a:t>
            </a:r>
            <a:r>
              <a:rPr sz="24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Visualizations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8676"/>
            <a:ext cx="4081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Imbalance</a:t>
            </a:r>
            <a:r>
              <a:rPr spc="-15" dirty="0"/>
              <a:t> </a:t>
            </a:r>
            <a:r>
              <a:rPr spc="-30" dirty="0"/>
              <a:t>Percentage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3401" y="1040110"/>
            <a:ext cx="3731962" cy="10386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088897"/>
            <a:ext cx="2176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Imbalance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Percentage: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637538"/>
            <a:ext cx="2491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Non-Defaulter </a:t>
            </a:r>
            <a:r>
              <a:rPr sz="1800" b="1" spc="-5" dirty="0">
                <a:latin typeface="Calibri"/>
                <a:cs typeface="Calibri"/>
              </a:rPr>
              <a:t>Applicants: </a:t>
            </a:r>
            <a:r>
              <a:rPr sz="1800" b="1" spc="-40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Defaulters: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0775" y="1637538"/>
            <a:ext cx="2512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1800" spc="-5" dirty="0">
                <a:latin typeface="Calibri"/>
                <a:cs typeface="Calibri"/>
              </a:rPr>
              <a:t>28108</a:t>
            </a:r>
            <a:r>
              <a:rPr sz="1800" dirty="0">
                <a:latin typeface="Calibri"/>
                <a:cs typeface="Calibri"/>
              </a:rPr>
              <a:t>5	</a:t>
            </a:r>
            <a:r>
              <a:rPr sz="1800" b="1" spc="-25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20" dirty="0">
                <a:latin typeface="Calibri"/>
                <a:cs typeface="Calibri"/>
              </a:rPr>
              <a:t>n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0.92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1800" spc="-5" dirty="0">
                <a:latin typeface="Calibri"/>
                <a:cs typeface="Calibri"/>
              </a:rPr>
              <a:t>2473</a:t>
            </a:r>
            <a:r>
              <a:rPr sz="1800" dirty="0">
                <a:latin typeface="Calibri"/>
                <a:cs typeface="Calibri"/>
              </a:rPr>
              <a:t>6	</a:t>
            </a:r>
            <a:r>
              <a:rPr sz="1800" b="1" spc="-25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20" dirty="0">
                <a:latin typeface="Calibri"/>
                <a:cs typeface="Calibri"/>
              </a:rPr>
              <a:t>n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0.08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2460193"/>
            <a:ext cx="569087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Note: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dirty="0">
                <a:latin typeface="Calibri"/>
                <a:cs typeface="Calibri"/>
              </a:rPr>
              <a:t> 8%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applicants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15" dirty="0">
                <a:latin typeface="Calibri"/>
                <a:cs typeface="Calibri"/>
              </a:rPr>
              <a:t>Defaulters(TARGET=1).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Others </a:t>
            </a:r>
            <a:r>
              <a:rPr sz="1800" spc="-5" dirty="0">
                <a:latin typeface="Calibri"/>
                <a:cs typeface="Calibri"/>
              </a:rPr>
              <a:t>(92%)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Non-Defaulters(TARGET=0)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split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-5" dirty="0">
                <a:latin typeface="Calibri"/>
                <a:cs typeface="Calibri"/>
              </a:rPr>
              <a:t> sets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analyze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accordingly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8676"/>
            <a:ext cx="5972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Datasets </a:t>
            </a:r>
            <a:r>
              <a:rPr spc="-30" dirty="0"/>
              <a:t>for</a:t>
            </a:r>
            <a:r>
              <a:rPr spc="-35" dirty="0"/>
              <a:t> </a:t>
            </a:r>
            <a:r>
              <a:rPr spc="-10" dirty="0"/>
              <a:t>Segmented</a:t>
            </a:r>
            <a:r>
              <a:rPr spc="-1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33932"/>
            <a:ext cx="7362190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91689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Here,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look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influencing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target.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term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Target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target</a:t>
            </a:r>
            <a:r>
              <a:rPr sz="1800" spc="-5" dirty="0">
                <a:latin typeface="Calibri"/>
                <a:cs typeface="Calibri"/>
              </a:rPr>
              <a:t> variable.</a:t>
            </a:r>
            <a:endParaRPr sz="1800">
              <a:latin typeface="Calibri"/>
              <a:cs typeface="Calibri"/>
            </a:endParaRPr>
          </a:p>
          <a:p>
            <a:pPr marL="12700" marR="57785">
              <a:lnSpc>
                <a:spcPct val="100000"/>
              </a:lnSpc>
            </a:pP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split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datasets </a:t>
            </a:r>
            <a:r>
              <a:rPr sz="1800" spc="-5" dirty="0">
                <a:latin typeface="Calibri"/>
                <a:cs typeface="Calibri"/>
              </a:rPr>
              <a:t>based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Imbalance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Ratio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 </a:t>
            </a:r>
            <a:r>
              <a:rPr sz="1800" dirty="0">
                <a:latin typeface="Calibri"/>
                <a:cs typeface="Calibri"/>
              </a:rPr>
              <a:t>types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applicants(Clients*)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35" dirty="0">
                <a:latin typeface="Calibri"/>
                <a:cs typeface="Calibri"/>
              </a:rPr>
              <a:t>Target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i="1" spc="-10" dirty="0">
                <a:latin typeface="Calibri"/>
                <a:cs typeface="Calibri"/>
              </a:rPr>
              <a:t>Defaulter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Applicants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(Clients*)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payment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difficulties: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he/she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late </a:t>
            </a:r>
            <a:r>
              <a:rPr sz="1800" spc="-10" dirty="0">
                <a:latin typeface="Calibri"/>
                <a:cs typeface="Calibri"/>
              </a:rPr>
              <a:t> payment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dirty="0">
                <a:latin typeface="Calibri"/>
                <a:cs typeface="Calibri"/>
              </a:rPr>
              <a:t> than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days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10" dirty="0">
                <a:latin typeface="Calibri"/>
                <a:cs typeface="Calibri"/>
              </a:rPr>
              <a:t>installments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sample.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35" dirty="0">
                <a:latin typeface="Calibri"/>
                <a:cs typeface="Calibri"/>
              </a:rPr>
              <a:t>Target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0:</a:t>
            </a:r>
            <a:endParaRPr sz="1800">
              <a:latin typeface="Calibri"/>
              <a:cs typeface="Calibri"/>
            </a:endParaRPr>
          </a:p>
          <a:p>
            <a:pPr marL="12700" marR="217170">
              <a:lnSpc>
                <a:spcPct val="100000"/>
              </a:lnSpc>
            </a:pPr>
            <a:r>
              <a:rPr sz="1800" i="1" spc="-10" dirty="0">
                <a:latin typeface="Calibri"/>
                <a:cs typeface="Calibri"/>
              </a:rPr>
              <a:t>Non-Defaulter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Applicants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(All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cases*)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difficulties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paying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*As described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columns_description.csv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document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8676"/>
            <a:ext cx="3471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Univariate</a:t>
            </a:r>
            <a:r>
              <a:rPr spc="-55" dirty="0"/>
              <a:t> </a:t>
            </a:r>
            <a:r>
              <a:rPr spc="-10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849" y="1294869"/>
            <a:ext cx="3647160" cy="8583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2405" y="1246298"/>
            <a:ext cx="7125017" cy="109615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52970" y="2752102"/>
            <a:ext cx="11192510" cy="3441065"/>
            <a:chOff x="552970" y="2752102"/>
            <a:chExt cx="11192510" cy="344106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970" y="2752102"/>
              <a:ext cx="5610326" cy="34404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9" y="2756915"/>
              <a:ext cx="5649467" cy="13441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46570" y="4657316"/>
              <a:ext cx="4728436" cy="8208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8676"/>
            <a:ext cx="7320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Univariate</a:t>
            </a:r>
            <a:r>
              <a:rPr spc="-10" dirty="0"/>
              <a:t> Analysis </a:t>
            </a:r>
            <a:r>
              <a:rPr dirty="0"/>
              <a:t>with</a:t>
            </a:r>
            <a:r>
              <a:rPr spc="-20" dirty="0"/>
              <a:t> </a:t>
            </a:r>
            <a:r>
              <a:rPr spc="-25" dirty="0"/>
              <a:t>cross-reference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546" y="1633727"/>
            <a:ext cx="5646419" cy="36050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8676"/>
            <a:ext cx="3328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Bi-variate</a:t>
            </a:r>
            <a:r>
              <a:rPr spc="-60" dirty="0"/>
              <a:t> </a:t>
            </a:r>
            <a:r>
              <a:rPr spc="-10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988" y="1018008"/>
            <a:ext cx="6044265" cy="16368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6811" y="3000650"/>
            <a:ext cx="6046021" cy="15074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889" y="4862159"/>
            <a:ext cx="6822513" cy="169501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42631" y="912114"/>
            <a:ext cx="275209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240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Observations for Bi-variate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Analysis: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No </a:t>
            </a:r>
            <a:r>
              <a:rPr sz="1800" spc="-5" dirty="0">
                <a:latin typeface="Calibri"/>
                <a:cs typeface="Calibri"/>
              </a:rPr>
              <a:t>significance </a:t>
            </a:r>
            <a:r>
              <a:rPr sz="1800" spc="-10" dirty="0">
                <a:latin typeface="Calibri"/>
                <a:cs typeface="Calibri"/>
              </a:rPr>
              <a:t>variations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were </a:t>
            </a:r>
            <a:r>
              <a:rPr sz="1800" spc="-5" dirty="0">
                <a:latin typeface="Calibri"/>
                <a:cs typeface="Calibri"/>
              </a:rPr>
              <a:t>observed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specific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variables.</a:t>
            </a:r>
            <a:endParaRPr sz="1800">
              <a:latin typeface="Calibri"/>
              <a:cs typeface="Calibri"/>
            </a:endParaRPr>
          </a:p>
          <a:p>
            <a:pPr marL="299085" marR="61594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multi-variate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  <a:p>
            <a:pPr marL="299085" marR="8572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Cross-referencing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Previous </a:t>
            </a:r>
            <a:r>
              <a:rPr sz="1800" spc="-5" dirty="0">
                <a:latin typeface="Calibri"/>
                <a:cs typeface="Calibri"/>
              </a:rPr>
              <a:t>Application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could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potentially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yield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8676"/>
            <a:ext cx="66109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Bi-Variate</a:t>
            </a:r>
            <a:r>
              <a:rPr spc="5" dirty="0"/>
              <a:t> </a:t>
            </a:r>
            <a:r>
              <a:rPr spc="-10" dirty="0"/>
              <a:t>Analysis</a:t>
            </a:r>
            <a:r>
              <a:rPr spc="2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114" dirty="0"/>
              <a:t>Top</a:t>
            </a:r>
            <a:r>
              <a:rPr spc="-20" dirty="0"/>
              <a:t> </a:t>
            </a:r>
            <a:r>
              <a:rPr spc="-15" dirty="0"/>
              <a:t>Correlation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2133" y="1568196"/>
            <a:ext cx="3799315" cy="19933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6735" y="1568196"/>
            <a:ext cx="3797807" cy="19933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8868" y="3945599"/>
            <a:ext cx="3782601" cy="19843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8676"/>
            <a:ext cx="5727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Multivariate</a:t>
            </a:r>
            <a:r>
              <a:rPr spc="15" dirty="0"/>
              <a:t> </a:t>
            </a:r>
            <a:r>
              <a:rPr spc="-10" dirty="0"/>
              <a:t>Analysis</a:t>
            </a:r>
            <a:r>
              <a:rPr spc="2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65" dirty="0"/>
              <a:t>Target</a:t>
            </a:r>
            <a:r>
              <a:rPr spc="-30" dirty="0"/>
              <a:t> </a:t>
            </a:r>
            <a:r>
              <a:rPr dirty="0"/>
              <a:t>0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691" y="1279268"/>
            <a:ext cx="6161699" cy="43056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42631" y="912114"/>
            <a:ext cx="2879090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905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Observations for Multivariate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Analysis: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Variables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 </a:t>
            </a:r>
            <a:r>
              <a:rPr sz="1800" spc="-10" dirty="0">
                <a:latin typeface="Calibri"/>
                <a:cs typeface="Calibri"/>
              </a:rPr>
              <a:t>information group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 full </a:t>
            </a:r>
            <a:r>
              <a:rPr sz="1800" spc="-10" dirty="0">
                <a:latin typeface="Calibri"/>
                <a:cs typeface="Calibri"/>
              </a:rPr>
              <a:t>correlation. </a:t>
            </a:r>
            <a:r>
              <a:rPr sz="1800" spc="-5" dirty="0">
                <a:latin typeface="Calibri"/>
                <a:cs typeface="Calibri"/>
              </a:rPr>
              <a:t>These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ignored</a:t>
            </a:r>
            <a:endParaRPr sz="1800">
              <a:latin typeface="Calibri"/>
              <a:cs typeface="Calibri"/>
            </a:endParaRPr>
          </a:p>
          <a:p>
            <a:pPr marL="299085" marR="4953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Variables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higher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correlation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 </a:t>
            </a:r>
            <a:r>
              <a:rPr sz="1800" spc="-15" dirty="0">
                <a:latin typeface="Calibri"/>
                <a:cs typeface="Calibri"/>
              </a:rPr>
              <a:t>from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-5" dirty="0">
                <a:latin typeface="Calibri"/>
                <a:cs typeface="Calibri"/>
              </a:rPr>
              <a:t> business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 are considered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inference</a:t>
            </a:r>
            <a:endParaRPr sz="1800">
              <a:latin typeface="Calibri"/>
              <a:cs typeface="Calibri"/>
            </a:endParaRPr>
          </a:p>
          <a:p>
            <a:pPr marL="299085" marR="12573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spectral spread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colors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dirty="0">
                <a:latin typeface="Calibri"/>
                <a:cs typeface="Calibri"/>
              </a:rPr>
              <a:t>used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identify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patterns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correlation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across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-5" dirty="0">
                <a:latin typeface="Calibri"/>
                <a:cs typeface="Calibri"/>
              </a:rPr>
              <a:t> variables</a:t>
            </a:r>
            <a:endParaRPr sz="1800">
              <a:latin typeface="Calibri"/>
              <a:cs typeface="Calibri"/>
            </a:endParaRPr>
          </a:p>
          <a:p>
            <a:pPr marL="299085" marR="39306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was </a:t>
            </a:r>
            <a:r>
              <a:rPr sz="1800" spc="-5" dirty="0">
                <a:latin typeface="Calibri"/>
                <a:cs typeface="Calibri"/>
              </a:rPr>
              <a:t>observed </a:t>
            </a:r>
            <a:r>
              <a:rPr sz="1800" dirty="0">
                <a:latin typeface="Calibri"/>
                <a:cs typeface="Calibri"/>
              </a:rPr>
              <a:t>that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 </a:t>
            </a:r>
            <a:r>
              <a:rPr sz="1800" spc="-5" dirty="0">
                <a:latin typeface="Calibri"/>
                <a:cs typeface="Calibri"/>
              </a:rPr>
              <a:t>variables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varying degrees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correlation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8676"/>
            <a:ext cx="5727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Multivariate</a:t>
            </a:r>
            <a:r>
              <a:rPr spc="20" dirty="0"/>
              <a:t> </a:t>
            </a:r>
            <a:r>
              <a:rPr spc="-10" dirty="0"/>
              <a:t>Analysis</a:t>
            </a:r>
            <a:r>
              <a:rPr spc="1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65" dirty="0"/>
              <a:t>Target</a:t>
            </a:r>
            <a:r>
              <a:rPr spc="-30" dirty="0"/>
              <a:t> </a:t>
            </a:r>
            <a:r>
              <a:rPr dirty="0"/>
              <a:t>1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004" y="1309146"/>
            <a:ext cx="6076120" cy="42458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21611"/>
            <a:ext cx="3270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Notes</a:t>
            </a:r>
            <a:r>
              <a:rPr spc="-100" dirty="0"/>
              <a:t> </a:t>
            </a:r>
            <a:r>
              <a:rPr spc="-10" dirty="0"/>
              <a:t>on</a:t>
            </a:r>
            <a:r>
              <a:rPr spc="-95" dirty="0"/>
              <a:t> </a:t>
            </a:r>
            <a:r>
              <a:rPr spc="-30" dirty="0"/>
              <a:t>analysis: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0844" y="2487594"/>
            <a:ext cx="10154920" cy="206530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Pre-liminary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indicate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that: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Some applicants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having</a:t>
            </a:r>
            <a:r>
              <a:rPr sz="2000" dirty="0">
                <a:latin typeface="Calibri"/>
                <a:cs typeface="Calibri"/>
              </a:rPr>
              <a:t> multiple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previous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applications</a:t>
            </a:r>
            <a:endParaRPr sz="2000" dirty="0">
              <a:latin typeface="Calibri"/>
              <a:cs typeface="Calibri"/>
            </a:endParaRPr>
          </a:p>
          <a:p>
            <a:pPr marL="756285" marR="199390" lvl="1" indent="-287020">
              <a:lnSpc>
                <a:spcPts val="2160"/>
              </a:lnSpc>
              <a:spcBef>
                <a:spcPts val="53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There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relevant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business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CODE_REJECT_REASON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direct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impact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Target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variable.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ts val="2280"/>
              </a:lnSpc>
              <a:spcBef>
                <a:spcPts val="22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Previous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dataset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double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records</a:t>
            </a:r>
            <a:r>
              <a:rPr sz="2000" spc="-10" dirty="0">
                <a:latin typeface="Calibri"/>
                <a:cs typeface="Calibri"/>
              </a:rPr>
              <a:t> across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</a:p>
          <a:p>
            <a:pPr marL="756285">
              <a:lnSpc>
                <a:spcPts val="2280"/>
              </a:lnSpc>
            </a:pPr>
            <a:r>
              <a:rPr sz="2000" spc="-35" dirty="0">
                <a:latin typeface="Calibri"/>
                <a:cs typeface="Calibri"/>
              </a:rPr>
              <a:t>Target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segments.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8676"/>
            <a:ext cx="5399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Problem</a:t>
            </a:r>
            <a:r>
              <a:rPr spc="-10" dirty="0"/>
              <a:t> Scope</a:t>
            </a:r>
            <a:r>
              <a:rPr spc="-50" dirty="0"/>
              <a:t> </a:t>
            </a:r>
            <a:r>
              <a:rPr dirty="0"/>
              <a:t>and</a:t>
            </a:r>
            <a:r>
              <a:rPr spc="-10" dirty="0"/>
              <a:t> 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13699"/>
            <a:ext cx="10074275" cy="29032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Problem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difficult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bank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identify</a:t>
            </a:r>
            <a:r>
              <a:rPr sz="2400" dirty="0">
                <a:latin typeface="Calibri"/>
                <a:cs typeface="Calibri"/>
              </a:rPr>
              <a:t> risk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loan 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individuals</a:t>
            </a:r>
            <a:endParaRPr sz="2400">
              <a:latin typeface="Calibri"/>
              <a:cs typeface="Calibri"/>
            </a:endParaRPr>
          </a:p>
          <a:p>
            <a:pPr marL="698500" marR="110489" lvl="1" indent="-22860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Depending on </a:t>
            </a:r>
            <a:r>
              <a:rPr sz="2400" spc="-15" dirty="0">
                <a:latin typeface="Calibri"/>
                <a:cs typeface="Calibri"/>
              </a:rPr>
              <a:t>different factors, </a:t>
            </a:r>
            <a:r>
              <a:rPr sz="2400" spc="-5" dirty="0">
                <a:latin typeface="Calibri"/>
                <a:cs typeface="Calibri"/>
              </a:rPr>
              <a:t>clients might </a:t>
            </a:r>
            <a:r>
              <a:rPr sz="2400" spc="-15" dirty="0">
                <a:latin typeface="Calibri"/>
                <a:cs typeface="Calibri"/>
              </a:rPr>
              <a:t>default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0" dirty="0">
                <a:latin typeface="Calibri"/>
                <a:cs typeface="Calibri"/>
              </a:rPr>
              <a:t>payment </a:t>
            </a:r>
            <a:r>
              <a:rPr sz="2400" spc="-5" dirty="0">
                <a:latin typeface="Calibri"/>
                <a:cs typeface="Calibri"/>
              </a:rPr>
              <a:t>of due on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Solution Objective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Identify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Driving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factors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20" dirty="0">
                <a:latin typeface="Calibri"/>
                <a:cs typeface="Calibri"/>
              </a:rPr>
              <a:t>make </a:t>
            </a:r>
            <a:r>
              <a:rPr sz="2400" spc="-5" dirty="0">
                <a:latin typeface="Calibri"/>
                <a:cs typeface="Calibri"/>
              </a:rPr>
              <a:t>clients</a:t>
            </a:r>
            <a:r>
              <a:rPr sz="2400" spc="-15" dirty="0">
                <a:latin typeface="Calibri"/>
                <a:cs typeface="Calibri"/>
              </a:rPr>
              <a:t> default</a:t>
            </a:r>
            <a:r>
              <a:rPr sz="2400" spc="-5" dirty="0">
                <a:latin typeface="Calibri"/>
                <a:cs typeface="Calibri"/>
              </a:rPr>
              <a:t> 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payment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time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927475"/>
            <a:ext cx="19964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Calibri Light"/>
                <a:cs typeface="Calibri Light"/>
              </a:rPr>
              <a:t>Thank</a:t>
            </a:r>
            <a:r>
              <a:rPr sz="3600" spc="-140" dirty="0">
                <a:latin typeface="Calibri Light"/>
                <a:cs typeface="Calibri Light"/>
              </a:rPr>
              <a:t> </a:t>
            </a:r>
            <a:r>
              <a:rPr sz="3600" spc="-30" dirty="0">
                <a:latin typeface="Calibri Light"/>
                <a:cs typeface="Calibri Light"/>
              </a:rPr>
              <a:t>you.</a:t>
            </a:r>
            <a:endParaRPr sz="3600">
              <a:latin typeface="Calibri Light"/>
              <a:cs typeface="Calibri Ligh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3505" y="4689475"/>
          <a:ext cx="6106159" cy="12646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8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40" dirty="0">
                          <a:latin typeface="Calibri"/>
                          <a:cs typeface="Calibri"/>
                        </a:rPr>
                        <a:t>Team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297ED4"/>
                      </a:solidFill>
                      <a:prstDash val="solid"/>
                    </a:lnT>
                    <a:lnB w="12700">
                      <a:solidFill>
                        <a:srgbClr val="297E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97ED4"/>
                      </a:solidFill>
                      <a:prstDash val="solid"/>
                    </a:lnT>
                    <a:lnB w="12700">
                      <a:solidFill>
                        <a:srgbClr val="297E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4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Name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T w="12700">
                      <a:solidFill>
                        <a:srgbClr val="297ED4"/>
                      </a:solidFill>
                      <a:prstDash val="solid"/>
                    </a:lnT>
                    <a:solidFill>
                      <a:srgbClr val="D4E5F6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Email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Address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T w="12700">
                      <a:solidFill>
                        <a:srgbClr val="297ED4"/>
                      </a:solidFill>
                      <a:prstDash val="solid"/>
                    </a:lnT>
                    <a:solidFill>
                      <a:srgbClr val="D4E5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9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Srija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Palakurthi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(Facilitator)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  <a:hlinkClick r:id="rId2"/>
                        </a:rPr>
                        <a:t>srija.palakurthimay1@gmail.com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53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Rajkumar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Sakthibalan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B w="12700">
                      <a:solidFill>
                        <a:srgbClr val="297ED4"/>
                      </a:solidFill>
                      <a:prstDash val="solid"/>
                    </a:lnB>
                    <a:solidFill>
                      <a:srgbClr val="D4E5F6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  <a:hlinkClick r:id="rId3"/>
                        </a:rPr>
                        <a:t>rajbow@gmail.com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B w="12700">
                      <a:solidFill>
                        <a:srgbClr val="297ED4"/>
                      </a:solidFill>
                      <a:prstDash val="solid"/>
                    </a:lnB>
                    <a:solidFill>
                      <a:srgbClr val="D4E5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8676"/>
            <a:ext cx="313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Approach</a:t>
            </a:r>
            <a:r>
              <a:rPr spc="-45" dirty="0"/>
              <a:t> </a:t>
            </a:r>
            <a:r>
              <a:rPr spc="-15" dirty="0"/>
              <a:t>to</a:t>
            </a:r>
            <a:r>
              <a:rPr spc="-40" dirty="0"/>
              <a:t> </a:t>
            </a:r>
            <a:r>
              <a:rPr spc="-10" dirty="0"/>
              <a:t>EDA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63320"/>
            <a:ext cx="9618345" cy="43694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3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identify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factors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below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steps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Steps</a:t>
            </a:r>
            <a:endParaRPr sz="28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Cleaning</a:t>
            </a:r>
            <a:endParaRPr sz="2400">
              <a:latin typeface="Calibri"/>
              <a:cs typeface="Calibri"/>
            </a:endParaRPr>
          </a:p>
          <a:p>
            <a:pPr marL="1384300" lvl="2" indent="-457834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000" spc="-5" dirty="0">
                <a:latin typeface="Calibri"/>
                <a:cs typeface="Calibri"/>
              </a:rPr>
              <a:t>Identify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Missing </a:t>
            </a:r>
            <a:r>
              <a:rPr sz="2000" spc="-15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1384300" lvl="2" indent="-457834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000" dirty="0">
                <a:latin typeface="Calibri"/>
                <a:cs typeface="Calibri"/>
              </a:rPr>
              <a:t>Missing</a:t>
            </a:r>
            <a:r>
              <a:rPr sz="2000" spc="-20" dirty="0">
                <a:latin typeface="Calibri"/>
                <a:cs typeface="Calibri"/>
              </a:rPr>
              <a:t> Value </a:t>
            </a:r>
            <a:r>
              <a:rPr sz="2000" spc="-25" dirty="0">
                <a:latin typeface="Calibri"/>
                <a:cs typeface="Calibri"/>
              </a:rPr>
              <a:t>Treatment</a:t>
            </a:r>
            <a:endParaRPr sz="2000">
              <a:latin typeface="Calibri"/>
              <a:cs typeface="Calibri"/>
            </a:endParaRPr>
          </a:p>
          <a:p>
            <a:pPr marL="1384300" lvl="2" indent="-457834">
              <a:lnSpc>
                <a:spcPct val="100000"/>
              </a:lnSpc>
              <a:spcBef>
                <a:spcPts val="260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000" spc="-10" dirty="0">
                <a:latin typeface="Calibri"/>
                <a:cs typeface="Calibri"/>
              </a:rPr>
              <a:t>Dropping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unwanted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rows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columns</a:t>
            </a:r>
            <a:endParaRPr sz="20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latin typeface="Calibri"/>
                <a:cs typeface="Calibri"/>
              </a:rPr>
              <a:t>Identify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Imbalance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Target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Variable</a:t>
            </a:r>
            <a:endParaRPr sz="2400">
              <a:latin typeface="Calibri"/>
              <a:cs typeface="Calibri"/>
            </a:endParaRPr>
          </a:p>
          <a:p>
            <a:pPr marL="1384300" lvl="2" indent="-457834">
              <a:lnSpc>
                <a:spcPct val="100000"/>
              </a:lnSpc>
              <a:spcBef>
                <a:spcPts val="280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000" spc="-5" dirty="0">
                <a:latin typeface="Calibri"/>
                <a:cs typeface="Calibri"/>
              </a:rPr>
              <a:t>Split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Dataset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imbalance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percentage</a:t>
            </a:r>
            <a:endParaRPr sz="20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10" dirty="0">
                <a:latin typeface="Calibri"/>
                <a:cs typeface="Calibri"/>
              </a:rPr>
              <a:t>Uni-variate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Analysis</a:t>
            </a:r>
            <a:endParaRPr sz="24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10" dirty="0">
                <a:latin typeface="Calibri"/>
                <a:cs typeface="Calibri"/>
              </a:rPr>
              <a:t>Bi/Multivariate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Analysis</a:t>
            </a:r>
            <a:endParaRPr sz="24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spcBef>
                <a:spcPts val="22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10" dirty="0">
                <a:latin typeface="Calibri"/>
                <a:cs typeface="Calibri"/>
              </a:rPr>
              <a:t>Provide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Inferences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8676"/>
            <a:ext cx="2721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Data</a:t>
            </a:r>
            <a:r>
              <a:rPr spc="-65" dirty="0"/>
              <a:t> </a:t>
            </a:r>
            <a:r>
              <a:rPr dirty="0"/>
              <a:t>Summary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6612" y="1226756"/>
          <a:ext cx="10514330" cy="5231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0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4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Observation</a:t>
                      </a:r>
                      <a:r>
                        <a:rPr sz="1800" b="1" spc="-3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12132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12132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Comments</a:t>
                      </a:r>
                      <a:r>
                        <a:rPr sz="1800" b="1" spc="-35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b="1" spc="-2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Observation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1213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Dataset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4E5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application_data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4E5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Current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Applicants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information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4E5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No.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Observations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307511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No.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Columns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4E5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4E5F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311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Some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functionally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relevant.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Some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columns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have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4E5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74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Attribute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Interest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TARGET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2120"/>
                        </a:lnSpc>
                      </a:pPr>
                      <a:r>
                        <a:rPr sz="1800" spc="-35" dirty="0">
                          <a:latin typeface="Calibri"/>
                          <a:cs typeface="Calibri"/>
                        </a:rPr>
                        <a:t>Target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variable.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160" marR="1428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client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payment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difficulties: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he/she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had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late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payment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than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days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on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at least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one of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first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Y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installments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loan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our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sample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other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cases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Dataset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2: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4E5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previous_application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4E5F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17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Previous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Applicantions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information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Current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Applicants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4E5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No.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Observations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1670214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No.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Columns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4E5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4E5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4E5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8676"/>
            <a:ext cx="3001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</a:t>
            </a:r>
            <a:r>
              <a:rPr spc="-40" dirty="0"/>
              <a:t> </a:t>
            </a:r>
            <a:r>
              <a:rPr spc="-25" dirty="0"/>
              <a:t>Data</a:t>
            </a:r>
            <a:r>
              <a:rPr spc="-35" dirty="0"/>
              <a:t> </a:t>
            </a:r>
            <a:r>
              <a:rPr spc="-5" dirty="0"/>
              <a:t>Cleaning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15999"/>
            <a:ext cx="10239375" cy="469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ts val="3329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Identifying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Missing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2565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Missing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identified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finding</a:t>
            </a:r>
            <a:r>
              <a:rPr sz="2400" spc="-10" dirty="0">
                <a:latin typeface="Calibri"/>
                <a:cs typeface="Calibri"/>
              </a:rPr>
              <a:t> columns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have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30%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595"/>
              </a:lnSpc>
            </a:pPr>
            <a:r>
              <a:rPr sz="2400" dirty="0">
                <a:latin typeface="Calibri"/>
                <a:cs typeface="Calibri"/>
              </a:rPr>
              <a:t>missing.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ts val="3329"/>
              </a:lnSpc>
              <a:spcBef>
                <a:spcPts val="309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Missing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Value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Treatment</a:t>
            </a:r>
            <a:endParaRPr sz="2800">
              <a:latin typeface="Calibri"/>
              <a:cs typeface="Calibri"/>
            </a:endParaRPr>
          </a:p>
          <a:p>
            <a:pPr marL="698500" marR="128270" lvl="1" indent="-228600">
              <a:lnSpc>
                <a:spcPct val="80000"/>
              </a:lnSpc>
              <a:spcBef>
                <a:spcPts val="5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Depending </a:t>
            </a:r>
            <a:r>
              <a:rPr sz="2400" spc="-10" dirty="0">
                <a:latin typeface="Calibri"/>
                <a:cs typeface="Calibri"/>
              </a:rPr>
              <a:t>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problem</a:t>
            </a:r>
            <a:r>
              <a:rPr sz="2400" spc="-15" dirty="0">
                <a:latin typeface="Calibri"/>
                <a:cs typeface="Calibri"/>
              </a:rPr>
              <a:t> statement,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dropped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columns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5" dirty="0">
                <a:latin typeface="Calibri"/>
                <a:cs typeface="Calibri"/>
              </a:rPr>
              <a:t> 30%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missing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ts val="3329"/>
              </a:lnSpc>
              <a:spcBef>
                <a:spcPts val="31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Dropping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Unwanted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Rows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2810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spc="-25" dirty="0">
                <a:latin typeface="Calibri"/>
                <a:cs typeface="Calibri"/>
              </a:rPr>
              <a:t>Rows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null </a:t>
            </a:r>
            <a:r>
              <a:rPr sz="2400" spc="-10" dirty="0">
                <a:latin typeface="Calibri"/>
                <a:cs typeface="Calibri"/>
              </a:rPr>
              <a:t>values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rows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affected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insignificant</a:t>
            </a:r>
            <a:endParaRPr sz="2400">
              <a:latin typeface="Calibri"/>
              <a:cs typeface="Calibri"/>
            </a:endParaRPr>
          </a:p>
          <a:p>
            <a:pPr marL="698500" marR="1005840" lvl="1" indent="-228600">
              <a:lnSpc>
                <a:spcPts val="2300"/>
              </a:lnSpc>
              <a:spcBef>
                <a:spcPts val="52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25" dirty="0">
                <a:latin typeface="Calibri"/>
                <a:cs typeface="Calibri"/>
              </a:rPr>
              <a:t>Rows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relevant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based on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columns_description.csv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ts val="2800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spc="-25" dirty="0">
                <a:latin typeface="Calibri"/>
                <a:cs typeface="Calibri"/>
              </a:rPr>
              <a:t>Rows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20" dirty="0">
                <a:latin typeface="Calibri"/>
                <a:cs typeface="Calibri"/>
              </a:rPr>
              <a:t> have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missing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 </a:t>
            </a:r>
            <a:r>
              <a:rPr sz="2400" spc="-5" dirty="0">
                <a:latin typeface="Calibri"/>
                <a:cs typeface="Calibri"/>
              </a:rPr>
              <a:t>that cannot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imputed</a:t>
            </a:r>
            <a:endParaRPr sz="2400">
              <a:latin typeface="Calibri"/>
              <a:cs typeface="Calibri"/>
            </a:endParaRPr>
          </a:p>
          <a:p>
            <a:pPr marL="698500" marR="2449830" lvl="1" indent="-228600">
              <a:lnSpc>
                <a:spcPts val="2300"/>
              </a:lnSpc>
              <a:spcBef>
                <a:spcPts val="52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Columns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15" dirty="0">
                <a:latin typeface="Calibri"/>
                <a:cs typeface="Calibri"/>
              </a:rPr>
              <a:t>relevant </a:t>
            </a:r>
            <a:r>
              <a:rPr sz="2400" spc="-5" dirty="0">
                <a:latin typeface="Calibri"/>
                <a:cs typeface="Calibri"/>
              </a:rPr>
              <a:t>based on </a:t>
            </a:r>
            <a:r>
              <a:rPr sz="2400" spc="-10" dirty="0">
                <a:latin typeface="Calibri"/>
                <a:cs typeface="Calibri"/>
              </a:rPr>
              <a:t>information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columns_description.csv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8676"/>
            <a:ext cx="4524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-30" dirty="0"/>
              <a:t> </a:t>
            </a:r>
            <a:r>
              <a:rPr spc="-5" dirty="0"/>
              <a:t>Imbalance</a:t>
            </a:r>
            <a:r>
              <a:rPr spc="-20" dirty="0"/>
              <a:t> </a:t>
            </a:r>
            <a:r>
              <a:rPr spc="-30" dirty="0"/>
              <a:t>Percentage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63320"/>
            <a:ext cx="9592310" cy="29679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dataset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Target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percentage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Defaulters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Non-Defaulters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calculated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Imbalance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Percentage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found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Hence,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segmented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two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Targets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Segmented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Univariate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Bi/Multi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Variate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done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these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8676"/>
            <a:ext cx="391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45" dirty="0"/>
              <a:t> </a:t>
            </a:r>
            <a:r>
              <a:rPr spc="-15" dirty="0"/>
              <a:t>Univariate</a:t>
            </a:r>
            <a:r>
              <a:rPr spc="-2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22095"/>
            <a:ext cx="10330815" cy="50355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41300" marR="404495" indent="-229235">
              <a:lnSpc>
                <a:spcPts val="2500"/>
              </a:lnSpc>
              <a:spcBef>
                <a:spcPts val="70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The list of </a:t>
            </a:r>
            <a:r>
              <a:rPr sz="2600" spc="-10" dirty="0">
                <a:latin typeface="Calibri"/>
                <a:cs typeface="Calibri"/>
              </a:rPr>
              <a:t>columns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10" dirty="0">
                <a:latin typeface="Calibri"/>
                <a:cs typeface="Calibri"/>
              </a:rPr>
              <a:t>univariate </a:t>
            </a:r>
            <a:r>
              <a:rPr sz="2600" spc="-5" dirty="0">
                <a:latin typeface="Calibri"/>
                <a:cs typeface="Calibri"/>
              </a:rPr>
              <a:t>analysis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picked </a:t>
            </a:r>
            <a:r>
              <a:rPr sz="2600" spc="-5" dirty="0">
                <a:latin typeface="Calibri"/>
                <a:cs typeface="Calibri"/>
              </a:rPr>
              <a:t>based on </a:t>
            </a:r>
            <a:r>
              <a:rPr sz="2600" spc="-10" dirty="0">
                <a:latin typeface="Calibri"/>
                <a:cs typeface="Calibri"/>
              </a:rPr>
              <a:t>information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from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column_description.csv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outliers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were </a:t>
            </a:r>
            <a:r>
              <a:rPr sz="2600" spc="-5" dirty="0">
                <a:latin typeface="Calibri"/>
                <a:cs typeface="Calibri"/>
              </a:rPr>
              <a:t>identified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Units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some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data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were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changed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facilitate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analysis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15" dirty="0">
                <a:latin typeface="Calibri"/>
                <a:cs typeface="Calibri"/>
              </a:rPr>
              <a:t>Negative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were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changed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absolute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values</a:t>
            </a:r>
            <a:endParaRPr sz="2600">
              <a:latin typeface="Calibri"/>
              <a:cs typeface="Calibri"/>
            </a:endParaRPr>
          </a:p>
          <a:p>
            <a:pPr marL="241300" marR="5080" indent="-229235">
              <a:lnSpc>
                <a:spcPts val="2500"/>
              </a:lnSpc>
              <a:spcBef>
                <a:spcPts val="97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data range </a:t>
            </a:r>
            <a:r>
              <a:rPr sz="2600" spc="-10" dirty="0">
                <a:latin typeface="Calibri"/>
                <a:cs typeface="Calibri"/>
              </a:rPr>
              <a:t>was </a:t>
            </a:r>
            <a:r>
              <a:rPr sz="2600" spc="-5" dirty="0">
                <a:latin typeface="Calibri"/>
                <a:cs typeface="Calibri"/>
              </a:rPr>
              <a:t>analysed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based on that,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numeric </a:t>
            </a:r>
            <a:r>
              <a:rPr sz="2600" spc="-10" dirty="0">
                <a:latin typeface="Calibri"/>
                <a:cs typeface="Calibri"/>
              </a:rPr>
              <a:t>columns </a:t>
            </a:r>
            <a:r>
              <a:rPr sz="2600" spc="-15" dirty="0">
                <a:latin typeface="Calibri"/>
                <a:cs typeface="Calibri"/>
              </a:rPr>
              <a:t>were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binned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analysis</a:t>
            </a:r>
            <a:endParaRPr sz="2600">
              <a:latin typeface="Calibri"/>
              <a:cs typeface="Calibri"/>
            </a:endParaRPr>
          </a:p>
          <a:p>
            <a:pPr marL="241300" marR="544195" indent="-229235">
              <a:lnSpc>
                <a:spcPct val="80000"/>
              </a:lnSpc>
              <a:spcBef>
                <a:spcPts val="102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Observations </a:t>
            </a:r>
            <a:r>
              <a:rPr sz="2600" spc="-15" dirty="0">
                <a:latin typeface="Calibri"/>
                <a:cs typeface="Calibri"/>
              </a:rPr>
              <a:t>were </a:t>
            </a:r>
            <a:r>
              <a:rPr sz="2600" dirty="0">
                <a:latin typeface="Calibri"/>
                <a:cs typeface="Calibri"/>
              </a:rPr>
              <a:t>made </a:t>
            </a:r>
            <a:r>
              <a:rPr sz="2600" spc="-10" dirty="0">
                <a:latin typeface="Calibri"/>
                <a:cs typeface="Calibri"/>
              </a:rPr>
              <a:t>by segmented univariate </a:t>
            </a:r>
            <a:r>
              <a:rPr sz="2600" spc="-5" dirty="0">
                <a:latin typeface="Calibri"/>
                <a:cs typeface="Calibri"/>
              </a:rPr>
              <a:t>analysis </a:t>
            </a:r>
            <a:r>
              <a:rPr sz="2600" spc="-30" dirty="0">
                <a:latin typeface="Calibri"/>
                <a:cs typeface="Calibri"/>
              </a:rPr>
              <a:t>for </a:t>
            </a:r>
            <a:r>
              <a:rPr sz="2600" spc="-20" dirty="0">
                <a:latin typeface="Calibri"/>
                <a:cs typeface="Calibri"/>
              </a:rPr>
              <a:t>different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columns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some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inferences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been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done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ts val="3115"/>
              </a:lnSpc>
              <a:spcBef>
                <a:spcPts val="37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following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techniques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were </a:t>
            </a:r>
            <a:r>
              <a:rPr sz="2600" spc="-5" dirty="0">
                <a:latin typeface="Calibri"/>
                <a:cs typeface="Calibri"/>
              </a:rPr>
              <a:t>used: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ts val="262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5" dirty="0">
                <a:latin typeface="Calibri"/>
                <a:cs typeface="Calibri"/>
              </a:rPr>
              <a:t>Box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Plots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ts val="261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Calibri"/>
                <a:cs typeface="Calibri"/>
              </a:rPr>
              <a:t>Count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Plots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ts val="263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Bar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Plots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8676"/>
            <a:ext cx="4265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30" dirty="0"/>
              <a:t> </a:t>
            </a:r>
            <a:r>
              <a:rPr spc="-15" dirty="0"/>
              <a:t>Multivariate</a:t>
            </a:r>
            <a:r>
              <a:rPr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49528"/>
            <a:ext cx="9652635" cy="49549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Many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were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found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individually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effecting</a:t>
            </a:r>
            <a:r>
              <a:rPr sz="2800" spc="-5" dirty="0">
                <a:latin typeface="Calibri"/>
                <a:cs typeface="Calibri"/>
              </a:rPr>
              <a:t> 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target</a:t>
            </a:r>
            <a:endParaRPr sz="2800">
              <a:latin typeface="Calibri"/>
              <a:cs typeface="Calibri"/>
            </a:endParaRPr>
          </a:p>
          <a:p>
            <a:pPr marL="241300" marR="382905" indent="-22923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Segmented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Multivariate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Both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given datasets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were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cross-referenced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techniques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were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Heatmap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Correlation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20" dirty="0">
                <a:latin typeface="Calibri"/>
                <a:cs typeface="Calibri"/>
              </a:rPr>
              <a:t>Scatter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Plot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Identified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90" dirty="0">
                <a:latin typeface="Calibri"/>
                <a:cs typeface="Calibri"/>
              </a:rPr>
              <a:t>Top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10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Highly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Correlated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Variables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Inferences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were </a:t>
            </a:r>
            <a:r>
              <a:rPr sz="2800" spc="-10" dirty="0">
                <a:latin typeface="Calibri"/>
                <a:cs typeface="Calibri"/>
              </a:rPr>
              <a:t>made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8676"/>
            <a:ext cx="2380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</a:t>
            </a:r>
            <a:r>
              <a:rPr spc="-55" dirty="0"/>
              <a:t> </a:t>
            </a:r>
            <a:r>
              <a:rPr spc="-25" dirty="0"/>
              <a:t>Inferences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63320"/>
            <a:ext cx="9677400" cy="28905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Inferences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were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made </a:t>
            </a:r>
            <a:r>
              <a:rPr sz="2800" spc="-10" dirty="0">
                <a:latin typeface="Calibri"/>
                <a:cs typeface="Calibri"/>
              </a:rPr>
              <a:t>based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65" dirty="0">
                <a:latin typeface="Calibri"/>
                <a:cs typeface="Calibri"/>
              </a:rPr>
              <a:t>We</a:t>
            </a:r>
            <a:r>
              <a:rPr sz="2800" spc="-20" dirty="0">
                <a:latin typeface="Calibri"/>
                <a:cs typeface="Calibri"/>
              </a:rPr>
              <a:t> found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that:</a:t>
            </a:r>
            <a:endParaRPr sz="2800">
              <a:latin typeface="Calibri"/>
              <a:cs typeface="Calibri"/>
            </a:endParaRPr>
          </a:p>
          <a:p>
            <a:pPr marL="698500" marR="250825" lvl="1" indent="-228600">
              <a:lnSpc>
                <a:spcPts val="2590"/>
              </a:lnSpc>
              <a:spcBef>
                <a:spcPts val="56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corelated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because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same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business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corelated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varying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degress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5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Some </a:t>
            </a:r>
            <a:r>
              <a:rPr sz="2400" spc="-10" dirty="0">
                <a:latin typeface="Calibri"/>
                <a:cs typeface="Calibri"/>
              </a:rPr>
              <a:t>variables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previous_application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influencing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observations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cross-referencing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application_data.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950</Words>
  <Application>Microsoft Office PowerPoint</Application>
  <PresentationFormat>Widescreen</PresentationFormat>
  <Paragraphs>146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MT</vt:lpstr>
      <vt:lpstr>Calibri</vt:lpstr>
      <vt:lpstr>Calibri Light</vt:lpstr>
      <vt:lpstr>Times New Roman</vt:lpstr>
      <vt:lpstr>Office Theme</vt:lpstr>
      <vt:lpstr>Credit EDA Case Study Driving factors for loan default</vt:lpstr>
      <vt:lpstr>Problem Scope and Objective</vt:lpstr>
      <vt:lpstr>Approach to EDA</vt:lpstr>
      <vt:lpstr>Data Summary</vt:lpstr>
      <vt:lpstr>1. Data Cleaning</vt:lpstr>
      <vt:lpstr>2. Imbalance Percentage</vt:lpstr>
      <vt:lpstr>3. Univariate Analysis</vt:lpstr>
      <vt:lpstr>4. Multivariate Analysis</vt:lpstr>
      <vt:lpstr>5. Inferences</vt:lpstr>
      <vt:lpstr>PowerPoint Presentation</vt:lpstr>
      <vt:lpstr>Imbalance Percentage</vt:lpstr>
      <vt:lpstr>Datasets for Segmented Analysis</vt:lpstr>
      <vt:lpstr>Univariate Analysis</vt:lpstr>
      <vt:lpstr>Univariate Analysis with cross-reference</vt:lpstr>
      <vt:lpstr>Bi-variate Analysis</vt:lpstr>
      <vt:lpstr>Bi-Variate Analysis – Top Correlation</vt:lpstr>
      <vt:lpstr>Multivariate Analysis – Target 0</vt:lpstr>
      <vt:lpstr>Multivariate Analysis – Target 1</vt:lpstr>
      <vt:lpstr>Notes on analysis: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Time Customer</dc:title>
  <cp:lastModifiedBy>Palakurthi Srija HYD DIWIC2</cp:lastModifiedBy>
  <cp:revision>1</cp:revision>
  <dcterms:created xsi:type="dcterms:W3CDTF">2021-08-31T06:06:22Z</dcterms:created>
  <dcterms:modified xsi:type="dcterms:W3CDTF">2021-08-31T06:07:04Z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2021-08-31T00:00:00Z</vt:filetime>
  </property>
  <property fmtid="{D5CDD505-2E9C-101B-9397-08002B2CF9AE}" pid="5" name="MSIP_Label_3efc79ad-a74a-4063-a52c-0a72163f570d_Enabled">
    <vt:lpwstr>true</vt:lpwstr>
  </property>
  <property fmtid="{D5CDD505-2E9C-101B-9397-08002B2CF9AE}" pid="6" name="MSIP_Label_3efc79ad-a74a-4063-a52c-0a72163f570d_SetDate">
    <vt:lpwstr>2021-08-31T06:07:03Z</vt:lpwstr>
  </property>
  <property fmtid="{D5CDD505-2E9C-101B-9397-08002B2CF9AE}" pid="7" name="MSIP_Label_3efc79ad-a74a-4063-a52c-0a72163f570d_Method">
    <vt:lpwstr>Privileged</vt:lpwstr>
  </property>
  <property fmtid="{D5CDD505-2E9C-101B-9397-08002B2CF9AE}" pid="8" name="MSIP_Label_3efc79ad-a74a-4063-a52c-0a72163f570d_Name">
    <vt:lpwstr>ZF confidential sub4</vt:lpwstr>
  </property>
  <property fmtid="{D5CDD505-2E9C-101B-9397-08002B2CF9AE}" pid="9" name="MSIP_Label_3efc79ad-a74a-4063-a52c-0a72163f570d_SiteId">
    <vt:lpwstr>eb70b763-b6d7-4486-8555-8831709a784e</vt:lpwstr>
  </property>
  <property fmtid="{D5CDD505-2E9C-101B-9397-08002B2CF9AE}" pid="10" name="MSIP_Label_3efc79ad-a74a-4063-a52c-0a72163f570d_ActionId">
    <vt:lpwstr>aae7bcda-8e73-493b-904e-c9931c22a11f</vt:lpwstr>
  </property>
  <property fmtid="{D5CDD505-2E9C-101B-9397-08002B2CF9AE}" pid="11" name="MSIP_Label_3efc79ad-a74a-4063-a52c-0a72163f570d_ContentBits">
    <vt:lpwstr>0</vt:lpwstr>
  </property>
</Properties>
</file>