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11124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4680"/>
            <a:ext cx="762000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6095" y="3154680"/>
            <a:ext cx="755903" cy="6065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7314" y="922731"/>
            <a:ext cx="943737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heavy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50820" y="3067176"/>
            <a:ext cx="6703059" cy="275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mailto:srija.palakurthimay1@gmail.com" TargetMode="External"/><Relationship Id="rId6" Type="http://schemas.openxmlformats.org/officeDocument/2006/relationships/hyperlink" Target="mailto:rajbow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rija.palakurthimay1@gmail.com" TargetMode="External"/><Relationship Id="rId3" Type="http://schemas.openxmlformats.org/officeDocument/2006/relationships/hyperlink" Target="mailto:rajbow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6191"/>
            <a:ext cx="12192000" cy="3850004"/>
            <a:chOff x="0" y="1536191"/>
            <a:chExt cx="12192000" cy="3850004"/>
          </a:xfrm>
        </p:grpSpPr>
        <p:sp>
          <p:nvSpPr>
            <p:cNvPr id="4" name="object 4"/>
            <p:cNvSpPr/>
            <p:nvPr/>
          </p:nvSpPr>
          <p:spPr>
            <a:xfrm>
              <a:off x="2330195" y="1543811"/>
              <a:ext cx="7543800" cy="3834765"/>
            </a:xfrm>
            <a:custGeom>
              <a:avLst/>
              <a:gdLst/>
              <a:ahLst/>
              <a:cxnLst/>
              <a:rect l="l" t="t" r="r" b="b"/>
              <a:pathLst>
                <a:path w="7543800" h="3834765">
                  <a:moveTo>
                    <a:pt x="0" y="3834384"/>
                  </a:moveTo>
                  <a:lnTo>
                    <a:pt x="7543800" y="3834384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34384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8583"/>
              <a:ext cx="2459736" cy="6126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5311" y="3148583"/>
              <a:ext cx="2456686" cy="612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2907" y="3525012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 h="0">
                  <a:moveTo>
                    <a:pt x="0" y="0"/>
                  </a:moveTo>
                  <a:lnTo>
                    <a:pt x="6815709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67557" y="2451557"/>
            <a:ext cx="606615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5400" spc="-140" b="0">
                <a:latin typeface="Times New Roman"/>
                <a:cs typeface="Times New Roman"/>
              </a:rPr>
              <a:t>Lead</a:t>
            </a:r>
            <a:r>
              <a:rPr dirty="0" u="none" sz="5400" spc="-20" b="0">
                <a:latin typeface="Times New Roman"/>
                <a:cs typeface="Times New Roman"/>
              </a:rPr>
              <a:t> </a:t>
            </a:r>
            <a:r>
              <a:rPr dirty="0" u="none" sz="5400" spc="-130" b="0">
                <a:latin typeface="Times New Roman"/>
                <a:cs typeface="Times New Roman"/>
              </a:rPr>
              <a:t>Score</a:t>
            </a:r>
            <a:r>
              <a:rPr dirty="0" u="none" sz="5400" spc="-35" b="0">
                <a:latin typeface="Times New Roman"/>
                <a:cs typeface="Times New Roman"/>
              </a:rPr>
              <a:t> </a:t>
            </a:r>
            <a:r>
              <a:rPr dirty="0" u="none" sz="5400" spc="-170" b="0">
                <a:latin typeface="Times New Roman"/>
                <a:cs typeface="Times New Roman"/>
              </a:rPr>
              <a:t>Case</a:t>
            </a:r>
            <a:r>
              <a:rPr dirty="0" u="none" sz="5400" spc="-20" b="0">
                <a:latin typeface="Times New Roman"/>
                <a:cs typeface="Times New Roman"/>
              </a:rPr>
              <a:t> </a:t>
            </a:r>
            <a:r>
              <a:rPr dirty="0" u="none" sz="5400" spc="-170" b="0">
                <a:latin typeface="Times New Roman"/>
                <a:cs typeface="Times New Roman"/>
              </a:rPr>
              <a:t>Study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7722" y="3668014"/>
            <a:ext cx="342201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40">
                <a:latin typeface="Times New Roman"/>
                <a:cs typeface="Times New Roman"/>
              </a:rPr>
              <a:t>Driving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factors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for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potential</a:t>
            </a:r>
            <a:r>
              <a:rPr dirty="0" sz="2100" spc="-85">
                <a:latin typeface="Times New Roman"/>
                <a:cs typeface="Times New Roman"/>
              </a:rPr>
              <a:t> </a:t>
            </a:r>
            <a:r>
              <a:rPr dirty="0" sz="2100" spc="-55">
                <a:latin typeface="Times New Roman"/>
                <a:cs typeface="Times New Roman"/>
              </a:rPr>
              <a:t>lead</a:t>
            </a:r>
            <a:endParaRPr sz="21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446526" y="4126738"/>
          <a:ext cx="5299075" cy="1033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750"/>
                <a:gridCol w="3362325"/>
              </a:tblGrid>
              <a:tr h="26593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Team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T w="1270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83992A"/>
                      </a:solidFill>
                      <a:prstDash val="solid"/>
                    </a:lnB>
                  </a:tcPr>
                </a:tc>
              </a:tr>
              <a:tr h="25158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83992A"/>
                      </a:solidFill>
                      <a:prstDash val="solid"/>
                    </a:lnT>
                    <a:solidFill>
                      <a:srgbClr val="F8EFD8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Email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Address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T w="12700">
                      <a:solidFill>
                        <a:srgbClr val="83992A"/>
                      </a:solidFill>
                      <a:prstDash val="solid"/>
                    </a:lnT>
                    <a:solidFill>
                      <a:srgbClr val="F8EFD8"/>
                    </a:solidFill>
                  </a:tcPr>
                </a:tc>
              </a:tr>
              <a:tr h="25159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ij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ili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40">
                          <a:latin typeface="Times New Roman"/>
                          <a:cs typeface="Times New Roman"/>
                          <a:hlinkClick r:id="rId5"/>
                        </a:rPr>
                        <a:t>srija.palakurthimay1@gmail.com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/>
                </a:tc>
              </a:tr>
              <a:tr h="25157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Rajkumar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Sakthibalan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solidFill>
                      <a:srgbClr val="F8EFD8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200" spc="-35">
                          <a:latin typeface="Times New Roman"/>
                          <a:cs typeface="Times New Roman"/>
                          <a:hlinkClick r:id="rId6"/>
                        </a:rPr>
                        <a:t>rajbow@gmail.com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B w="12700">
                      <a:solidFill>
                        <a:srgbClr val="83992A"/>
                      </a:solidFill>
                      <a:prstDash val="solid"/>
                    </a:lnB>
                    <a:solidFill>
                      <a:srgbClr val="F8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4460" y="15834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50820" y="3067176"/>
          <a:ext cx="6703059" cy="275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5655"/>
                <a:gridCol w="2084070"/>
              </a:tblGrid>
              <a:tr h="228219">
                <a:tc>
                  <a:txBody>
                    <a:bodyPr/>
                    <a:lstStyle/>
                    <a:p>
                      <a:pPr marL="69215">
                        <a:lnSpc>
                          <a:spcPts val="1635"/>
                        </a:lnSpc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Column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83992A"/>
                      </a:solidFill>
                      <a:prstDash val="solid"/>
                    </a:lnB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35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Coefficient</a:t>
                      </a:r>
                      <a:r>
                        <a:rPr dirty="0" sz="1400" spc="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1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Influence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83992A"/>
                      </a:solidFill>
                      <a:prstDash val="solid"/>
                    </a:lnB>
                  </a:tcPr>
                </a:tc>
              </a:tr>
              <a:tr h="228345">
                <a:tc>
                  <a:txBody>
                    <a:bodyPr/>
                    <a:lstStyle/>
                    <a:p>
                      <a:pPr marL="69215">
                        <a:lnSpc>
                          <a:spcPts val="1635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dirty="0" sz="14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Source_Welingak</a:t>
                      </a:r>
                      <a:r>
                        <a:rPr dirty="0" sz="1400" spc="114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Website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3992A"/>
                      </a:solidFill>
                      <a:prstDash val="solid"/>
                    </a:lnT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35"/>
                        </a:lnSpc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2.935398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3992A"/>
                      </a:solidFill>
                      <a:prstDash val="solid"/>
                    </a:lnT>
                    <a:solidFill>
                      <a:srgbClr val="F8EFD8"/>
                    </a:solidFill>
                  </a:tcPr>
                </a:tc>
              </a:tr>
              <a:tr h="228282">
                <a:tc>
                  <a:txBody>
                    <a:bodyPr/>
                    <a:lstStyle/>
                    <a:p>
                      <a:pPr marL="69215">
                        <a:lnSpc>
                          <a:spcPts val="1635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Origin_Lead</a:t>
                      </a:r>
                      <a:r>
                        <a:rPr dirty="0" sz="1400" spc="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5" b="1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4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Form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35"/>
                        </a:lnSpc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2.873692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8282"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dirty="0" sz="1400" spc="-55" b="1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dirty="0" sz="14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0" b="1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4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65" b="1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400" spc="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400" spc="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occupation_Working</a:t>
                      </a:r>
                      <a:r>
                        <a:rPr dirty="0" sz="1400" spc="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Professional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39"/>
                        </a:lnSpc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2.617035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8EFD8"/>
                    </a:solidFill>
                  </a:tcPr>
                </a:tc>
              </a:tr>
              <a:tr h="228282"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Profile_Potential</a:t>
                      </a:r>
                      <a:r>
                        <a:rPr dirty="0" sz="1400" spc="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Lead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39"/>
                        </a:lnSpc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1.598161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8282"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15" b="1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Spent</a:t>
                      </a:r>
                      <a:r>
                        <a:rPr dirty="0" sz="14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Website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39"/>
                        </a:lnSpc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1.033217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8EFD8"/>
                    </a:solidFill>
                  </a:tcPr>
                </a:tc>
              </a:tr>
              <a:tr h="228282"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Asymmetrique</a:t>
                      </a:r>
                      <a:r>
                        <a:rPr dirty="0" sz="1400" spc="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dirty="0" sz="1400" spc="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Score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39"/>
                        </a:lnSpc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0.522155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8282">
                <a:tc>
                  <a:txBody>
                    <a:bodyPr/>
                    <a:lstStyle/>
                    <a:p>
                      <a:pPr marL="69215">
                        <a:lnSpc>
                          <a:spcPts val="1645"/>
                        </a:lnSpc>
                      </a:pPr>
                      <a:r>
                        <a:rPr dirty="0" sz="1400" spc="45" b="1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0" b="1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Email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45"/>
                        </a:lnSpc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-1.249291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8EFD8"/>
                    </a:solidFill>
                  </a:tcPr>
                </a:tc>
              </a:tr>
              <a:tr h="228282"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dirty="0" sz="14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Quality_Not</a:t>
                      </a:r>
                      <a:r>
                        <a:rPr dirty="0" sz="1400" spc="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5" b="1">
                          <a:latin typeface="Times New Roman"/>
                          <a:cs typeface="Times New Roman"/>
                        </a:rPr>
                        <a:t>Sure_Low</a:t>
                      </a:r>
                      <a:r>
                        <a:rPr dirty="0" sz="140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Rel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39"/>
                        </a:lnSpc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-2.510515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8282">
                <a:tc>
                  <a:txBody>
                    <a:bodyPr/>
                    <a:lstStyle/>
                    <a:p>
                      <a:pPr marL="69215">
                        <a:lnSpc>
                          <a:spcPts val="1645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dirty="0" sz="14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Quality_Might</a:t>
                      </a:r>
                      <a:r>
                        <a:rPr dirty="0" sz="1400" spc="8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be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45"/>
                        </a:lnSpc>
                      </a:pPr>
                      <a:r>
                        <a:rPr dirty="0" sz="1400" spc="-55">
                          <a:latin typeface="Times New Roman"/>
                          <a:cs typeface="Times New Roman"/>
                        </a:rPr>
                        <a:t>-2.708540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8EFD8"/>
                    </a:solidFill>
                  </a:tcPr>
                </a:tc>
              </a:tr>
              <a:tr h="228269">
                <a:tc>
                  <a:txBody>
                    <a:bodyPr/>
                    <a:lstStyle/>
                    <a:p>
                      <a:pPr marL="69215">
                        <a:lnSpc>
                          <a:spcPts val="1645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Tags_ReasonedLeads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45"/>
                        </a:lnSpc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-3.782388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8282">
                <a:tc>
                  <a:txBody>
                    <a:bodyPr/>
                    <a:lstStyle/>
                    <a:p>
                      <a:pPr marL="69215">
                        <a:lnSpc>
                          <a:spcPts val="1645"/>
                        </a:lnSpc>
                      </a:pP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Quality_Worst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83992A"/>
                      </a:solidFill>
                      <a:prstDash val="solid"/>
                    </a:lnB>
                    <a:solidFill>
                      <a:srgbClr val="F3EB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ts val="1645"/>
                        </a:lnSpc>
                      </a:pP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-4.652646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83992A"/>
                      </a:solidFill>
                      <a:prstDash val="solid"/>
                    </a:lnB>
                    <a:solidFill>
                      <a:srgbClr val="F8EFD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48758" y="916000"/>
            <a:ext cx="209423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none" spc="-20" b="0">
                <a:latin typeface="Times New Roman"/>
                <a:cs typeface="Times New Roman"/>
              </a:rPr>
              <a:t>Infer</a:t>
            </a:r>
            <a:r>
              <a:rPr dirty="0" u="none" spc="-15" b="0">
                <a:latin typeface="Times New Roman"/>
                <a:cs typeface="Times New Roman"/>
              </a:rPr>
              <a:t>e</a:t>
            </a:r>
            <a:r>
              <a:rPr dirty="0" u="none" spc="-65" b="0">
                <a:latin typeface="Times New Roman"/>
                <a:cs typeface="Times New Roman"/>
              </a:rPr>
              <a:t>nc</a:t>
            </a:r>
            <a:r>
              <a:rPr dirty="0" u="none" spc="-70" b="0">
                <a:latin typeface="Times New Roman"/>
                <a:cs typeface="Times New Roman"/>
              </a:rPr>
              <a:t>e</a:t>
            </a:r>
            <a:r>
              <a:rPr dirty="0" u="none" spc="-95" b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980" y="1613991"/>
            <a:ext cx="9132570" cy="1195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latin typeface="Times New Roman"/>
                <a:cs typeface="Times New Roman"/>
              </a:rPr>
              <a:t>Top</a:t>
            </a:r>
            <a:r>
              <a:rPr dirty="0" sz="1800" spc="-15" b="1">
                <a:latin typeface="Times New Roman"/>
                <a:cs typeface="Times New Roman"/>
              </a:rPr>
              <a:t> information</a:t>
            </a:r>
            <a:r>
              <a:rPr dirty="0" sz="1800" spc="70" b="1">
                <a:latin typeface="Times New Roman"/>
                <a:cs typeface="Times New Roman"/>
              </a:rPr>
              <a:t> </a:t>
            </a:r>
            <a:r>
              <a:rPr dirty="0" sz="1800" spc="-40" b="1">
                <a:latin typeface="Times New Roman"/>
                <a:cs typeface="Times New Roman"/>
              </a:rPr>
              <a:t>from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the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students</a:t>
            </a:r>
            <a:r>
              <a:rPr dirty="0" sz="1800" spc="9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and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the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15" b="1">
                <a:latin typeface="Times New Roman"/>
                <a:cs typeface="Times New Roman"/>
              </a:rPr>
              <a:t>sales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call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information</a:t>
            </a:r>
            <a:r>
              <a:rPr dirty="0" sz="1800" spc="7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contributing</a:t>
            </a:r>
            <a:r>
              <a:rPr dirty="0" sz="1800" spc="105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towards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5" b="1">
                <a:latin typeface="Times New Roman"/>
                <a:cs typeface="Times New Roman"/>
              </a:rPr>
              <a:t>conversion</a:t>
            </a:r>
            <a:r>
              <a:rPr dirty="0" sz="1800" spc="4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are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listed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  <a:p>
            <a:pPr marL="360680" indent="-345440">
              <a:lnSpc>
                <a:spcPts val="2055"/>
              </a:lnSpc>
              <a:spcBef>
                <a:spcPts val="78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360680" algn="l"/>
                <a:tab pos="361315" algn="l"/>
              </a:tabLst>
            </a:pPr>
            <a:r>
              <a:rPr dirty="0" sz="19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252525"/>
                </a:solidFill>
                <a:latin typeface="Times New Roman"/>
                <a:cs typeface="Times New Roman"/>
              </a:rPr>
              <a:t>ones</a:t>
            </a:r>
            <a:r>
              <a:rPr dirty="0" sz="19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dirty="0" sz="19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60">
                <a:solidFill>
                  <a:srgbClr val="252525"/>
                </a:solidFill>
                <a:latin typeface="Times New Roman"/>
                <a:cs typeface="Times New Roman"/>
              </a:rPr>
              <a:t>negative</a:t>
            </a:r>
            <a:r>
              <a:rPr dirty="0" sz="19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coefficient</a:t>
            </a:r>
            <a:r>
              <a:rPr dirty="0" sz="1900" spc="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900" spc="2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influence</a:t>
            </a:r>
            <a:r>
              <a:rPr dirty="0" sz="1900" spc="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5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9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65">
                <a:solidFill>
                  <a:srgbClr val="252525"/>
                </a:solidFill>
                <a:latin typeface="Times New Roman"/>
                <a:cs typeface="Times New Roman"/>
              </a:rPr>
              <a:t>variables</a:t>
            </a:r>
            <a:r>
              <a:rPr dirty="0" sz="1900" spc="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5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19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create</a:t>
            </a:r>
            <a:r>
              <a:rPr dirty="0" sz="19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7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60">
                <a:solidFill>
                  <a:srgbClr val="252525"/>
                </a:solidFill>
                <a:latin typeface="Times New Roman"/>
                <a:cs typeface="Times New Roman"/>
              </a:rPr>
              <a:t>negative</a:t>
            </a:r>
            <a:r>
              <a:rPr dirty="0" sz="190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influence</a:t>
            </a:r>
            <a:endParaRPr sz="1900">
              <a:latin typeface="Times New Roman"/>
              <a:cs typeface="Times New Roman"/>
            </a:endParaRPr>
          </a:p>
          <a:p>
            <a:pPr marL="360680">
              <a:lnSpc>
                <a:spcPts val="2055"/>
              </a:lnSpc>
            </a:pPr>
            <a:r>
              <a:rPr dirty="0" sz="1900" spc="1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19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conversion.</a:t>
            </a:r>
            <a:r>
              <a:rPr dirty="0" sz="1900" spc="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55">
                <a:solidFill>
                  <a:srgbClr val="252525"/>
                </a:solidFill>
                <a:latin typeface="Times New Roman"/>
                <a:cs typeface="Times New Roman"/>
              </a:rPr>
              <a:t>Leads</a:t>
            </a:r>
            <a:r>
              <a:rPr dirty="0" sz="19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19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7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190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dirty="0" sz="19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dirty="0" sz="19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35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19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5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90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65">
                <a:solidFill>
                  <a:srgbClr val="252525"/>
                </a:solidFill>
                <a:latin typeface="Times New Roman"/>
                <a:cs typeface="Times New Roman"/>
              </a:rPr>
              <a:t>less</a:t>
            </a:r>
            <a:r>
              <a:rPr dirty="0" sz="19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252525"/>
                </a:solidFill>
                <a:latin typeface="Times New Roman"/>
                <a:cs typeface="Times New Roman"/>
              </a:rPr>
              <a:t>probable</a:t>
            </a:r>
            <a:r>
              <a:rPr dirty="0" sz="1900" spc="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2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252525"/>
                </a:solidFill>
                <a:latin typeface="Times New Roman"/>
                <a:cs typeface="Times New Roman"/>
              </a:rPr>
              <a:t>convert.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2863850" algn="l"/>
                <a:tab pos="9424035" algn="l"/>
              </a:tabLst>
            </a:pPr>
            <a:r>
              <a:rPr dirty="0"/>
              <a:t> </a:t>
            </a:r>
            <a:r>
              <a:rPr dirty="0"/>
              <a:t>	</a:t>
            </a:r>
            <a:r>
              <a:rPr dirty="0" spc="114"/>
              <a:t>Hot</a:t>
            </a:r>
            <a:r>
              <a:rPr dirty="0" spc="-25"/>
              <a:t> </a:t>
            </a:r>
            <a:r>
              <a:rPr dirty="0" spc="-5"/>
              <a:t>Leads</a:t>
            </a:r>
            <a:r>
              <a:rPr dirty="0" spc="-40"/>
              <a:t> </a:t>
            </a:r>
            <a:r>
              <a:rPr dirty="0" spc="35"/>
              <a:t>Focus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767077"/>
            <a:ext cx="9424670" cy="3796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ts val="2510"/>
              </a:lnSpc>
              <a:spcBef>
                <a:spcPts val="10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During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8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peak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80">
                <a:solidFill>
                  <a:srgbClr val="252525"/>
                </a:solidFill>
                <a:latin typeface="Times New Roman"/>
                <a:cs typeface="Times New Roman"/>
              </a:rPr>
              <a:t>calling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season,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5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 the 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leads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252525"/>
                </a:solidFill>
                <a:latin typeface="Times New Roman"/>
                <a:cs typeface="Times New Roman"/>
              </a:rPr>
              <a:t>(with</a:t>
            </a:r>
            <a:r>
              <a:rPr dirty="0" sz="2200" spc="-1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" b="1">
                <a:solidFill>
                  <a:srgbClr val="252525"/>
                </a:solidFill>
                <a:latin typeface="Times New Roman"/>
                <a:cs typeface="Times New Roman"/>
              </a:rPr>
              <a:t>score</a:t>
            </a:r>
            <a:r>
              <a:rPr dirty="0" sz="220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15" b="1">
                <a:solidFill>
                  <a:srgbClr val="252525"/>
                </a:solidFill>
                <a:latin typeface="Times New Roman"/>
                <a:cs typeface="Times New Roman"/>
              </a:rPr>
              <a:t>&gt;</a:t>
            </a:r>
            <a:r>
              <a:rPr dirty="0" sz="2200" spc="-3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 b="1">
                <a:solidFill>
                  <a:srgbClr val="252525"/>
                </a:solidFill>
                <a:latin typeface="Times New Roman"/>
                <a:cs typeface="Times New Roman"/>
              </a:rPr>
              <a:t>0.3)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prioritized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ts val="2510"/>
              </a:lnSpc>
            </a:pP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scores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significant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variables,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called.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ts val="251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However,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should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there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8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specific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business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focus,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then,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leads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significant</a:t>
            </a:r>
            <a:endParaRPr sz="2200">
              <a:latin typeface="Times New Roman"/>
              <a:cs typeface="Times New Roman"/>
            </a:endParaRPr>
          </a:p>
          <a:p>
            <a:pPr marL="299085">
              <a:lnSpc>
                <a:spcPts val="2510"/>
              </a:lnSpc>
            </a:pP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responses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recommended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3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prioritized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called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follow-up.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7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recommendations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are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below:</a:t>
            </a:r>
            <a:endParaRPr sz="22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65"/>
              </a:spcBef>
              <a:buClr>
                <a:srgbClr val="83992A"/>
              </a:buClr>
              <a:buSzPct val="113636"/>
              <a:buAutoNum type="arabicPeriod"/>
              <a:tabLst>
                <a:tab pos="469900" algn="l"/>
                <a:tab pos="470534" algn="l"/>
              </a:tabLst>
            </a:pP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Leads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come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 from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5">
                <a:solidFill>
                  <a:srgbClr val="252525"/>
                </a:solidFill>
                <a:latin typeface="Times New Roman"/>
                <a:cs typeface="Times New Roman"/>
              </a:rPr>
              <a:t>Welingak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website</a:t>
            </a:r>
            <a:endParaRPr sz="2200">
              <a:latin typeface="Times New Roman"/>
              <a:cs typeface="Times New Roman"/>
            </a:endParaRPr>
          </a:p>
          <a:p>
            <a:pPr marL="469900" indent="-457834">
              <a:lnSpc>
                <a:spcPts val="2840"/>
              </a:lnSpc>
              <a:spcBef>
                <a:spcPts val="505"/>
              </a:spcBef>
              <a:buClr>
                <a:srgbClr val="83992A"/>
              </a:buClr>
              <a:buSzPct val="113636"/>
              <a:buAutoNum type="arabicPeriod"/>
              <a:tabLst>
                <a:tab pos="469900" algn="l"/>
                <a:tab pos="470534" algn="l"/>
              </a:tabLst>
            </a:pP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Leads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been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identified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8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lead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9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triggering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'Lead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Add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Form'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2480"/>
              </a:lnSpc>
            </a:pP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action</a:t>
            </a:r>
            <a:endParaRPr sz="22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88000"/>
              </a:lnSpc>
              <a:spcBef>
                <a:spcPts val="925"/>
              </a:spcBef>
              <a:buClr>
                <a:srgbClr val="83992A"/>
              </a:buClr>
              <a:buSzPct val="113636"/>
              <a:buAutoNum type="arabicPeriod" startAt="3"/>
              <a:tabLst>
                <a:tab pos="469900" algn="l"/>
                <a:tab pos="470534" algn="l"/>
              </a:tabLst>
            </a:pP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Leads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working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professionals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possibly </a:t>
            </a:r>
            <a:r>
              <a:rPr dirty="0" sz="2200" spc="-7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8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specific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reason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their 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minds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course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and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perhaps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lesser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monetary 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challenges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taking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up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8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course.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3204" y="3710939"/>
            <a:ext cx="8163559" cy="0"/>
          </a:xfrm>
          <a:custGeom>
            <a:avLst/>
            <a:gdLst/>
            <a:ahLst/>
            <a:cxnLst/>
            <a:rect l="l" t="t" r="r" b="b"/>
            <a:pathLst>
              <a:path w="8163559" h="0">
                <a:moveTo>
                  <a:pt x="0" y="0"/>
                </a:moveTo>
                <a:lnTo>
                  <a:pt x="8163433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653" y="2933191"/>
            <a:ext cx="2234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25"/>
              <a:t>Thank</a:t>
            </a:r>
            <a:r>
              <a:rPr dirty="0" u="none" sz="3600" spc="-70"/>
              <a:t> </a:t>
            </a:r>
            <a:r>
              <a:rPr dirty="0" u="none" sz="3600" spc="-35"/>
              <a:t>you.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1014" y="4102608"/>
          <a:ext cx="6106795" cy="1277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5375"/>
                <a:gridCol w="3741420"/>
              </a:tblGrid>
              <a:tr h="32702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Team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83992A"/>
                      </a:solidFill>
                      <a:prstDash val="solid"/>
                    </a:lnB>
                  </a:tcPr>
                </a:tc>
              </a:tr>
              <a:tr h="31254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T w="12700">
                      <a:solidFill>
                        <a:srgbClr val="83992A"/>
                      </a:solidFill>
                      <a:prstDash val="solid"/>
                    </a:lnT>
                    <a:solidFill>
                      <a:srgbClr val="F8EFD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Email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T w="12700">
                      <a:solidFill>
                        <a:srgbClr val="83992A"/>
                      </a:solidFill>
                      <a:prstDash val="solid"/>
                    </a:lnT>
                    <a:solidFill>
                      <a:srgbClr val="F8EFD8"/>
                    </a:solidFill>
                  </a:tcPr>
                </a:tc>
              </a:tr>
              <a:tr h="31255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Srija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Palakurthi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(Facilitator)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  <a:hlinkClick r:id="rId2"/>
                        </a:rPr>
                        <a:t>srija.palakurthimay1@gmail.com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/>
                </a:tc>
              </a:tr>
              <a:tr h="312534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Rajkumar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Sakthibalan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B w="12700">
                      <a:solidFill>
                        <a:srgbClr val="83992A"/>
                      </a:solidFill>
                      <a:prstDash val="solid"/>
                    </a:lnB>
                    <a:solidFill>
                      <a:srgbClr val="F8EFD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600" spc="-40">
                          <a:latin typeface="Times New Roman"/>
                          <a:cs typeface="Times New Roman"/>
                          <a:hlinkClick r:id="rId3"/>
                        </a:rPr>
                        <a:t>rajbow@gmail.com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0">
                    <a:lnB w="12700">
                      <a:solidFill>
                        <a:srgbClr val="83992A"/>
                      </a:solidFill>
                      <a:prstDash val="solid"/>
                    </a:lnB>
                    <a:solidFill>
                      <a:srgbClr val="F8E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1781810" algn="l"/>
                <a:tab pos="9424035" algn="l"/>
              </a:tabLst>
            </a:pP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30" b="0">
                <a:latin typeface="Times New Roman"/>
                <a:cs typeface="Times New Roman"/>
              </a:rPr>
              <a:t>Problem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spc="-85" b="0">
                <a:latin typeface="Times New Roman"/>
                <a:cs typeface="Times New Roman"/>
              </a:rPr>
              <a:t>Scope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spc="-35" b="0">
                <a:latin typeface="Times New Roman"/>
                <a:cs typeface="Times New Roman"/>
              </a:rPr>
              <a:t>and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spc="-75" b="0">
                <a:latin typeface="Times New Roman"/>
                <a:cs typeface="Times New Roman"/>
              </a:rPr>
              <a:t>Objective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88226"/>
            <a:ext cx="9410065" cy="4107179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9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8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 spc="-55">
                <a:solidFill>
                  <a:srgbClr val="252525"/>
                </a:solidFill>
                <a:latin typeface="Times New Roman"/>
                <a:cs typeface="Times New Roman"/>
              </a:rPr>
              <a:t>X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Education</a:t>
            </a:r>
            <a:r>
              <a:rPr dirty="0" sz="20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252525"/>
                </a:solidFill>
                <a:latin typeface="Times New Roman"/>
                <a:cs typeface="Times New Roman"/>
              </a:rPr>
              <a:t>gets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8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0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252525"/>
                </a:solidFill>
                <a:latin typeface="Times New Roman"/>
                <a:cs typeface="Times New Roman"/>
              </a:rPr>
              <a:t>lot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000" spc="3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75">
                <a:solidFill>
                  <a:srgbClr val="252525"/>
                </a:solidFill>
                <a:latin typeface="Times New Roman"/>
                <a:cs typeface="Times New Roman"/>
              </a:rPr>
              <a:t>leads,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but</a:t>
            </a:r>
            <a:r>
              <a:rPr dirty="0" sz="20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dirty="0" sz="20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60">
                <a:solidFill>
                  <a:srgbClr val="252525"/>
                </a:solidFill>
                <a:latin typeface="Times New Roman"/>
                <a:cs typeface="Times New Roman"/>
              </a:rPr>
              <a:t>lead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252525"/>
                </a:solidFill>
                <a:latin typeface="Times New Roman"/>
                <a:cs typeface="Times New Roman"/>
              </a:rPr>
              <a:t>conversion</a:t>
            </a:r>
            <a:r>
              <a:rPr dirty="0" sz="2000" spc="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rate</a:t>
            </a:r>
            <a:r>
              <a:rPr dirty="0" sz="20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75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poor.</a:t>
            </a:r>
            <a:endParaRPr sz="20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ts val="2160"/>
              </a:lnSpc>
              <a:spcBef>
                <a:spcPts val="111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2000" spc="-75">
                <a:solidFill>
                  <a:srgbClr val="252525"/>
                </a:solidFill>
                <a:latin typeface="Times New Roman"/>
                <a:cs typeface="Times New Roman"/>
              </a:rPr>
              <a:t>Task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8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to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5">
                <a:solidFill>
                  <a:srgbClr val="252525"/>
                </a:solidFill>
                <a:latin typeface="Times New Roman"/>
                <a:cs typeface="Times New Roman"/>
              </a:rPr>
              <a:t>identify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potential</a:t>
            </a:r>
            <a:r>
              <a:rPr dirty="0" sz="2000" spc="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5">
                <a:solidFill>
                  <a:srgbClr val="252525"/>
                </a:solidFill>
                <a:latin typeface="Times New Roman"/>
                <a:cs typeface="Times New Roman"/>
              </a:rPr>
              <a:t>leads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dirty="0" sz="20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response</a:t>
            </a:r>
            <a:r>
              <a:rPr dirty="0" sz="2000" spc="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70">
                <a:solidFill>
                  <a:srgbClr val="252525"/>
                </a:solidFill>
                <a:latin typeface="Times New Roman"/>
                <a:cs typeface="Times New Roman"/>
              </a:rPr>
              <a:t>sales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70">
                <a:solidFill>
                  <a:srgbClr val="252525"/>
                </a:solidFill>
                <a:latin typeface="Times New Roman"/>
                <a:cs typeface="Times New Roman"/>
              </a:rPr>
              <a:t>activity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score </a:t>
            </a:r>
            <a:r>
              <a:rPr dirty="0" sz="2000" spc="-48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them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60">
                <a:solidFill>
                  <a:srgbClr val="252525"/>
                </a:solidFill>
                <a:latin typeface="Times New Roman"/>
                <a:cs typeface="Times New Roman"/>
              </a:rPr>
              <a:t>accordingly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1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Solution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Objective</a:t>
            </a:r>
            <a:endParaRPr sz="2400">
              <a:latin typeface="Times New Roman"/>
              <a:cs typeface="Times New Roman"/>
            </a:endParaRPr>
          </a:p>
          <a:p>
            <a:pPr marL="707390" indent="-238125">
              <a:lnSpc>
                <a:spcPts val="2280"/>
              </a:lnSpc>
              <a:spcBef>
                <a:spcPts val="885"/>
              </a:spcBef>
              <a:buAutoNum type="arabicPeriod"/>
              <a:tabLst>
                <a:tab pos="708025" algn="l"/>
              </a:tabLst>
            </a:pPr>
            <a:r>
              <a:rPr dirty="0" sz="2000" spc="-5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200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responses</a:t>
            </a:r>
            <a:r>
              <a:rPr dirty="0" sz="20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5">
                <a:solidFill>
                  <a:srgbClr val="252525"/>
                </a:solidFill>
                <a:latin typeface="Times New Roman"/>
                <a:cs typeface="Times New Roman"/>
              </a:rPr>
              <a:t>significant</a:t>
            </a:r>
            <a:r>
              <a:rPr dirty="0" sz="2000" spc="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252525"/>
                </a:solidFill>
                <a:latin typeface="Times New Roman"/>
                <a:cs typeface="Times New Roman"/>
              </a:rPr>
              <a:t>predicting</a:t>
            </a:r>
            <a:r>
              <a:rPr dirty="0" sz="20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whether</a:t>
            </a:r>
            <a:r>
              <a:rPr dirty="0" sz="2000" spc="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60">
                <a:solidFill>
                  <a:srgbClr val="252525"/>
                </a:solidFill>
                <a:latin typeface="Times New Roman"/>
                <a:cs typeface="Times New Roman"/>
              </a:rPr>
              <a:t>lead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1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dirty="0" sz="20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convert</a:t>
            </a:r>
            <a:r>
              <a:rPr dirty="0" sz="20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8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75">
                <a:solidFill>
                  <a:srgbClr val="252525"/>
                </a:solidFill>
                <a:latin typeface="Times New Roman"/>
                <a:cs typeface="Times New Roman"/>
              </a:rPr>
              <a:t>sale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</a:pP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not?</a:t>
            </a:r>
            <a:endParaRPr sz="2000">
              <a:latin typeface="Times New Roman"/>
              <a:cs typeface="Times New Roman"/>
            </a:endParaRPr>
          </a:p>
          <a:p>
            <a:pPr marL="707390" indent="-238125">
              <a:lnSpc>
                <a:spcPts val="2280"/>
              </a:lnSpc>
              <a:spcBef>
                <a:spcPts val="840"/>
              </a:spcBef>
              <a:buAutoNum type="arabicPeriod" startAt="2"/>
              <a:tabLst>
                <a:tab pos="708025" algn="l"/>
              </a:tabLst>
            </a:pP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Generate</a:t>
            </a:r>
            <a:r>
              <a:rPr dirty="0" sz="20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8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score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252525"/>
                </a:solidFill>
                <a:latin typeface="Times New Roman"/>
                <a:cs typeface="Times New Roman"/>
              </a:rPr>
              <a:t>convertible</a:t>
            </a:r>
            <a:r>
              <a:rPr dirty="0" sz="2000" spc="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5">
                <a:solidFill>
                  <a:srgbClr val="252525"/>
                </a:solidFill>
                <a:latin typeface="Times New Roman"/>
                <a:cs typeface="Times New Roman"/>
              </a:rPr>
              <a:t>leads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dirty="0" sz="200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252525"/>
                </a:solidFill>
                <a:latin typeface="Times New Roman"/>
                <a:cs typeface="Times New Roman"/>
              </a:rPr>
              <a:t>probability</a:t>
            </a:r>
            <a:r>
              <a:rPr dirty="0" sz="2000" spc="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000" spc="3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potential</a:t>
            </a:r>
            <a:r>
              <a:rPr dirty="0" sz="2000" spc="10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8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</a:pPr>
            <a:r>
              <a:rPr dirty="0" sz="2000" spc="-60">
                <a:solidFill>
                  <a:srgbClr val="252525"/>
                </a:solidFill>
                <a:latin typeface="Times New Roman"/>
                <a:cs typeface="Times New Roman"/>
              </a:rPr>
              <a:t>lead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000" spc="2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them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could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5">
                <a:solidFill>
                  <a:srgbClr val="252525"/>
                </a:solidFill>
                <a:latin typeface="Times New Roman"/>
                <a:cs typeface="Times New Roman"/>
              </a:rPr>
              <a:t>be.</a:t>
            </a:r>
            <a:endParaRPr sz="2000">
              <a:latin typeface="Times New Roman"/>
              <a:cs typeface="Times New Roman"/>
            </a:endParaRPr>
          </a:p>
          <a:p>
            <a:pPr marL="707390" indent="-238125">
              <a:lnSpc>
                <a:spcPts val="2280"/>
              </a:lnSpc>
              <a:spcBef>
                <a:spcPts val="844"/>
              </a:spcBef>
              <a:buAutoNum type="arabicPeriod" startAt="3"/>
              <a:tabLst>
                <a:tab pos="708025" algn="l"/>
              </a:tabLst>
            </a:pP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Find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0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5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30">
                <a:solidFill>
                  <a:srgbClr val="252525"/>
                </a:solidFill>
                <a:latin typeface="Times New Roman"/>
                <a:cs typeface="Times New Roman"/>
              </a:rPr>
              <a:t>Hot</a:t>
            </a:r>
            <a:r>
              <a:rPr dirty="0" sz="20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252525"/>
                </a:solidFill>
                <a:latin typeface="Times New Roman"/>
                <a:cs typeface="Times New Roman"/>
              </a:rPr>
              <a:t>Leads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1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5">
                <a:solidFill>
                  <a:srgbClr val="252525"/>
                </a:solidFill>
                <a:latin typeface="Times New Roman"/>
                <a:cs typeface="Times New Roman"/>
              </a:rPr>
              <a:t>above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score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20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0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70">
                <a:solidFill>
                  <a:srgbClr val="252525"/>
                </a:solidFill>
                <a:latin typeface="Times New Roman"/>
                <a:cs typeface="Times New Roman"/>
              </a:rPr>
              <a:t>sales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team</a:t>
            </a:r>
            <a:r>
              <a:rPr dirty="0" sz="20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focus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</a:pP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dirty="0" sz="20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effort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15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20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252525"/>
                </a:solidFill>
                <a:latin typeface="Times New Roman"/>
                <a:cs typeface="Times New Roman"/>
              </a:rPr>
              <a:t>those</a:t>
            </a:r>
            <a:r>
              <a:rPr dirty="0" sz="20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75">
                <a:solidFill>
                  <a:srgbClr val="252525"/>
                </a:solidFill>
                <a:latin typeface="Times New Roman"/>
                <a:cs typeface="Times New Roman"/>
              </a:rPr>
              <a:t>leads.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2848610" algn="l"/>
                <a:tab pos="9424035" algn="l"/>
              </a:tabLst>
            </a:pP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70" b="0">
                <a:latin typeface="Times New Roman"/>
                <a:cs typeface="Times New Roman"/>
              </a:rPr>
              <a:t>Solution</a:t>
            </a:r>
            <a:r>
              <a:rPr dirty="0" spc="-80" b="0">
                <a:latin typeface="Times New Roman"/>
                <a:cs typeface="Times New Roman"/>
              </a:rPr>
              <a:t> </a:t>
            </a:r>
            <a:r>
              <a:rPr dirty="0" spc="-40" b="0">
                <a:latin typeface="Times New Roman"/>
                <a:cs typeface="Times New Roman"/>
              </a:rPr>
              <a:t>Approach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707045"/>
            <a:ext cx="7360920" cy="39376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identify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factors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below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steps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 performed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85">
                <a:solidFill>
                  <a:srgbClr val="252525"/>
                </a:solidFill>
                <a:latin typeface="Times New Roman"/>
                <a:cs typeface="Times New Roman"/>
              </a:rPr>
              <a:t>analysis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Steps</a:t>
            </a:r>
            <a:endParaRPr sz="22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AutoNum type="arabicPeriod"/>
              <a:tabLst>
                <a:tab pos="927100" algn="l"/>
                <a:tab pos="927735" algn="l"/>
              </a:tabLst>
            </a:pPr>
            <a:r>
              <a:rPr dirty="0" sz="1900" spc="-1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19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65">
                <a:solidFill>
                  <a:srgbClr val="252525"/>
                </a:solidFill>
                <a:latin typeface="Times New Roman"/>
                <a:cs typeface="Times New Roman"/>
              </a:rPr>
              <a:t>Cleaning</a:t>
            </a:r>
            <a:endParaRPr sz="19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spcBef>
                <a:spcPts val="530"/>
              </a:spcBef>
              <a:buClr>
                <a:srgbClr val="83992A"/>
              </a:buClr>
              <a:buSzPct val="114705"/>
              <a:buAutoNum type="arabicPeriod"/>
              <a:tabLst>
                <a:tab pos="1384300" algn="l"/>
                <a:tab pos="1384935" algn="l"/>
              </a:tabLst>
            </a:pP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Identify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Missing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sz="17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4705"/>
              <a:buAutoNum type="arabicPeriod"/>
              <a:tabLst>
                <a:tab pos="1384300" algn="l"/>
                <a:tab pos="1384935" algn="l"/>
              </a:tabLst>
            </a:pPr>
            <a:r>
              <a:rPr dirty="0" sz="1700" spc="-14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ssi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dirty="0" sz="1700" spc="-90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75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alu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85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nt</a:t>
            </a:r>
            <a:endParaRPr sz="1700">
              <a:latin typeface="Times New Roman"/>
              <a:cs typeface="Times New Roman"/>
            </a:endParaRPr>
          </a:p>
          <a:p>
            <a:pPr lvl="2" marL="1384300" indent="-457834">
              <a:lnSpc>
                <a:spcPct val="100000"/>
              </a:lnSpc>
              <a:spcBef>
                <a:spcPts val="520"/>
              </a:spcBef>
              <a:buClr>
                <a:srgbClr val="83992A"/>
              </a:buClr>
              <a:buSzPct val="114705"/>
              <a:buAutoNum type="arabicPeriod"/>
              <a:tabLst>
                <a:tab pos="1384300" algn="l"/>
                <a:tab pos="1384935" algn="l"/>
              </a:tabLst>
            </a:pP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Dropping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unwanted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rows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endParaRPr sz="17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05"/>
              </a:spcBef>
              <a:buClr>
                <a:srgbClr val="83992A"/>
              </a:buClr>
              <a:buSzPct val="113157"/>
              <a:buAutoNum type="arabicPeriod"/>
              <a:tabLst>
                <a:tab pos="927100" algn="l"/>
                <a:tab pos="927735" algn="l"/>
              </a:tabLst>
            </a:pPr>
            <a:r>
              <a:rPr dirty="0" sz="1900" spc="-55">
                <a:solidFill>
                  <a:srgbClr val="252525"/>
                </a:solidFill>
                <a:latin typeface="Times New Roman"/>
                <a:cs typeface="Times New Roman"/>
              </a:rPr>
              <a:t>Reduce</a:t>
            </a:r>
            <a:r>
              <a:rPr dirty="0" sz="19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252525"/>
                </a:solidFill>
                <a:latin typeface="Times New Roman"/>
                <a:cs typeface="Times New Roman"/>
              </a:rPr>
              <a:t>Dimensions</a:t>
            </a:r>
            <a:r>
              <a:rPr dirty="0" sz="1900" spc="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create</a:t>
            </a:r>
            <a:r>
              <a:rPr dirty="0" sz="19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50">
                <a:solidFill>
                  <a:srgbClr val="252525"/>
                </a:solidFill>
                <a:latin typeface="Times New Roman"/>
                <a:cs typeface="Times New Roman"/>
              </a:rPr>
              <a:t>dummy</a:t>
            </a:r>
            <a:r>
              <a:rPr dirty="0" sz="19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65">
                <a:solidFill>
                  <a:srgbClr val="252525"/>
                </a:solidFill>
                <a:latin typeface="Times New Roman"/>
                <a:cs typeface="Times New Roman"/>
              </a:rPr>
              <a:t>variables</a:t>
            </a:r>
            <a:endParaRPr sz="19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3157"/>
              <a:buAutoNum type="arabicPeriod"/>
              <a:tabLst>
                <a:tab pos="927100" algn="l"/>
                <a:tab pos="927735" algn="l"/>
              </a:tabLst>
            </a:pPr>
            <a:r>
              <a:rPr dirty="0" sz="1900" spc="-5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15">
                <a:solidFill>
                  <a:srgbClr val="252525"/>
                </a:solidFill>
                <a:latin typeface="Times New Roman"/>
                <a:cs typeface="Times New Roman"/>
              </a:rPr>
              <a:t>Fitment</a:t>
            </a:r>
            <a:endParaRPr sz="19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20"/>
              </a:spcBef>
              <a:buClr>
                <a:srgbClr val="83992A"/>
              </a:buClr>
              <a:buSzPct val="113157"/>
              <a:buAutoNum type="arabicPeriod"/>
              <a:tabLst>
                <a:tab pos="927100" algn="l"/>
                <a:tab pos="927735" algn="l"/>
              </a:tabLst>
            </a:pPr>
            <a:r>
              <a:rPr dirty="0" sz="1900" spc="-5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dirty="0" sz="19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Evaluation</a:t>
            </a:r>
            <a:r>
              <a:rPr dirty="0" sz="19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00" spc="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252525"/>
                </a:solidFill>
                <a:latin typeface="Times New Roman"/>
                <a:cs typeface="Times New Roman"/>
              </a:rPr>
              <a:t>Optimization</a:t>
            </a:r>
            <a:endParaRPr sz="19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3157"/>
              <a:buAutoNum type="arabicPeriod"/>
              <a:tabLst>
                <a:tab pos="927100" algn="l"/>
                <a:tab pos="927735" algn="l"/>
              </a:tabLst>
            </a:pPr>
            <a:r>
              <a:rPr dirty="0" sz="1900" spc="-35">
                <a:solidFill>
                  <a:srgbClr val="252525"/>
                </a:solidFill>
                <a:latin typeface="Times New Roman"/>
                <a:cs typeface="Times New Roman"/>
              </a:rPr>
              <a:t>Provide</a:t>
            </a:r>
            <a:r>
              <a:rPr dirty="0" sz="19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252525"/>
                </a:solidFill>
                <a:latin typeface="Times New Roman"/>
                <a:cs typeface="Times New Roman"/>
              </a:rPr>
              <a:t>Inferences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3235960" algn="l"/>
                <a:tab pos="9424035" algn="l"/>
              </a:tabLst>
            </a:pP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10" b="0">
                <a:latin typeface="Times New Roman"/>
                <a:cs typeface="Times New Roman"/>
              </a:rPr>
              <a:t>Data</a:t>
            </a:r>
            <a:r>
              <a:rPr dirty="0" spc="-70" b="0">
                <a:latin typeface="Times New Roman"/>
                <a:cs typeface="Times New Roman"/>
              </a:rPr>
              <a:t> </a:t>
            </a:r>
            <a:r>
              <a:rPr dirty="0" spc="-105" b="0">
                <a:latin typeface="Times New Roman"/>
                <a:cs typeface="Times New Roman"/>
              </a:rPr>
              <a:t>Summary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3802" y="2490089"/>
          <a:ext cx="9264650" cy="2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635"/>
                <a:gridCol w="2274569"/>
                <a:gridCol w="432308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Observation</a:t>
                      </a:r>
                      <a:r>
                        <a:rPr dirty="0" sz="1800" spc="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Metrics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8399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Comments</a:t>
                      </a:r>
                      <a:r>
                        <a:rPr dirty="0" sz="1800" spc="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5" b="1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8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Observation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83992A"/>
                      </a:solidFill>
                      <a:prstDash val="solid"/>
                    </a:lnB>
                  </a:tcPr>
                </a:tc>
              </a:tr>
              <a:tr h="3929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1: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83992A"/>
                      </a:solidFill>
                      <a:prstDash val="solid"/>
                    </a:lnT>
                    <a:solidFill>
                      <a:srgbClr val="F8EFD8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application_data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83992A"/>
                      </a:solidFill>
                      <a:prstDash val="solid"/>
                    </a:lnT>
                    <a:solidFill>
                      <a:srgbClr val="F8EFD8"/>
                    </a:solidFill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Applicants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information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T w="12700">
                      <a:solidFill>
                        <a:srgbClr val="83992A"/>
                      </a:solidFill>
                      <a:prstDash val="solid"/>
                    </a:lnT>
                    <a:solidFill>
                      <a:srgbClr val="F8EFD8"/>
                    </a:solidFill>
                  </a:tcPr>
                </a:tc>
              </a:tr>
              <a:tr h="392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6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No.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Observations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9240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877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No.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Columns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solidFill>
                      <a:srgbClr val="F8EFD8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37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solidFill>
                      <a:srgbClr val="F8EFD8"/>
                    </a:solidFill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functionally</a:t>
                      </a:r>
                      <a:r>
                        <a:rPr dirty="0" sz="1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relevant.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Some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4055">
                        <a:lnSpc>
                          <a:spcPct val="100000"/>
                        </a:lnSpc>
                      </a:pP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columns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6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solidFill>
                      <a:srgbClr val="F8EFD8"/>
                    </a:solidFill>
                  </a:tcPr>
                </a:tc>
              </a:tr>
              <a:tr h="8962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Attribute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Interest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Converted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/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800" spc="-45">
                          <a:latin typeface="Times New Roman"/>
                          <a:cs typeface="Times New Roman"/>
                        </a:rPr>
                        <a:t>Target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variable.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12140">
                        <a:lnSpc>
                          <a:spcPct val="100000"/>
                        </a:lnSpc>
                      </a:pPr>
                      <a:r>
                        <a:rPr dirty="0" sz="1800" spc="-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potential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60">
                          <a:latin typeface="Times New Roman"/>
                          <a:cs typeface="Times New Roman"/>
                        </a:rPr>
                        <a:t>lead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4322445" algn="l"/>
                        </a:tabLst>
                      </a:pPr>
                      <a:r>
                        <a:rPr dirty="0" u="sng" sz="1800">
                          <a:uFill>
                            <a:solidFill>
                              <a:srgbClr val="83992A"/>
                            </a:solidFill>
                          </a:uFill>
                          <a:latin typeface="Times New Roman"/>
                          <a:cs typeface="Times New Roman"/>
                        </a:rPr>
                        <a:t>                                                                                                </a:t>
                      </a:r>
                      <a:r>
                        <a:rPr dirty="0" u="sng" sz="1800" spc="80">
                          <a:uFill>
                            <a:solidFill>
                              <a:srgbClr val="83992A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800" spc="-60">
                          <a:uFill>
                            <a:solidFill>
                              <a:srgbClr val="83992A"/>
                            </a:solidFill>
                          </a:u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u="sng" sz="1800" spc="-20">
                          <a:uFill>
                            <a:solidFill>
                              <a:srgbClr val="83992A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800">
                          <a:uFill>
                            <a:solidFill>
                              <a:srgbClr val="83992A"/>
                            </a:solidFill>
                          </a:uFill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u="sng" sz="1800" spc="-30">
                          <a:uFill>
                            <a:solidFill>
                              <a:srgbClr val="83992A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800" spc="-5">
                          <a:uFill>
                            <a:solidFill>
                              <a:srgbClr val="83992A"/>
                            </a:solidFill>
                          </a:uFill>
                          <a:latin typeface="Times New Roman"/>
                          <a:cs typeface="Times New Roman"/>
                        </a:rPr>
                        <a:t>dropped</a:t>
                      </a:r>
                      <a:r>
                        <a:rPr dirty="0" u="sng" sz="1800" spc="-30">
                          <a:uFill>
                            <a:solidFill>
                              <a:srgbClr val="83992A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800" spc="-60">
                          <a:uFill>
                            <a:solidFill>
                              <a:srgbClr val="83992A"/>
                            </a:solidFill>
                          </a:uFill>
                          <a:latin typeface="Times New Roman"/>
                          <a:cs typeface="Times New Roman"/>
                        </a:rPr>
                        <a:t>lead	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3080385" algn="l"/>
                <a:tab pos="9424035" algn="l"/>
              </a:tabLst>
            </a:pP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125" b="0">
                <a:latin typeface="Times New Roman"/>
                <a:cs typeface="Times New Roman"/>
              </a:rPr>
              <a:t>1.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Data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spc="-114" b="0">
                <a:latin typeface="Times New Roman"/>
                <a:cs typeface="Times New Roman"/>
              </a:rPr>
              <a:t>Cleaning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703539"/>
            <a:ext cx="9390380" cy="386778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6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45">
                <a:solidFill>
                  <a:srgbClr val="252525"/>
                </a:solidFill>
                <a:latin typeface="Times New Roman"/>
                <a:cs typeface="Times New Roman"/>
              </a:rPr>
              <a:t>Identifying</a:t>
            </a:r>
            <a:r>
              <a:rPr dirty="0" sz="200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80">
                <a:solidFill>
                  <a:srgbClr val="252525"/>
                </a:solidFill>
                <a:latin typeface="Times New Roman"/>
                <a:cs typeface="Times New Roman"/>
              </a:rPr>
              <a:t>Missing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8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Missing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identified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80">
                <a:solidFill>
                  <a:srgbClr val="252525"/>
                </a:solidFill>
                <a:latin typeface="Times New Roman"/>
                <a:cs typeface="Times New Roman"/>
              </a:rPr>
              <a:t>by</a:t>
            </a:r>
            <a:r>
              <a:rPr dirty="0" sz="17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finding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17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30%</a:t>
            </a:r>
            <a:r>
              <a:rPr dirty="0" sz="17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missing.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3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80">
                <a:solidFill>
                  <a:srgbClr val="252525"/>
                </a:solidFill>
                <a:latin typeface="Times New Roman"/>
                <a:cs typeface="Times New Roman"/>
              </a:rPr>
              <a:t>Missing</a:t>
            </a:r>
            <a:r>
              <a:rPr dirty="0" sz="20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95">
                <a:solidFill>
                  <a:srgbClr val="252525"/>
                </a:solidFill>
                <a:latin typeface="Times New Roman"/>
                <a:cs typeface="Times New Roman"/>
              </a:rPr>
              <a:t>Value</a:t>
            </a:r>
            <a:r>
              <a:rPr dirty="0" sz="20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Treatment</a:t>
            </a:r>
            <a:endParaRPr sz="20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90000"/>
              </a:lnSpc>
              <a:spcBef>
                <a:spcPts val="103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Some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variables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having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values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represent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‘no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information’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state, </a:t>
            </a:r>
            <a:r>
              <a:rPr dirty="0" sz="1700" spc="-80">
                <a:solidFill>
                  <a:srgbClr val="252525"/>
                </a:solidFill>
                <a:latin typeface="Times New Roman"/>
                <a:cs typeface="Times New Roman"/>
              </a:rPr>
              <a:t>(like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level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90">
                <a:solidFill>
                  <a:srgbClr val="252525"/>
                </a:solidFill>
                <a:latin typeface="Times New Roman"/>
                <a:cs typeface="Times New Roman"/>
              </a:rPr>
              <a:t>‘Select’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categorical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variable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essentially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unanswered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drop-down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selection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question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form,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also </a:t>
            </a:r>
            <a:r>
              <a:rPr dirty="0" sz="1700" spc="-409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treated</a:t>
            </a:r>
            <a:r>
              <a:rPr dirty="0" sz="17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missing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values.</a:t>
            </a:r>
            <a:endParaRPr sz="17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9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Depending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importance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700" spc="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variable,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either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mode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mean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values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imputed,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accordingly.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2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Dropping</a:t>
            </a:r>
            <a:r>
              <a:rPr dirty="0" sz="20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Unwanted</a:t>
            </a:r>
            <a:r>
              <a:rPr dirty="0" sz="20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85">
                <a:solidFill>
                  <a:srgbClr val="252525"/>
                </a:solidFill>
                <a:latin typeface="Times New Roman"/>
                <a:cs typeface="Times New Roman"/>
              </a:rPr>
              <a:t>Rows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83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700" spc="-75">
                <a:solidFill>
                  <a:srgbClr val="252525"/>
                </a:solidFill>
                <a:latin typeface="Times New Roman"/>
                <a:cs typeface="Times New Roman"/>
              </a:rPr>
              <a:t>Rows</a:t>
            </a:r>
            <a:r>
              <a:rPr dirty="0" sz="170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null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values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no.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of</a:t>
            </a:r>
            <a:r>
              <a:rPr dirty="0" sz="1700" spc="2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rows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affected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being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insignificant</a:t>
            </a:r>
            <a:endParaRPr sz="17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79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r>
              <a:rPr dirty="0" sz="17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7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35">
                <a:solidFill>
                  <a:srgbClr val="252525"/>
                </a:solidFill>
                <a:latin typeface="Times New Roman"/>
                <a:cs typeface="Times New Roman"/>
              </a:rPr>
              <a:t>relevant </a:t>
            </a: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based </a:t>
            </a:r>
            <a:r>
              <a:rPr dirty="0" sz="1700" spc="15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dirty="0" sz="17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columns_description.csv</a:t>
            </a:r>
            <a:endParaRPr sz="17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82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700" spc="-30">
                <a:solidFill>
                  <a:srgbClr val="252525"/>
                </a:solidFill>
                <a:latin typeface="Times New Roman"/>
                <a:cs typeface="Times New Roman"/>
              </a:rPr>
              <a:t>Columns</a:t>
            </a:r>
            <a:r>
              <a:rPr dirty="0" sz="17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17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5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17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50">
                <a:solidFill>
                  <a:srgbClr val="252525"/>
                </a:solidFill>
                <a:latin typeface="Times New Roman"/>
                <a:cs typeface="Times New Roman"/>
              </a:rPr>
              <a:t>missing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60">
                <a:solidFill>
                  <a:srgbClr val="252525"/>
                </a:solidFill>
                <a:latin typeface="Times New Roman"/>
                <a:cs typeface="Times New Roman"/>
              </a:rPr>
              <a:t>values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700" spc="-10">
                <a:solidFill>
                  <a:srgbClr val="252525"/>
                </a:solidFill>
                <a:latin typeface="Times New Roman"/>
                <a:cs typeface="Times New Roman"/>
              </a:rPr>
              <a:t> cannot</a:t>
            </a:r>
            <a:r>
              <a:rPr dirty="0" sz="17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17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252525"/>
                </a:solidFill>
                <a:latin typeface="Times New Roman"/>
                <a:cs typeface="Times New Roman"/>
              </a:rPr>
              <a:t>imputed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1488440" algn="l"/>
                <a:tab pos="9424035" algn="l"/>
              </a:tabLst>
            </a:pP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125" b="0">
                <a:latin typeface="Times New Roman"/>
                <a:cs typeface="Times New Roman"/>
              </a:rPr>
              <a:t>2.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65" b="0">
                <a:latin typeface="Times New Roman"/>
                <a:cs typeface="Times New Roman"/>
              </a:rPr>
              <a:t>Handling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spc="-95" b="0">
                <a:latin typeface="Times New Roman"/>
                <a:cs typeface="Times New Roman"/>
              </a:rPr>
              <a:t>Categorical</a:t>
            </a:r>
            <a:r>
              <a:rPr dirty="0" spc="-80" b="0">
                <a:latin typeface="Times New Roman"/>
                <a:cs typeface="Times New Roman"/>
              </a:rPr>
              <a:t> </a:t>
            </a:r>
            <a:r>
              <a:rPr dirty="0" spc="-114" b="0">
                <a:latin typeface="Times New Roman"/>
                <a:cs typeface="Times New Roman"/>
              </a:rPr>
              <a:t>variables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47952"/>
            <a:ext cx="9250680" cy="355981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Reduce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dimensions:</a:t>
            </a:r>
            <a:endParaRPr sz="2400">
              <a:latin typeface="Times New Roman"/>
              <a:cs typeface="Times New Roman"/>
            </a:endParaRPr>
          </a:p>
          <a:p>
            <a:pPr marL="12700" marR="250190" indent="457200">
              <a:lnSpc>
                <a:spcPct val="100000"/>
              </a:lnSpc>
              <a:spcBef>
                <a:spcPts val="1180"/>
              </a:spcBef>
            </a:pP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Some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categorical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variables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lot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2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levels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2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result</a:t>
            </a:r>
            <a:r>
              <a:rPr dirty="0" sz="240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large </a:t>
            </a:r>
            <a:r>
              <a:rPr dirty="0" sz="2400" spc="-5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number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3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dummy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variables.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renders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complex.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levels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reduced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optimum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180"/>
              </a:spcBef>
            </a:pP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example,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attribute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Country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39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categories,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majority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India,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dirty="0" sz="24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be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made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into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categories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such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Indian,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non-Indian.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dirty="0" sz="24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reduces </a:t>
            </a:r>
            <a:r>
              <a:rPr dirty="0" sz="2400" spc="-5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complexity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3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analysis.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Dummy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variables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created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one-hot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encoding.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3001010" algn="l"/>
                <a:tab pos="9424035" algn="l"/>
              </a:tabLst>
            </a:pP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125" b="0">
                <a:latin typeface="Times New Roman"/>
                <a:cs typeface="Times New Roman"/>
              </a:rPr>
              <a:t>3.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spc="-100" b="0">
                <a:latin typeface="Times New Roman"/>
                <a:cs typeface="Times New Roman"/>
              </a:rPr>
              <a:t>Model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spc="-20" b="0">
                <a:latin typeface="Times New Roman"/>
                <a:cs typeface="Times New Roman"/>
              </a:rPr>
              <a:t>Fitment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707222"/>
            <a:ext cx="9224645" cy="364109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split</a:t>
            </a:r>
            <a:r>
              <a:rPr dirty="0" sz="24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into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train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test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standardize</a:t>
            </a:r>
            <a:r>
              <a:rPr dirty="0" sz="24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scaling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done.</a:t>
            </a:r>
            <a:endParaRPr sz="2400">
              <a:latin typeface="Times New Roman"/>
              <a:cs typeface="Times New Roman"/>
            </a:endParaRPr>
          </a:p>
          <a:p>
            <a:pPr marL="299085" marR="14414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1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binomial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logistic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regression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fit</a:t>
            </a:r>
            <a:r>
              <a:rPr dirty="0" sz="240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Upon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looking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at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400" spc="-5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co-relation,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14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find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some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significant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corelations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across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variables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eliminated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dirty="0" sz="24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RFE.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p-values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variance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 inflation </a:t>
            </a:r>
            <a:r>
              <a:rPr dirty="0" sz="2400" spc="-5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factor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for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further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tuning</a:t>
            </a:r>
            <a:r>
              <a:rPr dirty="0" sz="24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3992A"/>
              </a:buClr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13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After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few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manual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iterations,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11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variables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retained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studied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further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optimization.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918844" algn="l"/>
                <a:tab pos="9424035" algn="l"/>
              </a:tabLst>
            </a:pP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125" b="0">
                <a:latin typeface="Times New Roman"/>
                <a:cs typeface="Times New Roman"/>
              </a:rPr>
              <a:t>4.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100" b="0">
                <a:latin typeface="Times New Roman"/>
                <a:cs typeface="Times New Roman"/>
              </a:rPr>
              <a:t>Model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65" b="0">
                <a:latin typeface="Times New Roman"/>
                <a:cs typeface="Times New Roman"/>
              </a:rPr>
              <a:t>Evaluation</a:t>
            </a:r>
            <a:r>
              <a:rPr dirty="0" spc="-85" b="0">
                <a:latin typeface="Times New Roman"/>
                <a:cs typeface="Times New Roman"/>
              </a:rPr>
              <a:t> </a:t>
            </a:r>
            <a:r>
              <a:rPr dirty="0" spc="-35" b="0">
                <a:latin typeface="Times New Roman"/>
                <a:cs typeface="Times New Roman"/>
              </a:rPr>
              <a:t>and</a:t>
            </a: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spc="-35" b="0">
                <a:latin typeface="Times New Roman"/>
                <a:cs typeface="Times New Roman"/>
              </a:rPr>
              <a:t>Optimization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742693"/>
            <a:ext cx="9431020" cy="1998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9085" indent="-287020">
              <a:lnSpc>
                <a:spcPts val="2375"/>
              </a:lnSpc>
              <a:spcBef>
                <a:spcPts val="10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720" algn="l"/>
              </a:tabLst>
            </a:pP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model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8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evaluated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5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ROC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curve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and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area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0">
                <a:solidFill>
                  <a:srgbClr val="252525"/>
                </a:solidFill>
                <a:latin typeface="Times New Roman"/>
                <a:cs typeface="Times New Roman"/>
              </a:rPr>
              <a:t>was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found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2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0" b="1">
                <a:solidFill>
                  <a:srgbClr val="252525"/>
                </a:solidFill>
                <a:latin typeface="Times New Roman"/>
                <a:cs typeface="Times New Roman"/>
              </a:rPr>
              <a:t>0.9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  <a:p>
            <a:pPr algn="just" marL="299085">
              <a:lnSpc>
                <a:spcPts val="2375"/>
              </a:lnSpc>
            </a:pPr>
            <a:r>
              <a:rPr dirty="0" sz="2200" spc="-130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hi</a:t>
            </a:r>
            <a:r>
              <a:rPr dirty="0" sz="2200" spc="-85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dirty="0" sz="2200" spc="25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4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2200" spc="-9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dirty="0" sz="22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55">
                <a:solidFill>
                  <a:srgbClr val="252525"/>
                </a:solidFill>
                <a:latin typeface="Times New Roman"/>
                <a:cs typeface="Times New Roman"/>
              </a:rPr>
              <a:t>w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-120">
                <a:solidFill>
                  <a:srgbClr val="252525"/>
                </a:solidFill>
                <a:latin typeface="Times New Roman"/>
                <a:cs typeface="Times New Roman"/>
              </a:rPr>
              <a:t>v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8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g</a:t>
            </a:r>
            <a:r>
              <a:rPr dirty="0" sz="2200" spc="15">
                <a:solidFill>
                  <a:srgbClr val="252525"/>
                </a:solidFill>
                <a:latin typeface="Times New Roman"/>
                <a:cs typeface="Times New Roman"/>
              </a:rPr>
              <a:t>oo</a:t>
            </a:r>
            <a:r>
              <a:rPr dirty="0" sz="2200" spc="2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model.</a:t>
            </a:r>
            <a:endParaRPr sz="22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8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720" algn="l"/>
              </a:tabLst>
            </a:pPr>
            <a:r>
              <a:rPr dirty="0" sz="2200" spc="-95">
                <a:solidFill>
                  <a:srgbClr val="252525"/>
                </a:solidFill>
                <a:latin typeface="Times New Roman"/>
                <a:cs typeface="Times New Roman"/>
              </a:rPr>
              <a:t>Accuracy, 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Sensitivity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Specificity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dirty="0" sz="2200" spc="-60">
                <a:solidFill>
                  <a:srgbClr val="252525"/>
                </a:solidFill>
                <a:latin typeface="Times New Roman"/>
                <a:cs typeface="Times New Roman"/>
              </a:rPr>
              <a:t>calculated. </a:t>
            </a: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Sensitivity </a:t>
            </a:r>
            <a:r>
              <a:rPr dirty="0" sz="220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2200" spc="-75">
                <a:solidFill>
                  <a:srgbClr val="252525"/>
                </a:solidFill>
                <a:latin typeface="Times New Roman"/>
                <a:cs typeface="Times New Roman"/>
              </a:rPr>
              <a:t>Specificity </a:t>
            </a:r>
            <a:r>
              <a:rPr dirty="0" sz="2200" spc="-50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found </a:t>
            </a:r>
            <a:r>
              <a:rPr dirty="0" sz="2200" spc="3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2200" spc="-20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dirty="0" sz="2200" spc="-45">
                <a:solidFill>
                  <a:srgbClr val="252525"/>
                </a:solidFill>
                <a:latin typeface="Times New Roman"/>
                <a:cs typeface="Times New Roman"/>
              </a:rPr>
              <a:t>crossing-over </a:t>
            </a:r>
            <a:r>
              <a:rPr dirty="0" sz="2200" spc="-30">
                <a:solidFill>
                  <a:srgbClr val="252525"/>
                </a:solidFill>
                <a:latin typeface="Times New Roman"/>
                <a:cs typeface="Times New Roman"/>
              </a:rPr>
              <a:t>at </a:t>
            </a:r>
            <a:r>
              <a:rPr dirty="0" sz="2200" spc="-35" b="1">
                <a:solidFill>
                  <a:srgbClr val="252525"/>
                </a:solidFill>
                <a:latin typeface="Times New Roman"/>
                <a:cs typeface="Times New Roman"/>
              </a:rPr>
              <a:t>probability </a:t>
            </a:r>
            <a:r>
              <a:rPr dirty="0" sz="2200" spc="215" b="1">
                <a:solidFill>
                  <a:srgbClr val="252525"/>
                </a:solidFill>
                <a:latin typeface="Times New Roman"/>
                <a:cs typeface="Times New Roman"/>
              </a:rPr>
              <a:t>= </a:t>
            </a:r>
            <a:r>
              <a:rPr dirty="0" sz="2200" spc="-25" b="1">
                <a:solidFill>
                  <a:srgbClr val="252525"/>
                </a:solidFill>
                <a:latin typeface="Times New Roman"/>
                <a:cs typeface="Times New Roman"/>
              </a:rPr>
              <a:t>0.3. </a:t>
            </a:r>
            <a:r>
              <a:rPr dirty="0" sz="2200" spc="30" b="1">
                <a:solidFill>
                  <a:srgbClr val="252525"/>
                </a:solidFill>
                <a:latin typeface="Times New Roman"/>
                <a:cs typeface="Times New Roman"/>
              </a:rPr>
              <a:t>This </a:t>
            </a:r>
            <a:r>
              <a:rPr dirty="0" sz="2200" spc="-25" b="1">
                <a:solidFill>
                  <a:srgbClr val="252525"/>
                </a:solidFill>
                <a:latin typeface="Times New Roman"/>
                <a:cs typeface="Times New Roman"/>
              </a:rPr>
              <a:t>will </a:t>
            </a:r>
            <a:r>
              <a:rPr dirty="0" sz="2200" spc="25" b="1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dirty="0" sz="2200" spc="5" b="1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2200" spc="10" b="1">
                <a:solidFill>
                  <a:srgbClr val="252525"/>
                </a:solidFill>
                <a:latin typeface="Times New Roman"/>
                <a:cs typeface="Times New Roman"/>
              </a:rPr>
              <a:t>optimum </a:t>
            </a:r>
            <a:r>
              <a:rPr dirty="0" sz="2200" b="1">
                <a:solidFill>
                  <a:srgbClr val="252525"/>
                </a:solidFill>
                <a:latin typeface="Times New Roman"/>
                <a:cs typeface="Times New Roman"/>
              </a:rPr>
              <a:t>cut-off </a:t>
            </a:r>
            <a:r>
              <a:rPr dirty="0" sz="2200" spc="-53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" b="1">
                <a:solidFill>
                  <a:srgbClr val="252525"/>
                </a:solidFill>
                <a:latin typeface="Times New Roman"/>
                <a:cs typeface="Times New Roman"/>
              </a:rPr>
              <a:t>score</a:t>
            </a:r>
            <a:r>
              <a:rPr dirty="0" sz="2200" spc="-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25" b="1">
                <a:solidFill>
                  <a:srgbClr val="252525"/>
                </a:solidFill>
                <a:latin typeface="Times New Roman"/>
                <a:cs typeface="Times New Roman"/>
              </a:rPr>
              <a:t>deciding</a:t>
            </a:r>
            <a:r>
              <a:rPr dirty="0" sz="2200" spc="-4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5" b="1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20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252525"/>
                </a:solidFill>
                <a:latin typeface="Times New Roman"/>
                <a:cs typeface="Times New Roman"/>
              </a:rPr>
              <a:t>conversion.</a:t>
            </a:r>
            <a:endParaRPr sz="2200">
              <a:latin typeface="Times New Roman"/>
              <a:cs typeface="Times New Roman"/>
            </a:endParaRPr>
          </a:p>
          <a:p>
            <a:pPr algn="just"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720" algn="l"/>
              </a:tabLst>
            </a:pPr>
            <a:r>
              <a:rPr dirty="0" sz="2200" spc="-35">
                <a:solidFill>
                  <a:srgbClr val="252525"/>
                </a:solidFill>
                <a:latin typeface="Times New Roman"/>
                <a:cs typeface="Times New Roman"/>
              </a:rPr>
              <a:t>Evaluation</a:t>
            </a:r>
            <a:r>
              <a:rPr dirty="0" sz="22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65">
                <a:solidFill>
                  <a:srgbClr val="252525"/>
                </a:solidFill>
                <a:latin typeface="Times New Roman"/>
                <a:cs typeface="Times New Roman"/>
              </a:rPr>
              <a:t>Metrics: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975" y="3709334"/>
            <a:ext cx="976630" cy="1854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95"/>
              </a:spcBef>
            </a:pPr>
            <a:r>
              <a:rPr dirty="0" sz="1900" spc="-65">
                <a:solidFill>
                  <a:srgbClr val="252525"/>
                </a:solidFill>
                <a:latin typeface="Times New Roman"/>
                <a:cs typeface="Times New Roman"/>
              </a:rPr>
              <a:t>Accuracy </a:t>
            </a:r>
            <a:r>
              <a:rPr dirty="0" sz="19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70">
                <a:solidFill>
                  <a:srgbClr val="252525"/>
                </a:solidFill>
                <a:latin typeface="Times New Roman"/>
                <a:cs typeface="Times New Roman"/>
              </a:rPr>
              <a:t>Sensitivity </a:t>
            </a:r>
            <a:r>
              <a:rPr dirty="0" sz="1900" spc="-459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65">
                <a:solidFill>
                  <a:srgbClr val="252525"/>
                </a:solidFill>
                <a:latin typeface="Times New Roman"/>
                <a:cs typeface="Times New Roman"/>
              </a:rPr>
              <a:t>Speci</a:t>
            </a:r>
            <a:r>
              <a:rPr dirty="0" sz="1900" spc="-70">
                <a:solidFill>
                  <a:srgbClr val="252525"/>
                </a:solidFill>
                <a:latin typeface="Times New Roman"/>
                <a:cs typeface="Times New Roman"/>
              </a:rPr>
              <a:t>f</a:t>
            </a:r>
            <a:r>
              <a:rPr dirty="0" sz="1900" spc="-70">
                <a:solidFill>
                  <a:srgbClr val="252525"/>
                </a:solidFill>
                <a:latin typeface="Times New Roman"/>
                <a:cs typeface="Times New Roman"/>
              </a:rPr>
              <a:t>icity  </a:t>
            </a:r>
            <a:r>
              <a:rPr dirty="0" sz="1900" spc="-40">
                <a:solidFill>
                  <a:srgbClr val="252525"/>
                </a:solidFill>
                <a:latin typeface="Times New Roman"/>
                <a:cs typeface="Times New Roman"/>
              </a:rPr>
              <a:t>Precision </a:t>
            </a:r>
            <a:r>
              <a:rPr dirty="0" sz="19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85">
                <a:solidFill>
                  <a:srgbClr val="252525"/>
                </a:solidFill>
                <a:latin typeface="Times New Roman"/>
                <a:cs typeface="Times New Roman"/>
              </a:rPr>
              <a:t>Recall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3829" y="3709334"/>
            <a:ext cx="742315" cy="18548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900" spc="-114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dirty="0" sz="19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75">
                <a:solidFill>
                  <a:srgbClr val="252525"/>
                </a:solidFill>
                <a:latin typeface="Times New Roman"/>
                <a:cs typeface="Times New Roman"/>
              </a:rPr>
              <a:t>80</a:t>
            </a:r>
            <a:r>
              <a:rPr dirty="0" sz="1900" spc="-5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dirty="0" sz="1900" spc="-45">
                <a:solidFill>
                  <a:srgbClr val="252525"/>
                </a:solidFill>
                <a:latin typeface="Times New Roman"/>
                <a:cs typeface="Times New Roman"/>
              </a:rPr>
              <a:t>1%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900" spc="-114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dirty="0" sz="19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130" b="1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r>
              <a:rPr dirty="0" sz="1900" spc="-140" b="1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dirty="0" sz="1900" spc="20" b="1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dirty="0" sz="1900" spc="-190" b="1">
                <a:solidFill>
                  <a:srgbClr val="252525"/>
                </a:solidFill>
                <a:latin typeface="Times New Roman"/>
                <a:cs typeface="Times New Roman"/>
              </a:rPr>
              <a:t>4%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900" spc="-114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dirty="0" sz="19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45" b="1">
                <a:solidFill>
                  <a:srgbClr val="252525"/>
                </a:solidFill>
                <a:latin typeface="Times New Roman"/>
                <a:cs typeface="Times New Roman"/>
              </a:rPr>
              <a:t>79</a:t>
            </a:r>
            <a:r>
              <a:rPr dirty="0" sz="1900" spc="-20" b="1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dirty="0" sz="1900" spc="-195" b="1">
                <a:solidFill>
                  <a:srgbClr val="252525"/>
                </a:solidFill>
                <a:latin typeface="Times New Roman"/>
                <a:cs typeface="Times New Roman"/>
              </a:rPr>
              <a:t>2%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900" spc="-114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dirty="0" sz="19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35" b="1">
                <a:solidFill>
                  <a:srgbClr val="252525"/>
                </a:solidFill>
                <a:latin typeface="Times New Roman"/>
                <a:cs typeface="Times New Roman"/>
              </a:rPr>
              <a:t>70.</a:t>
            </a:r>
            <a:r>
              <a:rPr dirty="0" sz="1900" spc="-190" b="1">
                <a:solidFill>
                  <a:srgbClr val="252525"/>
                </a:solidFill>
                <a:latin typeface="Times New Roman"/>
                <a:cs typeface="Times New Roman"/>
              </a:rPr>
              <a:t>3%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900" spc="-114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r>
              <a:rPr dirty="0" sz="19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00" spc="-75">
                <a:solidFill>
                  <a:srgbClr val="252525"/>
                </a:solidFill>
                <a:latin typeface="Times New Roman"/>
                <a:cs typeface="Times New Roman"/>
              </a:rPr>
              <a:t>82</a:t>
            </a:r>
            <a:r>
              <a:rPr dirty="0" sz="1900" spc="-5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dirty="0" sz="1900" spc="-45">
                <a:solidFill>
                  <a:srgbClr val="252525"/>
                </a:solidFill>
                <a:latin typeface="Times New Roman"/>
                <a:cs typeface="Times New Roman"/>
              </a:rPr>
              <a:t>7%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  <a:tabLst>
                <a:tab pos="3446145" algn="l"/>
                <a:tab pos="9424035" algn="l"/>
              </a:tabLst>
            </a:pP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125" b="0">
                <a:latin typeface="Times New Roman"/>
                <a:cs typeface="Times New Roman"/>
              </a:rPr>
              <a:t>5.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spc="-40" b="0">
                <a:latin typeface="Times New Roman"/>
                <a:cs typeface="Times New Roman"/>
              </a:rPr>
              <a:t>Inferences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707222"/>
            <a:ext cx="9360535" cy="312547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30" b="1">
                <a:solidFill>
                  <a:srgbClr val="252525"/>
                </a:solidFill>
                <a:latin typeface="Times New Roman"/>
                <a:cs typeface="Times New Roman"/>
              </a:rPr>
              <a:t>Business</a:t>
            </a:r>
            <a:r>
              <a:rPr dirty="0" sz="2400" spc="-4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 b="1">
                <a:solidFill>
                  <a:srgbClr val="252525"/>
                </a:solidFill>
                <a:latin typeface="Times New Roman"/>
                <a:cs typeface="Times New Roman"/>
              </a:rPr>
              <a:t>Actions:</a:t>
            </a:r>
            <a:endParaRPr sz="2400">
              <a:latin typeface="Times New Roman"/>
              <a:cs typeface="Times New Roman"/>
            </a:endParaRPr>
          </a:p>
          <a:p>
            <a:pPr marL="469900" marR="509905" indent="-457834">
              <a:lnSpc>
                <a:spcPts val="2880"/>
              </a:lnSpc>
              <a:spcBef>
                <a:spcPts val="1275"/>
              </a:spcBef>
              <a:buClr>
                <a:srgbClr val="83992A"/>
              </a:buClr>
              <a:buSzPct val="114583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Perform</a:t>
            </a:r>
            <a:r>
              <a:rPr dirty="0" sz="24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95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business</a:t>
            </a:r>
            <a:r>
              <a:rPr dirty="0" sz="24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review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2400" spc="3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solution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prioritize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focus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leads </a:t>
            </a:r>
            <a:r>
              <a:rPr dirty="0" sz="2400" spc="-5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252525"/>
                </a:solidFill>
                <a:latin typeface="Times New Roman"/>
                <a:cs typeface="Times New Roman"/>
              </a:rPr>
              <a:t>top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scores.</a:t>
            </a:r>
            <a:endParaRPr sz="2400">
              <a:latin typeface="Times New Roman"/>
              <a:cs typeface="Times New Roman"/>
            </a:endParaRPr>
          </a:p>
          <a:p>
            <a:pPr marL="469900" marR="916305" indent="-457834">
              <a:lnSpc>
                <a:spcPts val="2880"/>
              </a:lnSpc>
              <a:spcBef>
                <a:spcPts val="1175"/>
              </a:spcBef>
              <a:buClr>
                <a:srgbClr val="83992A"/>
              </a:buClr>
              <a:buSzPct val="114583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Among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leads,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those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falling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under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252525"/>
                </a:solidFill>
                <a:latin typeface="Times New Roman"/>
                <a:cs typeface="Times New Roman"/>
              </a:rPr>
              <a:t>top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variables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identified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are </a:t>
            </a:r>
            <a:r>
              <a:rPr dirty="0" sz="2400" spc="-5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recommended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given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higher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priority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ts val="3265"/>
              </a:lnSpc>
              <a:spcBef>
                <a:spcPts val="735"/>
              </a:spcBef>
              <a:buClr>
                <a:srgbClr val="83992A"/>
              </a:buClr>
              <a:buSzPct val="114583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Some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variables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impact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negatively,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those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recommended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leads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45"/>
              </a:lnSpc>
            </a:pP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ignored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2400" spc="-5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dirty="0" sz="24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business</a:t>
            </a:r>
            <a:r>
              <a:rPr dirty="0" sz="240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review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consensus.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2021-08-31T07:58:35Z</dcterms:created>
  <dcterms:modified xsi:type="dcterms:W3CDTF">2021-08-31T07:58:35Z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2021-08-31T00:00:00Z</vt:filetime>
  </property>
</Properties>
</file>