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93149" y="1990537"/>
            <a:ext cx="3708400" cy="4503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4161" y="2029518"/>
            <a:ext cx="3766820" cy="438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234" y="738596"/>
            <a:ext cx="8385917" cy="9123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5379" y="2174175"/>
            <a:ext cx="7480934" cy="3993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425" y="2972786"/>
            <a:ext cx="5549900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BUS</a:t>
            </a:r>
            <a:r>
              <a:rPr dirty="0" sz="4000" spc="-110"/>
              <a:t> </a:t>
            </a:r>
            <a:r>
              <a:rPr dirty="0" sz="4000" spc="-60"/>
              <a:t>RESERVATION </a:t>
            </a:r>
            <a:r>
              <a:rPr dirty="0" sz="4000" spc="-10"/>
              <a:t>SYSTEM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671133" y="4179760"/>
            <a:ext cx="521271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95"/>
              </a:spcBef>
            </a:pPr>
            <a:r>
              <a:rPr dirty="0" sz="2800" spc="-45">
                <a:solidFill>
                  <a:srgbClr val="898989"/>
                </a:solidFill>
                <a:latin typeface="Calibri"/>
                <a:cs typeface="Calibri"/>
              </a:rPr>
              <a:t>Team</a:t>
            </a:r>
            <a:r>
              <a:rPr dirty="0" sz="2800" spc="-10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898989"/>
                </a:solidFill>
                <a:latin typeface="Calibri"/>
                <a:cs typeface="Calibri"/>
              </a:rPr>
              <a:t>members:</a:t>
            </a:r>
            <a:endParaRPr sz="2800">
              <a:latin typeface="Calibri"/>
              <a:cs typeface="Calibri"/>
            </a:endParaRPr>
          </a:p>
          <a:p>
            <a:pPr algn="ctr" marL="12700" marR="5080">
              <a:lnSpc>
                <a:spcPct val="100000"/>
              </a:lnSpc>
              <a:tabLst>
                <a:tab pos="1379220" algn="l"/>
                <a:tab pos="3354070" algn="l"/>
              </a:tabLst>
            </a:pP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Navya</a:t>
            </a:r>
            <a:r>
              <a:rPr dirty="0" sz="28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sri</a:t>
            </a:r>
            <a:r>
              <a:rPr dirty="0" sz="28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898989"/>
                </a:solidFill>
                <a:latin typeface="Calibri"/>
                <a:cs typeface="Calibri"/>
              </a:rPr>
              <a:t>(Teamlead)</a:t>
            </a:r>
            <a:r>
              <a:rPr dirty="0" sz="2800" spc="-7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solidFill>
                  <a:srgbClr val="898989"/>
                </a:solidFill>
                <a:latin typeface="Calibri"/>
                <a:cs typeface="Calibri"/>
              </a:rPr>
              <a:t>24KB1A0599 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Saisrija</a:t>
            </a:r>
            <a:r>
              <a:rPr dirty="0" sz="2800" spc="-4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	</a:t>
            </a:r>
            <a:r>
              <a:rPr dirty="0" sz="2800" spc="-10">
                <a:solidFill>
                  <a:srgbClr val="898989"/>
                </a:solidFill>
                <a:latin typeface="Calibri"/>
                <a:cs typeface="Calibri"/>
              </a:rPr>
              <a:t>24KB1A05LB</a:t>
            </a:r>
            <a:endParaRPr sz="2800">
              <a:latin typeface="Calibri"/>
              <a:cs typeface="Calibri"/>
            </a:endParaRPr>
          </a:p>
          <a:p>
            <a:pPr marL="893444" marR="755650" indent="-129539">
              <a:lnSpc>
                <a:spcPct val="100000"/>
              </a:lnSpc>
            </a:pP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Keerthana</a:t>
            </a:r>
            <a:r>
              <a:rPr dirty="0" sz="28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dirty="0" sz="2800" spc="-5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898989"/>
                </a:solidFill>
                <a:latin typeface="Calibri"/>
                <a:cs typeface="Calibri"/>
              </a:rPr>
              <a:t>24KB1A05R0 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Ruchitha</a:t>
            </a:r>
            <a:r>
              <a:rPr dirty="0" sz="2800" spc="-3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898989"/>
                </a:solidFill>
                <a:latin typeface="Calibri"/>
                <a:cs typeface="Calibri"/>
              </a:rPr>
              <a:t>–</a:t>
            </a:r>
            <a:r>
              <a:rPr dirty="0" sz="2800" spc="-5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898989"/>
                </a:solidFill>
                <a:latin typeface="Calibri"/>
                <a:cs typeface="Calibri"/>
              </a:rPr>
              <a:t>24KB1a0594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0234" y="738596"/>
            <a:ext cx="300545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10">
                <a:solidFill>
                  <a:srgbClr val="898989"/>
                </a:solidFill>
              </a:rPr>
              <a:t>Introduction:</a:t>
            </a:r>
            <a:endParaRPr sz="4400"/>
          </a:p>
        </p:txBody>
      </p:sp>
      <p:sp>
        <p:nvSpPr>
          <p:cNvPr id="3" name="object 3" descr=""/>
          <p:cNvSpPr txBox="1"/>
          <p:nvPr/>
        </p:nvSpPr>
        <p:spPr>
          <a:xfrm>
            <a:off x="740070" y="1413814"/>
            <a:ext cx="8702040" cy="4524375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 marR="5080" indent="2578100">
              <a:lnSpc>
                <a:spcPct val="80000"/>
              </a:lnSpc>
              <a:spcBef>
                <a:spcPts val="960"/>
              </a:spcBef>
              <a:tabLst>
                <a:tab pos="6321425" algn="l"/>
              </a:tabLst>
            </a:pP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</a:t>
            </a:r>
            <a:r>
              <a:rPr dirty="0" sz="3600" spc="-7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bus</a:t>
            </a:r>
            <a:r>
              <a:rPr dirty="0" sz="3600" spc="-1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reservation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system</a:t>
            </a:r>
            <a:r>
              <a:rPr dirty="0" sz="36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is</a:t>
            </a:r>
            <a:r>
              <a:rPr dirty="0" sz="3600" spc="-7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50">
                <a:solidFill>
                  <a:srgbClr val="898989"/>
                </a:solidFill>
                <a:latin typeface="Calibri"/>
                <a:cs typeface="Calibri"/>
              </a:rPr>
              <a:t>a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software</a:t>
            </a:r>
            <a:r>
              <a:rPr dirty="0" sz="3600" spc="-1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application</a:t>
            </a:r>
            <a:r>
              <a:rPr dirty="0" sz="3600" spc="-1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designed</a:t>
            </a:r>
            <a:r>
              <a:rPr dirty="0" sz="3600" spc="-1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to</a:t>
            </a:r>
            <a:r>
              <a:rPr dirty="0" sz="3600" spc="-1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manage</a:t>
            </a:r>
            <a:r>
              <a:rPr dirty="0" sz="3600" spc="-114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booking</a:t>
            </a:r>
            <a:r>
              <a:rPr dirty="0" sz="3600" spc="-5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3600" spc="-7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scheduling</a:t>
            </a:r>
            <a:r>
              <a:rPr dirty="0" sz="3600" spc="-8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of</a:t>
            </a:r>
            <a:r>
              <a:rPr dirty="0" sz="3600" spc="-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bus</a:t>
            </a:r>
            <a:r>
              <a:rPr dirty="0" sz="3600" spc="-9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tickets</a:t>
            </a:r>
            <a:r>
              <a:rPr dirty="0" sz="3600" spc="-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898989"/>
                </a:solidFill>
                <a:latin typeface="Calibri"/>
                <a:cs typeface="Calibri"/>
              </a:rPr>
              <a:t>for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passengers.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It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automates</a:t>
            </a:r>
            <a:r>
              <a:rPr dirty="0" sz="3600" spc="-114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the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entire</a:t>
            </a:r>
            <a:r>
              <a:rPr dirty="0" sz="3600" spc="-13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process</a:t>
            </a:r>
            <a:r>
              <a:rPr dirty="0" sz="3600" spc="-8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898989"/>
                </a:solidFill>
                <a:latin typeface="Calibri"/>
                <a:cs typeface="Calibri"/>
              </a:rPr>
              <a:t>of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ticket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reservation,</a:t>
            </a:r>
            <a:r>
              <a:rPr dirty="0" sz="3600" spc="-15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seat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selection,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	</a:t>
            </a:r>
            <a:r>
              <a:rPr dirty="0" sz="3600" spc="-20">
                <a:solidFill>
                  <a:srgbClr val="898989"/>
                </a:solidFill>
                <a:latin typeface="Calibri"/>
                <a:cs typeface="Calibri"/>
              </a:rPr>
              <a:t>fare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calculation,</a:t>
            </a:r>
            <a:r>
              <a:rPr dirty="0" sz="3600" spc="-13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3600" spc="-15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route</a:t>
            </a:r>
            <a:r>
              <a:rPr dirty="0" sz="3600" spc="-1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management.</a:t>
            </a:r>
            <a:r>
              <a:rPr dirty="0" sz="3600" spc="-14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Typically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used</a:t>
            </a:r>
            <a:r>
              <a:rPr dirty="0" sz="3600" spc="-8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by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bus</a:t>
            </a:r>
            <a:r>
              <a:rPr dirty="0" sz="3600" spc="-6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0">
                <a:solidFill>
                  <a:srgbClr val="898989"/>
                </a:solidFill>
                <a:latin typeface="Calibri"/>
                <a:cs typeface="Calibri"/>
              </a:rPr>
              <a:t>operators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and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travel</a:t>
            </a:r>
            <a:r>
              <a:rPr dirty="0" sz="3600" spc="-8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agencies,</a:t>
            </a:r>
            <a:r>
              <a:rPr dirty="0" sz="3600" spc="-9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898989"/>
                </a:solidFill>
                <a:latin typeface="Calibri"/>
                <a:cs typeface="Calibri"/>
              </a:rPr>
              <a:t>the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system</a:t>
            </a:r>
            <a:r>
              <a:rPr dirty="0" sz="3600" spc="-13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allows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customers</a:t>
            </a:r>
            <a:r>
              <a:rPr dirty="0" sz="3600" spc="-14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to</a:t>
            </a:r>
            <a:r>
              <a:rPr dirty="0" sz="3600" spc="-9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book</a:t>
            </a:r>
            <a:r>
              <a:rPr dirty="0" sz="3600" spc="-12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tickets</a:t>
            </a:r>
            <a:r>
              <a:rPr dirty="0" sz="3600" spc="-11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online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or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at</a:t>
            </a:r>
            <a:r>
              <a:rPr dirty="0" sz="3600" spc="-9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ticket</a:t>
            </a:r>
            <a:r>
              <a:rPr dirty="0" sz="3600" spc="-8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counters,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view</a:t>
            </a:r>
            <a:r>
              <a:rPr dirty="0" sz="3600" spc="-9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seat</a:t>
            </a:r>
            <a:r>
              <a:rPr dirty="0" sz="3600" spc="-9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30">
                <a:solidFill>
                  <a:srgbClr val="898989"/>
                </a:solidFill>
                <a:latin typeface="Calibri"/>
                <a:cs typeface="Calibri"/>
              </a:rPr>
              <a:t>availability,</a:t>
            </a:r>
            <a:r>
              <a:rPr dirty="0" sz="3600" spc="-10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25">
                <a:solidFill>
                  <a:srgbClr val="898989"/>
                </a:solidFill>
                <a:latin typeface="Calibri"/>
                <a:cs typeface="Calibri"/>
              </a:rPr>
              <a:t>and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receive</a:t>
            </a:r>
            <a:r>
              <a:rPr dirty="0" sz="3600" spc="-14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>
                <a:solidFill>
                  <a:srgbClr val="898989"/>
                </a:solidFill>
                <a:latin typeface="Calibri"/>
                <a:cs typeface="Calibri"/>
              </a:rPr>
              <a:t>booking</a:t>
            </a:r>
            <a:r>
              <a:rPr dirty="0" sz="3600" spc="-8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3600" spc="-10">
                <a:solidFill>
                  <a:srgbClr val="898989"/>
                </a:solidFill>
                <a:latin typeface="Calibri"/>
                <a:cs typeface="Calibri"/>
              </a:rPr>
              <a:t>confirmations.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694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Objective:</a:t>
            </a:r>
            <a:endParaRPr sz="3200"/>
          </a:p>
        </p:txBody>
      </p:sp>
      <p:sp>
        <p:nvSpPr>
          <p:cNvPr id="3" name="object 3" descr=""/>
          <p:cNvSpPr txBox="1"/>
          <p:nvPr/>
        </p:nvSpPr>
        <p:spPr>
          <a:xfrm>
            <a:off x="932189" y="1758182"/>
            <a:ext cx="6728459" cy="3323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Automate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ticket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booking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process:</a:t>
            </a:r>
            <a:endParaRPr sz="3200">
              <a:latin typeface="Calibri"/>
              <a:cs typeface="Calibri"/>
            </a:endParaRPr>
          </a:p>
          <a:p>
            <a:pPr marL="697230">
              <a:lnSpc>
                <a:spcPts val="2370"/>
              </a:lnSpc>
              <a:spcBef>
                <a:spcPts val="75"/>
              </a:spcBef>
            </a:pPr>
            <a:r>
              <a:rPr dirty="0" sz="2000">
                <a:latin typeface="Calibri"/>
                <a:cs typeface="Calibri"/>
              </a:rPr>
              <a:t>simplify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booking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bus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tickets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3450"/>
              </a:lnSpc>
            </a:pPr>
            <a:r>
              <a:rPr dirty="0" sz="2900">
                <a:latin typeface="Calibri"/>
                <a:cs typeface="Calibri"/>
              </a:rPr>
              <a:t>Improve</a:t>
            </a:r>
            <a:r>
              <a:rPr dirty="0" sz="2900" spc="-145">
                <a:latin typeface="Calibri"/>
                <a:cs typeface="Calibri"/>
              </a:rPr>
              <a:t> </a:t>
            </a:r>
            <a:r>
              <a:rPr dirty="0" sz="2900">
                <a:latin typeface="Calibri"/>
                <a:cs typeface="Calibri"/>
              </a:rPr>
              <a:t>customer</a:t>
            </a:r>
            <a:r>
              <a:rPr dirty="0" sz="2900" spc="-160">
                <a:latin typeface="Calibri"/>
                <a:cs typeface="Calibri"/>
              </a:rPr>
              <a:t> </a:t>
            </a:r>
            <a:r>
              <a:rPr dirty="0" sz="2900" spc="-10">
                <a:latin typeface="Calibri"/>
                <a:cs typeface="Calibri"/>
              </a:rPr>
              <a:t>convenience:</a:t>
            </a:r>
            <a:endParaRPr sz="2900">
              <a:latin typeface="Calibri"/>
              <a:cs typeface="Calibri"/>
            </a:endParaRPr>
          </a:p>
          <a:p>
            <a:pPr algn="ctr" marL="117475">
              <a:lnSpc>
                <a:spcPct val="100000"/>
              </a:lnSpc>
              <a:spcBef>
                <a:spcPts val="700"/>
              </a:spcBef>
            </a:pPr>
            <a:r>
              <a:rPr dirty="0" sz="2200">
                <a:latin typeface="Calibri"/>
                <a:cs typeface="Calibri"/>
              </a:rPr>
              <a:t>selecting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routes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making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payments</a:t>
            </a:r>
            <a:endParaRPr sz="2200">
              <a:latin typeface="Calibri"/>
              <a:cs typeface="Calibri"/>
            </a:endParaRPr>
          </a:p>
          <a:p>
            <a:pPr algn="ctr" marR="3173730">
              <a:lnSpc>
                <a:spcPct val="100000"/>
              </a:lnSpc>
              <a:spcBef>
                <a:spcPts val="165"/>
              </a:spcBef>
            </a:pPr>
            <a:r>
              <a:rPr dirty="0" sz="2500" spc="-10">
                <a:latin typeface="Calibri"/>
                <a:cs typeface="Calibri"/>
              </a:rPr>
              <a:t>Efficient</a:t>
            </a:r>
            <a:r>
              <a:rPr dirty="0" sz="2500" spc="-9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seat</a:t>
            </a:r>
            <a:r>
              <a:rPr dirty="0" sz="2500" spc="-7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management:</a:t>
            </a:r>
            <a:endParaRPr sz="2500">
              <a:latin typeface="Calibri"/>
              <a:cs typeface="Calibri"/>
            </a:endParaRPr>
          </a:p>
          <a:p>
            <a:pPr algn="ctr" marR="135255">
              <a:lnSpc>
                <a:spcPts val="2870"/>
              </a:lnSpc>
              <a:spcBef>
                <a:spcPts val="105"/>
              </a:spcBef>
            </a:pPr>
            <a:r>
              <a:rPr dirty="0" sz="2400">
                <a:latin typeface="Calibri"/>
                <a:cs typeface="Calibri"/>
              </a:rPr>
              <a:t>overbooking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conflicts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3829"/>
              </a:lnSpc>
            </a:pPr>
            <a:r>
              <a:rPr dirty="0" sz="3200" spc="-10">
                <a:latin typeface="Calibri"/>
                <a:cs typeface="Calibri"/>
              </a:rPr>
              <a:t>Generate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reports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insights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582420">
              <a:lnSpc>
                <a:spcPct val="100000"/>
              </a:lnSpc>
              <a:spcBef>
                <a:spcPts val="40"/>
              </a:spcBef>
            </a:pPr>
            <a:r>
              <a:rPr dirty="0" sz="2400">
                <a:latin typeface="Calibri"/>
                <a:cs typeface="Calibri"/>
              </a:rPr>
              <a:t>bus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occupancy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better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decision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making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32247" y="831514"/>
            <a:ext cx="7568565" cy="4331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583565" algn="l"/>
              </a:tabLst>
            </a:pPr>
            <a:r>
              <a:rPr dirty="0" sz="3200">
                <a:latin typeface="Calibri"/>
                <a:cs typeface="Calibri"/>
              </a:rPr>
              <a:t>Why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&amp;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DSA:</a:t>
            </a:r>
            <a:endParaRPr sz="32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3840"/>
              </a:spcBef>
            </a:pPr>
            <a:r>
              <a:rPr dirty="0" sz="3200">
                <a:latin typeface="Calibri"/>
                <a:cs typeface="Calibri"/>
              </a:rPr>
              <a:t>C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language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advantages:</a:t>
            </a:r>
            <a:endParaRPr sz="3200">
              <a:latin typeface="Calibri"/>
              <a:cs typeface="Calibri"/>
            </a:endParaRPr>
          </a:p>
          <a:p>
            <a:pPr marL="583565" marR="5080" indent="761365">
              <a:lnSpc>
                <a:spcPct val="100000"/>
              </a:lnSpc>
              <a:spcBef>
                <a:spcPts val="2705"/>
              </a:spcBef>
            </a:pPr>
            <a:r>
              <a:rPr dirty="0" sz="2200">
                <a:latin typeface="Calibri"/>
                <a:cs typeface="Calibri"/>
              </a:rPr>
              <a:t>Low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level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memory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control,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speed,</a:t>
            </a:r>
            <a:r>
              <a:rPr dirty="0" sz="2200" spc="-3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foundational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are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the </a:t>
            </a:r>
            <a:r>
              <a:rPr dirty="0" sz="2200" spc="-10">
                <a:latin typeface="Calibri"/>
                <a:cs typeface="Calibri"/>
              </a:rPr>
              <a:t>advantages</a:t>
            </a:r>
            <a:endParaRPr sz="22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2580"/>
              </a:spcBef>
            </a:pPr>
            <a:r>
              <a:rPr dirty="0" sz="3200">
                <a:latin typeface="Calibri"/>
                <a:cs typeface="Calibri"/>
              </a:rPr>
              <a:t>DSA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Importance:</a:t>
            </a:r>
            <a:endParaRPr sz="3200">
              <a:latin typeface="Calibri"/>
              <a:cs typeface="Calibri"/>
            </a:endParaRPr>
          </a:p>
          <a:p>
            <a:pPr marL="583565" marR="235585" indent="953769">
              <a:lnSpc>
                <a:spcPct val="100000"/>
              </a:lnSpc>
              <a:spcBef>
                <a:spcPts val="2700"/>
              </a:spcBef>
            </a:pPr>
            <a:r>
              <a:rPr dirty="0" sz="2200" spc="-10">
                <a:latin typeface="Calibri"/>
                <a:cs typeface="Calibri"/>
              </a:rPr>
              <a:t>Efficient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data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handling,</a:t>
            </a:r>
            <a:r>
              <a:rPr dirty="0" sz="2200" spc="3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optimised</a:t>
            </a:r>
            <a:r>
              <a:rPr dirty="0" sz="2200" spc="4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search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and</a:t>
            </a:r>
            <a:r>
              <a:rPr dirty="0" sz="2200" spc="-4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sort, </a:t>
            </a:r>
            <a:r>
              <a:rPr dirty="0" sz="2200">
                <a:latin typeface="Calibri"/>
                <a:cs typeface="Calibri"/>
              </a:rPr>
              <a:t>Real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world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modeling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1079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Algorithm: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idx="2" sz="half"/>
          </p:nvPr>
        </p:nvSpPr>
        <p:spPr>
          <a:prstGeom prst="rect"/>
        </p:spPr>
        <p:txBody>
          <a:bodyPr wrap="square" lIns="0" tIns="520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  <a:tabLst>
                <a:tab pos="1014094" algn="l"/>
              </a:tabLst>
            </a:pPr>
            <a:r>
              <a:rPr dirty="0" spc="-10"/>
              <a:t>Step1:</a:t>
            </a:r>
            <a:r>
              <a:rPr dirty="0"/>
              <a:t>	Initialize</a:t>
            </a:r>
            <a:r>
              <a:rPr dirty="0" spc="-90"/>
              <a:t> </a:t>
            </a:r>
            <a:r>
              <a:rPr dirty="0"/>
              <a:t>bus</a:t>
            </a:r>
            <a:r>
              <a:rPr dirty="0" spc="-75"/>
              <a:t> </a:t>
            </a:r>
            <a:r>
              <a:rPr dirty="0" spc="-10"/>
              <a:t>details</a:t>
            </a:r>
          </a:p>
          <a:p>
            <a:pPr marL="354965" marR="95250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Create</a:t>
            </a:r>
            <a:r>
              <a:rPr dirty="0" spc="-7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bus</a:t>
            </a:r>
            <a:r>
              <a:rPr dirty="0" spc="-60"/>
              <a:t> </a:t>
            </a:r>
            <a:r>
              <a:rPr dirty="0"/>
              <a:t>object</a:t>
            </a:r>
            <a:r>
              <a:rPr dirty="0" spc="-45"/>
              <a:t> </a:t>
            </a:r>
            <a:r>
              <a:rPr dirty="0" spc="-20"/>
              <a:t>with </a:t>
            </a:r>
            <a:r>
              <a:rPr dirty="0" spc="-10"/>
              <a:t>attributes</a:t>
            </a:r>
            <a:r>
              <a:rPr dirty="0" spc="-65"/>
              <a:t> </a:t>
            </a:r>
            <a:r>
              <a:rPr dirty="0"/>
              <a:t>:ID</a:t>
            </a:r>
            <a:r>
              <a:rPr dirty="0" spc="-25"/>
              <a:t> </a:t>
            </a:r>
            <a:r>
              <a:rPr dirty="0" spc="-10"/>
              <a:t>route, </a:t>
            </a:r>
            <a:r>
              <a:rPr dirty="0"/>
              <a:t>arrival</a:t>
            </a:r>
            <a:r>
              <a:rPr dirty="0" spc="-90"/>
              <a:t> </a:t>
            </a:r>
            <a:r>
              <a:rPr dirty="0"/>
              <a:t>time,</a:t>
            </a:r>
            <a:r>
              <a:rPr dirty="0" spc="-90"/>
              <a:t> </a:t>
            </a:r>
            <a:r>
              <a:rPr dirty="0"/>
              <a:t>total</a:t>
            </a:r>
            <a:r>
              <a:rPr dirty="0" spc="-65"/>
              <a:t> </a:t>
            </a:r>
            <a:r>
              <a:rPr dirty="0" spc="-10"/>
              <a:t>seats,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available</a:t>
            </a:r>
            <a:r>
              <a:rPr dirty="0" spc="-90"/>
              <a:t> </a:t>
            </a:r>
            <a:r>
              <a:rPr dirty="0" spc="-20"/>
              <a:t>seats</a:t>
            </a:r>
          </a:p>
          <a:p>
            <a:pPr marL="12700" marR="168275" indent="342265">
              <a:lnSpc>
                <a:spcPts val="3429"/>
              </a:lnSpc>
              <a:spcBef>
                <a:spcPts val="114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Store</a:t>
            </a:r>
            <a:r>
              <a:rPr dirty="0" spc="-60"/>
              <a:t> </a:t>
            </a:r>
            <a:r>
              <a:rPr dirty="0"/>
              <a:t>bus</a:t>
            </a:r>
            <a:r>
              <a:rPr dirty="0" spc="-70"/>
              <a:t> </a:t>
            </a:r>
            <a:r>
              <a:rPr dirty="0"/>
              <a:t>details</a:t>
            </a:r>
            <a:r>
              <a:rPr dirty="0" spc="-45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 spc="-25"/>
              <a:t>DS </a:t>
            </a:r>
            <a:r>
              <a:rPr dirty="0"/>
              <a:t>Step2:</a:t>
            </a:r>
            <a:r>
              <a:rPr dirty="0" spc="-75"/>
              <a:t> </a:t>
            </a:r>
            <a:r>
              <a:rPr dirty="0"/>
              <a:t>Display</a:t>
            </a:r>
            <a:r>
              <a:rPr dirty="0" spc="-60"/>
              <a:t> </a:t>
            </a:r>
            <a:r>
              <a:rPr dirty="0"/>
              <a:t>bus</a:t>
            </a:r>
            <a:r>
              <a:rPr dirty="0" spc="-60"/>
              <a:t> </a:t>
            </a:r>
            <a:r>
              <a:rPr dirty="0" spc="-10"/>
              <a:t>options</a:t>
            </a:r>
          </a:p>
          <a:p>
            <a:pPr marL="354965" marR="5080" indent="-342900">
              <a:lnSpc>
                <a:spcPts val="2810"/>
              </a:lnSpc>
              <a:spcBef>
                <a:spcPts val="505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Retrieve</a:t>
            </a:r>
            <a:r>
              <a:rPr dirty="0" spc="-75"/>
              <a:t> </a:t>
            </a:r>
            <a:r>
              <a:rPr dirty="0"/>
              <a:t>bus</a:t>
            </a:r>
            <a:r>
              <a:rPr dirty="0" spc="-55"/>
              <a:t> </a:t>
            </a:r>
            <a:r>
              <a:rPr dirty="0"/>
              <a:t>details</a:t>
            </a:r>
            <a:r>
              <a:rPr dirty="0" spc="-80"/>
              <a:t> </a:t>
            </a:r>
            <a:r>
              <a:rPr dirty="0" spc="-20"/>
              <a:t>from </a:t>
            </a:r>
            <a:r>
              <a:rPr dirty="0" spc="-25"/>
              <a:t>DS</a:t>
            </a:r>
          </a:p>
          <a:p>
            <a:pPr marL="12700" marR="751205" indent="342265">
              <a:lnSpc>
                <a:spcPts val="3429"/>
              </a:lnSpc>
              <a:spcBef>
                <a:spcPts val="6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Display</a:t>
            </a:r>
            <a:r>
              <a:rPr dirty="0" spc="-70"/>
              <a:t> </a:t>
            </a:r>
            <a:r>
              <a:rPr dirty="0"/>
              <a:t>bus</a:t>
            </a:r>
            <a:r>
              <a:rPr dirty="0" spc="-40"/>
              <a:t> </a:t>
            </a:r>
            <a:r>
              <a:rPr dirty="0" spc="-10"/>
              <a:t>options </a:t>
            </a:r>
            <a:r>
              <a:rPr dirty="0"/>
              <a:t>Step3:</a:t>
            </a:r>
            <a:r>
              <a:rPr dirty="0" spc="-70"/>
              <a:t> </a:t>
            </a:r>
            <a:r>
              <a:rPr dirty="0"/>
              <a:t>Book</a:t>
            </a:r>
            <a:r>
              <a:rPr dirty="0" spc="-40"/>
              <a:t> </a:t>
            </a:r>
            <a:r>
              <a:rPr dirty="0"/>
              <a:t>a</a:t>
            </a:r>
            <a:r>
              <a:rPr dirty="0" spc="-20"/>
              <a:t> </a:t>
            </a:r>
            <a:r>
              <a:rPr dirty="0" spc="-10"/>
              <a:t>ticket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354965" marR="5080" indent="-342900">
              <a:lnSpc>
                <a:spcPts val="2810"/>
              </a:lnSpc>
              <a:spcBef>
                <a:spcPts val="45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Prompt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user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select </a:t>
            </a:r>
            <a:r>
              <a:rPr dirty="0"/>
              <a:t>the</a:t>
            </a:r>
            <a:r>
              <a:rPr dirty="0" spc="-25"/>
              <a:t> bus</a:t>
            </a:r>
          </a:p>
          <a:p>
            <a:pPr marL="354965" marR="43815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dirty="0" spc="-10"/>
              <a:t>Generate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ticket</a:t>
            </a:r>
            <a:r>
              <a:rPr dirty="0" spc="-65"/>
              <a:t> </a:t>
            </a:r>
            <a:r>
              <a:rPr dirty="0" spc="-20"/>
              <a:t>with </a:t>
            </a:r>
            <a:r>
              <a:rPr dirty="0"/>
              <a:t>booking</a:t>
            </a:r>
            <a:r>
              <a:rPr dirty="0" spc="-80"/>
              <a:t> </a:t>
            </a:r>
            <a:r>
              <a:rPr dirty="0" spc="-10"/>
              <a:t>details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/>
              <a:t>Step4:</a:t>
            </a:r>
            <a:r>
              <a:rPr dirty="0" spc="-65"/>
              <a:t> </a:t>
            </a:r>
            <a:r>
              <a:rPr dirty="0"/>
              <a:t>Cancel</a:t>
            </a:r>
            <a:r>
              <a:rPr dirty="0" spc="-4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ticket</a:t>
            </a:r>
          </a:p>
          <a:p>
            <a:pPr marL="354965" marR="69850" indent="-342900">
              <a:lnSpc>
                <a:spcPts val="2810"/>
              </a:lnSpc>
              <a:spcBef>
                <a:spcPts val="665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Prompt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70"/>
              <a:t> </a:t>
            </a:r>
            <a:r>
              <a:rPr dirty="0"/>
              <a:t>user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45"/>
              <a:t> </a:t>
            </a:r>
            <a:r>
              <a:rPr dirty="0" spc="-10"/>
              <a:t>enter </a:t>
            </a:r>
            <a:r>
              <a:rPr dirty="0"/>
              <a:t>their</a:t>
            </a:r>
            <a:r>
              <a:rPr dirty="0" spc="-55"/>
              <a:t> </a:t>
            </a:r>
            <a:r>
              <a:rPr dirty="0"/>
              <a:t>booking</a:t>
            </a:r>
            <a:r>
              <a:rPr dirty="0" spc="-35"/>
              <a:t> </a:t>
            </a:r>
            <a:r>
              <a:rPr dirty="0" spc="-10"/>
              <a:t>details</a:t>
            </a:r>
          </a:p>
          <a:p>
            <a:pPr marL="354965" marR="90170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Update</a:t>
            </a:r>
            <a:r>
              <a:rPr dirty="0" spc="-65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bus</a:t>
            </a:r>
            <a:r>
              <a:rPr dirty="0" spc="-50"/>
              <a:t> </a:t>
            </a:r>
            <a:r>
              <a:rPr dirty="0" spc="-10"/>
              <a:t>available seats</a:t>
            </a:r>
          </a:p>
          <a:p>
            <a:pPr marL="354965" marR="661035" indent="-342900">
              <a:lnSpc>
                <a:spcPts val="281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</a:tabLst>
            </a:pPr>
            <a:r>
              <a:rPr dirty="0"/>
              <a:t>Step5:</a:t>
            </a:r>
            <a:r>
              <a:rPr dirty="0" spc="-80"/>
              <a:t> </a:t>
            </a:r>
            <a:r>
              <a:rPr dirty="0"/>
              <a:t>View</a:t>
            </a:r>
            <a:r>
              <a:rPr dirty="0" spc="-50"/>
              <a:t> </a:t>
            </a:r>
            <a:r>
              <a:rPr dirty="0" spc="-10"/>
              <a:t>booking details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1046" rIns="0" bIns="0" rtlCol="0" vert="horz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Objective: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1325" indent="-428625">
              <a:lnSpc>
                <a:spcPct val="100000"/>
              </a:lnSpc>
              <a:spcBef>
                <a:spcPts val="100"/>
              </a:spcBef>
              <a:buSzPct val="128571"/>
              <a:buAutoNum type="arabicPeriod"/>
              <a:tabLst>
                <a:tab pos="441325" algn="l"/>
              </a:tabLst>
            </a:pPr>
            <a:r>
              <a:rPr dirty="0"/>
              <a:t>user</a:t>
            </a:r>
            <a:r>
              <a:rPr dirty="0" spc="-40"/>
              <a:t> </a:t>
            </a:r>
            <a:r>
              <a:rPr dirty="0"/>
              <a:t>friendly</a:t>
            </a:r>
            <a:r>
              <a:rPr dirty="0" spc="-50"/>
              <a:t> </a:t>
            </a:r>
            <a:r>
              <a:rPr dirty="0" spc="-10"/>
              <a:t>interface</a:t>
            </a:r>
            <a:r>
              <a:rPr dirty="0" spc="-65"/>
              <a:t> </a:t>
            </a:r>
            <a:r>
              <a:rPr dirty="0"/>
              <a:t>is</a:t>
            </a:r>
            <a:r>
              <a:rPr dirty="0" spc="-45"/>
              <a:t> </a:t>
            </a:r>
            <a:r>
              <a:rPr dirty="0" spc="-10"/>
              <a:t>crucial</a:t>
            </a:r>
          </a:p>
          <a:p>
            <a:pPr marL="363855" indent="-35115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363855" algn="l"/>
              </a:tabLst>
            </a:pPr>
            <a:r>
              <a:rPr dirty="0"/>
              <a:t>Real</a:t>
            </a:r>
            <a:r>
              <a:rPr dirty="0" spc="-85"/>
              <a:t> </a:t>
            </a:r>
            <a:r>
              <a:rPr dirty="0"/>
              <a:t>time</a:t>
            </a:r>
            <a:r>
              <a:rPr dirty="0" spc="-45"/>
              <a:t> </a:t>
            </a:r>
            <a:r>
              <a:rPr dirty="0"/>
              <a:t>seat</a:t>
            </a:r>
            <a:r>
              <a:rPr dirty="0" spc="-70"/>
              <a:t> </a:t>
            </a:r>
            <a:r>
              <a:rPr dirty="0"/>
              <a:t>availability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 spc="-10"/>
              <a:t>essential</a:t>
            </a:r>
          </a:p>
          <a:p>
            <a:pPr marL="12700" marR="5080" indent="351155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 spc="-10"/>
              <a:t>Payment</a:t>
            </a:r>
            <a:r>
              <a:rPr dirty="0" spc="-85"/>
              <a:t> </a:t>
            </a:r>
            <a:r>
              <a:rPr dirty="0" spc="-20"/>
              <a:t>gateway</a:t>
            </a:r>
            <a:r>
              <a:rPr dirty="0" spc="-130"/>
              <a:t> </a:t>
            </a:r>
            <a:r>
              <a:rPr dirty="0" spc="-10"/>
              <a:t>integration</a:t>
            </a:r>
            <a:r>
              <a:rPr dirty="0" spc="-85"/>
              <a:t> </a:t>
            </a:r>
            <a:r>
              <a:rPr dirty="0"/>
              <a:t>must</a:t>
            </a:r>
            <a:r>
              <a:rPr dirty="0" spc="-85"/>
              <a:t> </a:t>
            </a:r>
            <a:r>
              <a:rPr dirty="0"/>
              <a:t>be</a:t>
            </a:r>
            <a:r>
              <a:rPr dirty="0" spc="-110"/>
              <a:t> </a:t>
            </a:r>
            <a:r>
              <a:rPr dirty="0"/>
              <a:t>secure</a:t>
            </a:r>
            <a:r>
              <a:rPr dirty="0" spc="-90"/>
              <a:t> </a:t>
            </a:r>
            <a:r>
              <a:rPr dirty="0" spc="-25"/>
              <a:t>and </a:t>
            </a:r>
            <a:r>
              <a:rPr dirty="0" spc="-10"/>
              <a:t>reliable</a:t>
            </a:r>
          </a:p>
          <a:p>
            <a:pPr marL="363855" indent="-351155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/>
              <a:t>scalability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performance</a:t>
            </a:r>
            <a:r>
              <a:rPr dirty="0" spc="-45"/>
              <a:t> </a:t>
            </a:r>
            <a:r>
              <a:rPr dirty="0" spc="-10"/>
              <a:t>matter</a:t>
            </a:r>
          </a:p>
          <a:p>
            <a:pPr marL="281305" indent="-279400">
              <a:lnSpc>
                <a:spcPct val="100000"/>
              </a:lnSpc>
              <a:buSzPct val="94642"/>
              <a:buAutoNum type="arabicPeriod"/>
              <a:tabLst>
                <a:tab pos="281305" algn="l"/>
              </a:tabLst>
            </a:pPr>
            <a:r>
              <a:rPr dirty="0"/>
              <a:t>Accurate</a:t>
            </a:r>
            <a:r>
              <a:rPr dirty="0" spc="-85"/>
              <a:t> </a:t>
            </a:r>
            <a:r>
              <a:rPr dirty="0"/>
              <a:t>scheduling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/>
              <a:t>route</a:t>
            </a:r>
            <a:r>
              <a:rPr dirty="0" spc="-100"/>
              <a:t> </a:t>
            </a:r>
            <a:r>
              <a:rPr dirty="0" spc="-10"/>
              <a:t>management</a:t>
            </a:r>
          </a:p>
          <a:p>
            <a:pPr marL="363855" indent="-351155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/>
              <a:t>Cancellation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/>
              <a:t>refund</a:t>
            </a:r>
            <a:r>
              <a:rPr dirty="0" spc="-55"/>
              <a:t> </a:t>
            </a:r>
            <a:r>
              <a:rPr dirty="0"/>
              <a:t>policies</a:t>
            </a:r>
            <a:r>
              <a:rPr dirty="0" spc="-70"/>
              <a:t> </a:t>
            </a:r>
            <a:r>
              <a:rPr dirty="0"/>
              <a:t>need</a:t>
            </a:r>
            <a:r>
              <a:rPr dirty="0" spc="-55"/>
              <a:t> </a:t>
            </a:r>
            <a:r>
              <a:rPr dirty="0" spc="-10"/>
              <a:t>clarity</a:t>
            </a:r>
          </a:p>
          <a:p>
            <a:pPr marL="363855" indent="-351155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/>
              <a:t>Mobile</a:t>
            </a:r>
            <a:r>
              <a:rPr dirty="0" spc="-35"/>
              <a:t> </a:t>
            </a:r>
            <a:r>
              <a:rPr dirty="0" spc="-10"/>
              <a:t>optimization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65"/>
              <a:t> </a:t>
            </a:r>
            <a:r>
              <a:rPr dirty="0"/>
              <a:t>non</a:t>
            </a:r>
            <a:r>
              <a:rPr dirty="0" spc="-50"/>
              <a:t> </a:t>
            </a:r>
            <a:r>
              <a:rPr dirty="0" spc="-10"/>
              <a:t>negotiable</a:t>
            </a:r>
          </a:p>
          <a:p>
            <a:pPr marL="363855" indent="-351155">
              <a:lnSpc>
                <a:spcPct val="100000"/>
              </a:lnSpc>
              <a:buAutoNum type="arabicPeriod"/>
              <a:tabLst>
                <a:tab pos="363855" algn="l"/>
              </a:tabLst>
            </a:pPr>
            <a:r>
              <a:rPr dirty="0"/>
              <a:t>Data</a:t>
            </a:r>
            <a:r>
              <a:rPr dirty="0" spc="-70"/>
              <a:t> </a:t>
            </a:r>
            <a:r>
              <a:rPr dirty="0"/>
              <a:t>security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privacy</a:t>
            </a:r>
            <a:r>
              <a:rPr dirty="0" spc="-100"/>
              <a:t> </a:t>
            </a:r>
            <a:r>
              <a:rPr dirty="0" spc="-10"/>
              <a:t>compliance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366" y="2913147"/>
            <a:ext cx="2528383" cy="266496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2663951"/>
            <a:ext cx="4084319" cy="30190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58" y="1399973"/>
            <a:ext cx="217805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59082" y="1954878"/>
            <a:ext cx="7871459" cy="429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70175">
              <a:lnSpc>
                <a:spcPct val="100000"/>
              </a:lnSpc>
              <a:spcBef>
                <a:spcPts val="95"/>
              </a:spcBef>
              <a:tabLst>
                <a:tab pos="6187440" algn="l"/>
              </a:tabLst>
            </a:pP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</a:t>
            </a:r>
            <a:r>
              <a:rPr dirty="0" sz="2800" spc="-10">
                <a:latin typeface="Calibri"/>
                <a:cs typeface="Calibri"/>
              </a:rPr>
              <a:t> reservation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system </a:t>
            </a:r>
            <a:r>
              <a:rPr dirty="0" sz="2800">
                <a:latin typeface="Calibri"/>
                <a:cs typeface="Calibri"/>
              </a:rPr>
              <a:t>significantly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enhances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efficiency,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convenience,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reliability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booking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managing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travel.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By </a:t>
            </a:r>
            <a:r>
              <a:rPr dirty="0" sz="2800">
                <a:latin typeface="Calibri"/>
                <a:cs typeface="Calibri"/>
              </a:rPr>
              <a:t>automating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seat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allocation,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payment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processing,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>
                <a:latin typeface="Calibri"/>
                <a:cs typeface="Calibri"/>
              </a:rPr>
              <a:t>schedule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updates,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reduces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manual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errors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and </a:t>
            </a:r>
            <a:r>
              <a:rPr dirty="0" sz="2800" spc="-10">
                <a:latin typeface="Calibri"/>
                <a:cs typeface="Calibri"/>
              </a:rPr>
              <a:t>improves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customer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satisfaction.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well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designed system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not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only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streamlines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operations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bus </a:t>
            </a:r>
            <a:r>
              <a:rPr dirty="0" sz="2800" spc="-20">
                <a:latin typeface="Calibri"/>
                <a:cs typeface="Calibri"/>
              </a:rPr>
              <a:t>operators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offers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seamless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experience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passengers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through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real-</a:t>
            </a:r>
            <a:r>
              <a:rPr dirty="0" sz="2800">
                <a:latin typeface="Calibri"/>
                <a:cs typeface="Calibri"/>
              </a:rPr>
              <a:t>time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information</a:t>
            </a:r>
            <a:r>
              <a:rPr dirty="0" sz="2800">
                <a:latin typeface="Calibri"/>
                <a:cs typeface="Calibri"/>
              </a:rPr>
              <a:t>	and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– </a:t>
            </a:r>
            <a:r>
              <a:rPr dirty="0" sz="2800">
                <a:latin typeface="Calibri"/>
                <a:cs typeface="Calibri"/>
              </a:rPr>
              <a:t>friendly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interfaces</a:t>
            </a:r>
            <a:r>
              <a:rPr dirty="0" sz="2400" spc="-1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2629" y="3041369"/>
            <a:ext cx="27336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/>
              <a:t>THANK</a:t>
            </a:r>
            <a:r>
              <a:rPr dirty="0" sz="4400" spc="-60"/>
              <a:t> </a:t>
            </a:r>
            <a:r>
              <a:rPr dirty="0" sz="4400" spc="-25"/>
              <a:t>YOU</a:t>
            </a:r>
            <a:endParaRPr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BUS RESERVATION SYSTEM.C</dc:title>
  <dcterms:created xsi:type="dcterms:W3CDTF">2025-04-29T17:01:14Z</dcterms:created>
  <dcterms:modified xsi:type="dcterms:W3CDTF">2025-04-29T17:01:14Z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LastSaved">
    <vt:filetime>2025-04-29T00:00:00Z</vt:filetime>
  </property>
  <property fmtid="{D5CDD505-2E9C-101B-9397-08002B2CF9AE}" pid="4" name="Producer">
    <vt:lpwstr>3-Heights(TM) PDF Security Shell 4.8.25.2 (http://www.pdf-tools.com)</vt:lpwstr>
  </property>
</Properties>
</file>