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9" r:id="rId3"/>
    <p:sldId id="265" r:id="rId4"/>
    <p:sldId id="262" r:id="rId5"/>
    <p:sldId id="270" r:id="rId6"/>
    <p:sldId id="264" r:id="rId7"/>
    <p:sldId id="271" r:id="rId8"/>
    <p:sldId id="263" r:id="rId9"/>
    <p:sldId id="266" r:id="rId10"/>
    <p:sldId id="272" r:id="rId11"/>
    <p:sldId id="268" r:id="rId12"/>
    <p:sldId id="269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30EBE-C97B-3AF5-7B9E-5021616407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7D4532-348A-C6EB-2D72-060A106D99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522C5-C932-0B66-3528-C9FF6593F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C5308-795B-4B6A-ABA6-E25F619DDA31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581565-DCBB-4157-3886-32FC4BD26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2E12DC-F7F4-FF74-840A-720551316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B7F21-303A-47E4-8307-FA619618B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073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D640E-8E78-D26B-63F0-16888C54A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140CCE-4444-6431-B99C-D6D807663F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3A02B5-55F2-65CC-1EC0-E7FF8BD32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C5308-795B-4B6A-ABA6-E25F619DDA31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AEDFC8-480E-3978-2C6D-ED5C90D3E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6F1F59-AF47-A074-98DE-DD5F50C48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B7F21-303A-47E4-8307-FA619618B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29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EBD725-7147-8101-7C35-DFF91C4AAF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FC7963-A8B3-C10E-D483-AAA1698072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31DB3C-835E-FC81-AA7E-3209369E9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C5308-795B-4B6A-ABA6-E25F619DDA31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B9FDD1-4568-89DB-BE75-8398F62EF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E87593-2F78-BD53-F988-5B8B07A65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B7F21-303A-47E4-8307-FA619618B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347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94943-5AE2-418B-64FD-BE06C4A17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9DB68-7484-7F1E-3E81-DD8A4D277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8BEAA7-9AA3-B413-B579-0915908A3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C5308-795B-4B6A-ABA6-E25F619DDA31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E82F90-29B8-2BEA-7D8F-D842A6380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F9ACD-BFB1-B724-8A74-3672DA763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B7F21-303A-47E4-8307-FA619618B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868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23CD1-2018-35CB-35A9-64BAD87BA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A3EC4A-50F9-8FA4-D5E6-402FEB4FD9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E011AC-ACE9-CCBB-722F-CCAF651AE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C5308-795B-4B6A-ABA6-E25F619DDA31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A81799-7BF7-8143-5F11-DB13F9C8D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4EA4A-6372-E21D-8D56-33F074617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B7F21-303A-47E4-8307-FA619618B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076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CD926-3847-C1A0-2541-46101D252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01B6C-50F6-9941-D44D-DD703E03E1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AF2BB7-A15B-8A06-BEEA-BD7F7282EF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B57D3A-7582-984A-1324-309C7395B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C5308-795B-4B6A-ABA6-E25F619DDA31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5E8F64-4477-167E-E5CC-2CF58BCEC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3F14B9-406A-611D-1D69-9615B2F23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B7F21-303A-47E4-8307-FA619618B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540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B216C-A525-3E70-ED15-C2324E9EC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02F38A-EB04-544E-45F8-CE5BA9948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041B0A-4CBE-DBBA-B706-C60323EF6B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DFF68B-4A16-3167-2A39-3C0B1D3060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225138-E756-73EF-E14A-0A8563020E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AE991C-4809-0F5C-7C29-97C3B7AF3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C5308-795B-4B6A-ABA6-E25F619DDA31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75A918-8C46-8894-3701-9DA94C0EE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F886B3-5031-D8EB-AEF4-4F046C3AA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B7F21-303A-47E4-8307-FA619618B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266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A4DCA-2972-07EF-745B-758FECFA9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8FCF6A-7FBA-37FB-A257-0B9A72310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C5308-795B-4B6A-ABA6-E25F619DDA31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C7E1BF-2BBD-7EFC-B6FF-3500F55CA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EB5DD1-0FFA-D9DF-4DF8-D923874B6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B7F21-303A-47E4-8307-FA619618B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055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10347D-9EF9-BC37-76FE-AAEF49E52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C5308-795B-4B6A-ABA6-E25F619DDA31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C08164-C890-528A-A198-D96AD6076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F08A40-54E2-4763-B5C1-8A46B917C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B7F21-303A-47E4-8307-FA619618B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551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FC802-CA18-DA8A-3B7B-D99E7381C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4FE1A-93CE-268C-97D8-677391330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FB22D5-0A59-CD95-5F6D-8F3E22F6BE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9AFB6B-EBB4-75B6-13A5-BE6BF6124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C5308-795B-4B6A-ABA6-E25F619DDA31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7BA782-1596-BB62-B6EE-A0F41A871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F29D23-389E-874C-F95A-EB8C3E9AC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B7F21-303A-47E4-8307-FA619618B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553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6C8F4-F5BE-88C1-1206-CD922B07D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A96BB7-03F0-9189-59D1-FCD0275310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F9146F-DF6A-7534-70BE-C4279AC7AB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00014E-2CF3-C003-8728-6C396F684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C5308-795B-4B6A-ABA6-E25F619DDA31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309AFF-8B0E-008C-C0E2-D548E474E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267542-B21E-45F4-39FD-3073A0BC3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B7F21-303A-47E4-8307-FA619618B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389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106D30-10C1-2CDE-8D8C-E56D9DD3B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748792-2E58-54C7-D5C3-FBACF4D595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8B48F-6BA0-C4EC-FCDE-87A4B7593A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1C5308-795B-4B6A-ABA6-E25F619DDA31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B5B29-AEBD-F5E7-6D10-BF3F5525B2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620680-B1A9-4D9B-7684-2D71459A64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B7F21-303A-47E4-8307-FA619618B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102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8639BFF-B3FE-6DA1-456A-527F1CBB2FF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155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5A5CBB1-08E4-58C1-9EDC-87E7F4ACBB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8101" y="678427"/>
            <a:ext cx="8791575" cy="1386347"/>
          </a:xfrm>
        </p:spPr>
        <p:txBody>
          <a:bodyPr>
            <a:normAutofit/>
          </a:bodyPr>
          <a:lstStyle/>
          <a:p>
            <a:r>
              <a:rPr lang="en-IN" sz="5400" dirty="0">
                <a:latin typeface="Algerian" panose="04020705040A02060702" pitchFamily="82" charset="0"/>
              </a:rPr>
              <a:t>                            </a:t>
            </a:r>
            <a:endParaRPr lang="en-US" sz="5400" dirty="0"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BEA7E4-E75B-498B-797C-3A9F2778DA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23123" y="4070556"/>
            <a:ext cx="3647766" cy="2190135"/>
          </a:xfrm>
        </p:spPr>
        <p:txBody>
          <a:bodyPr>
            <a:normAutofit fontScale="92500" lnSpcReduction="1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SzPct val="145000"/>
              <a:buNone/>
            </a:pPr>
            <a:r>
              <a:rPr lang="en-US" sz="2100" b="1" u="sng" dirty="0">
                <a:solidFill>
                  <a:schemeClr val="bg1"/>
                </a:solidFill>
                <a:latin typeface="Aptos" panose="020B0004020202020204" pitchFamily="34" charset="0"/>
              </a:rPr>
              <a:t>Team 3</a:t>
            </a:r>
            <a:endParaRPr lang="en-US" sz="2100" dirty="0">
              <a:solidFill>
                <a:schemeClr val="bg1"/>
              </a:solidFill>
              <a:latin typeface="Aptos" panose="020B0004020202020204" pitchFamily="34" charset="0"/>
            </a:endParaRPr>
          </a:p>
          <a:p>
            <a:pPr marL="0" lvl="0" indent="0" algn="r" rtl="0">
              <a:spcBef>
                <a:spcPts val="920"/>
              </a:spcBef>
              <a:spcAft>
                <a:spcPts val="0"/>
              </a:spcAft>
              <a:buSzPct val="145000"/>
              <a:buNone/>
            </a:pPr>
            <a:r>
              <a:rPr lang="en-US" sz="2100" dirty="0">
                <a:solidFill>
                  <a:schemeClr val="bg1"/>
                </a:solidFill>
                <a:latin typeface="Aptos" panose="020B0004020202020204" pitchFamily="34" charset="0"/>
              </a:rPr>
              <a:t>Chaitanya</a:t>
            </a:r>
          </a:p>
          <a:p>
            <a:pPr marL="0" lvl="0" indent="0" algn="r" rtl="0">
              <a:spcBef>
                <a:spcPts val="920"/>
              </a:spcBef>
              <a:spcAft>
                <a:spcPts val="0"/>
              </a:spcAft>
              <a:buSzPct val="145000"/>
              <a:buNone/>
            </a:pPr>
            <a:r>
              <a:rPr lang="en-US" sz="2100" dirty="0">
                <a:solidFill>
                  <a:schemeClr val="bg1"/>
                </a:solidFill>
                <a:latin typeface="Aptos" panose="020B0004020202020204" pitchFamily="34" charset="0"/>
              </a:rPr>
              <a:t>Srinija</a:t>
            </a:r>
          </a:p>
          <a:p>
            <a:pPr marL="0" lvl="0" indent="0" algn="r" rtl="0">
              <a:spcBef>
                <a:spcPts val="920"/>
              </a:spcBef>
              <a:spcAft>
                <a:spcPts val="0"/>
              </a:spcAft>
              <a:buSzPct val="145000"/>
              <a:buNone/>
            </a:pPr>
            <a:r>
              <a:rPr lang="en-US" sz="2100" dirty="0">
                <a:solidFill>
                  <a:schemeClr val="bg1"/>
                </a:solidFill>
                <a:latin typeface="Aptos" panose="020B0004020202020204" pitchFamily="34" charset="0"/>
              </a:rPr>
              <a:t>Swaroop</a:t>
            </a:r>
          </a:p>
          <a:p>
            <a:pPr marL="0" lvl="0" indent="0" algn="r" rtl="0">
              <a:spcBef>
                <a:spcPts val="920"/>
              </a:spcBef>
              <a:spcAft>
                <a:spcPts val="0"/>
              </a:spcAft>
              <a:buSzPct val="145000"/>
              <a:buNone/>
            </a:pPr>
            <a:r>
              <a:rPr lang="en-US" sz="2100" dirty="0">
                <a:solidFill>
                  <a:schemeClr val="bg1"/>
                </a:solidFill>
                <a:latin typeface="Aptos" panose="020B0004020202020204" pitchFamily="34" charset="0"/>
              </a:rPr>
              <a:t>Viswanth </a:t>
            </a:r>
          </a:p>
          <a:p>
            <a:pPr marL="0" lvl="0" indent="0" algn="r" rtl="0">
              <a:spcBef>
                <a:spcPts val="920"/>
              </a:spcBef>
              <a:spcAft>
                <a:spcPts val="0"/>
              </a:spcAft>
              <a:buSzPct val="145000"/>
              <a:buNone/>
            </a:pPr>
            <a:r>
              <a:rPr lang="en-US" sz="2100" dirty="0">
                <a:solidFill>
                  <a:schemeClr val="bg1"/>
                </a:solidFill>
                <a:latin typeface="Aptos" panose="020B0004020202020204" pitchFamily="34" charset="0"/>
              </a:rPr>
              <a:t>Priyanka</a:t>
            </a:r>
          </a:p>
          <a:p>
            <a:pPr marL="0" lvl="0" indent="0" algn="r" rtl="0">
              <a:spcBef>
                <a:spcPts val="705"/>
              </a:spcBef>
              <a:spcAft>
                <a:spcPts val="0"/>
              </a:spcAft>
              <a:buSzPct val="145000"/>
              <a:buNone/>
            </a:pPr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pic>
        <p:nvPicPr>
          <p:cNvPr id="6" name="Google Shape;144;p1">
            <a:extLst>
              <a:ext uri="{FF2B5EF4-FFF2-40B4-BE49-F238E27FC236}">
                <a16:creationId xmlns:a16="http://schemas.microsoft.com/office/drawing/2014/main" id="{65740743-30A1-A4A8-8C8D-6CEFFC08631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9851" y="885062"/>
            <a:ext cx="1131947" cy="808407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099B656-74F1-D319-0E1F-470B6E99CE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69676" y="1081707"/>
            <a:ext cx="845919" cy="756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506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8434E8-F8ED-62AB-5F10-F757A157A5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BC4195E2-799F-8F26-6891-D457C3E0364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7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31A111-A1DB-9682-077F-E4092D554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3" y="416004"/>
            <a:ext cx="9905998" cy="586886"/>
          </a:xfrm>
        </p:spPr>
        <p:txBody>
          <a:bodyPr>
            <a:normAutofit/>
          </a:bodyPr>
          <a:lstStyle/>
          <a:p>
            <a:r>
              <a:rPr lang="en-US" sz="3600" b="1" cap="none" dirty="0">
                <a:solidFill>
                  <a:srgbClr val="7030A0"/>
                </a:solidFill>
                <a:latin typeface="Footlight MT Light" panose="0204060206030A020304" pitchFamily="18" charset="0"/>
              </a:rPr>
              <a:t>AI use cases in IBM Cloud</a:t>
            </a:r>
            <a:endParaRPr lang="en-US" b="1" cap="none" dirty="0">
              <a:solidFill>
                <a:srgbClr val="7030A0"/>
              </a:solidFill>
              <a:latin typeface="Footlight MT Light" panose="0204060206030A020304" pitchFamily="18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E2B3778-643B-72FF-5A58-55379DDBD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002890"/>
            <a:ext cx="10244343" cy="527992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>
                <a:latin typeface="Georgia" panose="02040502050405020303" pitchFamily="18" charset="0"/>
                <a:sym typeface="IBM Plex Sans"/>
              </a:rPr>
              <a:t>Health care: </a:t>
            </a:r>
            <a:r>
              <a:rPr lang="en-US" sz="2000" i="1" dirty="0">
                <a:latin typeface="Georgia" panose="02040502050405020303" pitchFamily="18" charset="0"/>
                <a:sym typeface="IBM Plex Sans"/>
              </a:rPr>
              <a:t>Watson Discovery </a:t>
            </a:r>
            <a:r>
              <a:rPr lang="en-US" sz="2000" dirty="0">
                <a:latin typeface="Georgia" panose="02040502050405020303" pitchFamily="18" charset="0"/>
                <a:sym typeface="IBM Plex Sans"/>
              </a:rPr>
              <a:t>to analyze research papers and identify potential drug targets, medical imaging analysis.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>
                <a:latin typeface="Georgia" panose="02040502050405020303" pitchFamily="18" charset="0"/>
                <a:sym typeface="IBM Plex Sans"/>
              </a:rPr>
              <a:t>Ecommerce: </a:t>
            </a:r>
            <a:r>
              <a:rPr lang="en-US" sz="2000" i="1" dirty="0">
                <a:latin typeface="Georgia" panose="02040502050405020303" pitchFamily="18" charset="0"/>
                <a:sym typeface="IBM Plex Sans"/>
              </a:rPr>
              <a:t>Watson Assistant chatbot </a:t>
            </a:r>
            <a:r>
              <a:rPr lang="en-US" sz="2000" dirty="0">
                <a:latin typeface="Georgia" panose="02040502050405020303" pitchFamily="18" charset="0"/>
                <a:sym typeface="IBM Plex Sans"/>
              </a:rPr>
              <a:t>on website to answer customer inquiries and process orders.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>
                <a:latin typeface="Georgia" panose="02040502050405020303" pitchFamily="18" charset="0"/>
                <a:sym typeface="IBM Plex Sans"/>
              </a:rPr>
              <a:t>Marketing.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>
                <a:latin typeface="Georgia" panose="02040502050405020303" pitchFamily="18" charset="0"/>
                <a:sym typeface="IBM Plex Sans"/>
              </a:rPr>
              <a:t>Sales.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>
                <a:latin typeface="Georgia" panose="02040502050405020303" pitchFamily="18" charset="0"/>
                <a:sym typeface="IBM Plex Sans"/>
              </a:rPr>
              <a:t>Operations.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>
                <a:latin typeface="Georgia" panose="02040502050405020303" pitchFamily="18" charset="0"/>
                <a:sym typeface="IBM Plex Sans"/>
              </a:rPr>
              <a:t>Finance:  Fraud detection, risk management, customer onboarding, regulatory compliance.</a:t>
            </a:r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endParaRPr lang="en-US" dirty="0">
              <a:solidFill>
                <a:schemeClr val="bg1"/>
              </a:solidFill>
              <a:latin typeface="IBM Plex Sans"/>
              <a:sym typeface="IBM Plex Sans"/>
            </a:endParaRPr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endParaRPr lang="en-US" dirty="0">
              <a:solidFill>
                <a:schemeClr val="bg1"/>
              </a:solidFill>
              <a:latin typeface="IBM Plex Sans"/>
              <a:sym typeface="IBM Plex Sans"/>
            </a:endParaRPr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endParaRPr lang="en-US" dirty="0">
              <a:solidFill>
                <a:schemeClr val="bg1"/>
              </a:solidFill>
              <a:latin typeface="IBM Plex Sans"/>
              <a:sym typeface="IBM Plex Sans"/>
            </a:endParaRPr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endParaRPr lang="en-US" dirty="0">
              <a:solidFill>
                <a:schemeClr val="bg1"/>
              </a:solidFill>
              <a:latin typeface="IBM Plex Sans"/>
              <a:sym typeface="IBM Plex Sans"/>
            </a:endParaRPr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endParaRPr lang="en-US" dirty="0">
              <a:solidFill>
                <a:schemeClr val="bg1"/>
              </a:solidFill>
              <a:latin typeface="IBM Plex Sans"/>
              <a:sym typeface="IBM Plex Sans"/>
            </a:endParaRPr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endParaRPr lang="en-US" dirty="0">
              <a:solidFill>
                <a:schemeClr val="bg1"/>
              </a:solidFill>
              <a:latin typeface="IBM Plex Sans"/>
              <a:sym typeface="IBM Plex Sans"/>
            </a:endParaRPr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endParaRPr lang="en-US" dirty="0">
              <a:solidFill>
                <a:schemeClr val="bg1"/>
              </a:solidFill>
              <a:latin typeface="IBM Plex Sans"/>
              <a:sym typeface="IBM Plex Sans"/>
            </a:endParaRPr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endParaRPr lang="en-US" dirty="0">
              <a:solidFill>
                <a:schemeClr val="bg1"/>
              </a:solidFill>
              <a:latin typeface="IBM Plex Sans"/>
              <a:sym typeface="IBM Plex Sans"/>
            </a:endParaRPr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endParaRPr lang="en-US" dirty="0">
              <a:solidFill>
                <a:schemeClr val="bg1"/>
              </a:solidFill>
              <a:latin typeface="IBM Plex Sans"/>
              <a:sym typeface="IBM Plex Sans"/>
            </a:endParaRPr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endParaRPr lang="en-US" dirty="0">
              <a:solidFill>
                <a:schemeClr val="bg1"/>
              </a:solidFill>
              <a:latin typeface="IBM Plex Sans"/>
              <a:sym typeface="IBM Plex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lang="en-US" dirty="0">
              <a:solidFill>
                <a:schemeClr val="bg1"/>
              </a:solidFill>
              <a:latin typeface="IBM Plex Sans"/>
              <a:sym typeface="IBM Plex Sans"/>
            </a:endParaRPr>
          </a:p>
        </p:txBody>
      </p:sp>
    </p:spTree>
    <p:extLst>
      <p:ext uri="{BB962C8B-B14F-4D97-AF65-F5344CB8AC3E}">
        <p14:creationId xmlns:p14="http://schemas.microsoft.com/office/powerpoint/2010/main" val="3785576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0CD721-81EA-5BFC-1CAE-76BD3D4A3F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36C0CB47-1D23-8D33-F7D5-A6EA858A54B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7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AA9EEB8-2C7B-0607-C630-21561BDDF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4600" y="494662"/>
            <a:ext cx="9905998" cy="586886"/>
          </a:xfrm>
        </p:spPr>
        <p:txBody>
          <a:bodyPr/>
          <a:lstStyle/>
          <a:p>
            <a:r>
              <a:rPr lang="en-US" sz="3600" b="1" cap="none" dirty="0">
                <a:solidFill>
                  <a:srgbClr val="7030A0"/>
                </a:solidFill>
                <a:latin typeface="Footlight MT Light" panose="0204060206030A020304" pitchFamily="18" charset="0"/>
              </a:rPr>
              <a:t>Benefits of AI in Cloud</a:t>
            </a:r>
            <a:endParaRPr lang="en-US" b="1" cap="none" dirty="0">
              <a:solidFill>
                <a:srgbClr val="7030A0"/>
              </a:solidFill>
              <a:latin typeface="Footlight MT Light" panose="0204060206030A020304" pitchFamily="18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C3BFE80-CFAB-30F3-F7F1-A046C35CD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09368"/>
            <a:ext cx="10244343" cy="5073445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b="0" i="0" u="none" strike="noStrike" cap="none" dirty="0">
                <a:latin typeface="Georgia" panose="02040502050405020303" pitchFamily="18" charset="0"/>
                <a:ea typeface="IBM Plex Sans"/>
                <a:cs typeface="IBM Plex Sans"/>
                <a:sym typeface="IBM Plex Sans"/>
              </a:rPr>
              <a:t> </a:t>
            </a:r>
            <a:r>
              <a:rPr lang="en-US" sz="2000" dirty="0">
                <a:latin typeface="Georgia" panose="02040502050405020303" pitchFamily="18" charset="0"/>
              </a:rPr>
              <a:t>Handles compute-intensive AI workloads with hybrid cloud flexibility.</a:t>
            </a:r>
          </a:p>
          <a:p>
            <a:pPr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>
                <a:latin typeface="Georgia" panose="02040502050405020303" pitchFamily="18" charset="0"/>
              </a:rPr>
              <a:t> Integration with existing IBM and third-party systems.</a:t>
            </a:r>
          </a:p>
          <a:p>
            <a:pPr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>
                <a:latin typeface="Georgia" panose="02040502050405020303" pitchFamily="18" charset="0"/>
              </a:rPr>
              <a:t> Powerful Tools for the Entire AI Lifecycle.</a:t>
            </a:r>
          </a:p>
          <a:p>
            <a:pPr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>
                <a:latin typeface="Georgia" panose="02040502050405020303" pitchFamily="18" charset="0"/>
              </a:rPr>
              <a:t> Hybrid Cloud Capabilities with Red Hat OpenShift.</a:t>
            </a:r>
          </a:p>
          <a:p>
            <a:pPr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>
                <a:latin typeface="Georgia" panose="02040502050405020303" pitchFamily="18" charset="0"/>
              </a:rPr>
              <a:t> Built-in governance and compliance.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US" dirty="0">
              <a:solidFill>
                <a:schemeClr val="bg1"/>
              </a:solidFill>
              <a:latin typeface="IBM Plex Sans"/>
              <a:sym typeface="IBM Plex Sans"/>
            </a:endParaRPr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endParaRPr lang="en-US" dirty="0">
              <a:solidFill>
                <a:schemeClr val="bg1"/>
              </a:solidFill>
              <a:latin typeface="IBM Plex Sans"/>
              <a:sym typeface="IBM Plex Sans"/>
            </a:endParaRPr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endParaRPr lang="en-US" dirty="0">
              <a:solidFill>
                <a:schemeClr val="bg1"/>
              </a:solidFill>
              <a:latin typeface="IBM Plex Sans"/>
              <a:sym typeface="IBM Plex Sans"/>
            </a:endParaRPr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endParaRPr lang="en-US" dirty="0">
              <a:solidFill>
                <a:schemeClr val="bg1"/>
              </a:solidFill>
              <a:latin typeface="IBM Plex Sans"/>
              <a:sym typeface="IBM Plex Sans"/>
            </a:endParaRPr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endParaRPr lang="en-US" dirty="0">
              <a:solidFill>
                <a:schemeClr val="bg1"/>
              </a:solidFill>
              <a:latin typeface="IBM Plex Sans"/>
              <a:sym typeface="IBM Plex Sans"/>
            </a:endParaRPr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endParaRPr lang="en-US" dirty="0">
              <a:solidFill>
                <a:schemeClr val="bg1"/>
              </a:solidFill>
              <a:latin typeface="IBM Plex Sans"/>
              <a:sym typeface="IBM Plex Sans"/>
            </a:endParaRPr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endParaRPr lang="en-US" dirty="0">
              <a:solidFill>
                <a:schemeClr val="bg1"/>
              </a:solidFill>
              <a:latin typeface="IBM Plex Sans"/>
              <a:sym typeface="IBM Plex Sans"/>
            </a:endParaRPr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endParaRPr lang="en-US" dirty="0">
              <a:solidFill>
                <a:schemeClr val="bg1"/>
              </a:solidFill>
              <a:latin typeface="IBM Plex Sans"/>
              <a:sym typeface="IBM Plex Sans"/>
            </a:endParaRPr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endParaRPr lang="en-US" dirty="0">
              <a:solidFill>
                <a:schemeClr val="bg1"/>
              </a:solidFill>
              <a:latin typeface="IBM Plex Sans"/>
              <a:sym typeface="IBM Plex Sans"/>
            </a:endParaRPr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endParaRPr lang="en-US" dirty="0">
              <a:solidFill>
                <a:schemeClr val="bg1"/>
              </a:solidFill>
              <a:latin typeface="IBM Plex Sans"/>
              <a:sym typeface="IBM Plex Sans"/>
            </a:endParaRPr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endParaRPr lang="en-US" dirty="0">
              <a:solidFill>
                <a:schemeClr val="bg1"/>
              </a:solidFill>
              <a:latin typeface="IBM Plex Sans"/>
              <a:sym typeface="IBM Plex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lang="en-US" dirty="0">
              <a:solidFill>
                <a:schemeClr val="bg1"/>
              </a:solidFill>
              <a:latin typeface="IBM Plex Sans"/>
              <a:sym typeface="IBM Plex Sans"/>
            </a:endParaRPr>
          </a:p>
        </p:txBody>
      </p:sp>
    </p:spTree>
    <p:extLst>
      <p:ext uri="{BB962C8B-B14F-4D97-AF65-F5344CB8AC3E}">
        <p14:creationId xmlns:p14="http://schemas.microsoft.com/office/powerpoint/2010/main" val="2684790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D87A9B-5749-9FF6-7F2A-6D980F7896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8114414F-16C0-C953-D610-7D3E0C17178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FD8A315-C814-9551-D0D5-CB6C18232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4600" y="494662"/>
            <a:ext cx="9905998" cy="586886"/>
          </a:xfrm>
        </p:spPr>
        <p:txBody>
          <a:bodyPr/>
          <a:lstStyle/>
          <a:p>
            <a:r>
              <a:rPr lang="en-US" sz="3600" b="1" cap="none" dirty="0">
                <a:solidFill>
                  <a:srgbClr val="7030A0"/>
                </a:solidFill>
                <a:latin typeface="Footlight MT Light" panose="0204060206030A020304" pitchFamily="18" charset="0"/>
              </a:rPr>
              <a:t>Case Studies</a:t>
            </a:r>
            <a:endParaRPr lang="en-US" b="1" cap="none" dirty="0">
              <a:solidFill>
                <a:srgbClr val="7030A0"/>
              </a:solidFill>
              <a:latin typeface="Footlight MT Light" panose="0204060206030A020304" pitchFamily="18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B49C2F7-77DE-3304-6256-5D358FF52D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09368"/>
            <a:ext cx="10244343" cy="5073445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1800" b="0" i="0" u="none" strike="noStrike" cap="none" dirty="0"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2000" b="0" i="0" u="none" strike="noStrike" cap="none" dirty="0">
                <a:latin typeface="Georgia" panose="02040502050405020303" pitchFamily="18" charset="0"/>
                <a:ea typeface="IBM Plex Sans"/>
                <a:cs typeface="IBM Plex Sans"/>
                <a:sym typeface="IBM Plex Sans"/>
              </a:rPr>
              <a:t>CVS Health </a:t>
            </a:r>
            <a:r>
              <a:rPr lang="en-US" sz="2000" dirty="0">
                <a:latin typeface="Georgia" panose="02040502050405020303" pitchFamily="18" charset="0"/>
                <a:ea typeface="IBM Plex Sans"/>
                <a:cs typeface="IBM Plex Sans"/>
                <a:sym typeface="IBM Plex Sans"/>
              </a:rPr>
              <a:t>-</a:t>
            </a:r>
            <a:r>
              <a:rPr lang="en-US" sz="2000" b="0" i="0" u="none" strike="noStrike" cap="none" dirty="0">
                <a:latin typeface="Georgia" panose="02040502050405020303" pitchFamily="18" charset="0"/>
                <a:ea typeface="IBM Plex Sans"/>
                <a:cs typeface="IBM Plex Sans"/>
                <a:sym typeface="IBM Plex Sans"/>
              </a:rPr>
              <a:t> </a:t>
            </a:r>
            <a:r>
              <a:rPr lang="en-US" sz="2000" b="0" i="1" u="none" strike="noStrike" cap="none" dirty="0">
                <a:latin typeface="Georgia" panose="02040502050405020303" pitchFamily="18" charset="0"/>
                <a:ea typeface="IBM Plex Sans"/>
                <a:cs typeface="IBM Plex Sans"/>
                <a:sym typeface="IBM Plex Sans"/>
              </a:rPr>
              <a:t>Watson AI </a:t>
            </a:r>
            <a:r>
              <a:rPr lang="en-US" sz="2000" b="0" i="0" u="none" strike="noStrike" cap="none" dirty="0">
                <a:latin typeface="Georgia" panose="02040502050405020303" pitchFamily="18" charset="0"/>
                <a:ea typeface="IBM Plex Sans"/>
                <a:cs typeface="IBM Plex Sans"/>
                <a:sym typeface="IBM Plex Sans"/>
              </a:rPr>
              <a:t>for customer engagement.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b="0" i="0" u="none" strike="noStrike" cap="none" dirty="0">
              <a:latin typeface="Georgia" panose="02040502050405020303" pitchFamily="18" charset="0"/>
              <a:ea typeface="IBM Plex Sans"/>
              <a:cs typeface="IBM Plex Sans"/>
              <a:sym typeface="IBM Plex Sans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>
                <a:latin typeface="Georgia" panose="02040502050405020303" pitchFamily="18" charset="0"/>
                <a:ea typeface="IBM Plex Sans"/>
                <a:cs typeface="IBM Plex Sans"/>
                <a:sym typeface="IBM Plex Sans"/>
              </a:rPr>
              <a:t> Camping world(Retail) – AI powered </a:t>
            </a:r>
            <a:r>
              <a:rPr lang="en-US" sz="2000" i="1" dirty="0">
                <a:latin typeface="Georgia" panose="02040502050405020303" pitchFamily="18" charset="0"/>
                <a:ea typeface="IBM Plex Sans"/>
                <a:cs typeface="IBM Plex Sans"/>
                <a:sym typeface="IBM Plex Sans"/>
              </a:rPr>
              <a:t>virtual assistant </a:t>
            </a:r>
            <a:r>
              <a:rPr lang="en-US" sz="2000" dirty="0">
                <a:latin typeface="Georgia" panose="02040502050405020303" pitchFamily="18" charset="0"/>
                <a:ea typeface="IBM Plex Sans"/>
                <a:cs typeface="IBM Plex Sans"/>
                <a:sym typeface="IBM Plex Sans"/>
              </a:rPr>
              <a:t>enabled to increase agent efficiency 33% and modernize call centers. </a:t>
            </a:r>
            <a:endParaRPr lang="en-US" sz="2000" b="0" i="0" u="none" strike="noStrike" cap="none" dirty="0">
              <a:latin typeface="Georgia" panose="02040502050405020303" pitchFamily="18" charset="0"/>
              <a:ea typeface="IBM Plex Sans"/>
              <a:cs typeface="IBM Plex Sans"/>
              <a:sym typeface="IBM Plex Sans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sz="2000" dirty="0">
              <a:latin typeface="Georgia" panose="02040502050405020303" pitchFamily="18" charset="0"/>
              <a:sym typeface="IBM Plex Sans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>
                <a:latin typeface="Georgia" panose="02040502050405020303" pitchFamily="18" charset="0"/>
                <a:sym typeface="IBM Plex Sans"/>
              </a:rPr>
              <a:t>Lufthansa – </a:t>
            </a:r>
            <a:r>
              <a:rPr lang="en-US" sz="2000" i="1" dirty="0">
                <a:latin typeface="Georgia" panose="02040502050405020303" pitchFamily="18" charset="0"/>
                <a:sym typeface="IBM Plex Sans"/>
              </a:rPr>
              <a:t>Watson Assistant </a:t>
            </a:r>
            <a:r>
              <a:rPr lang="en-US" sz="2000" dirty="0">
                <a:latin typeface="Georgia" panose="02040502050405020303" pitchFamily="18" charset="0"/>
                <a:sym typeface="IBM Plex Sans"/>
              </a:rPr>
              <a:t>integrated with Lufthansa’s digital platforms.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Georgia" panose="02040502050405020303" pitchFamily="18" charset="0"/>
              <a:sym typeface="IBM Plex Sans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>
                <a:latin typeface="Georgia" panose="02040502050405020303" pitchFamily="18" charset="0"/>
                <a:sym typeface="IBM Plex Sans"/>
              </a:rPr>
              <a:t>KPMG – </a:t>
            </a:r>
            <a:r>
              <a:rPr lang="en-US" sz="2000" i="1" dirty="0">
                <a:latin typeface="Georgia" panose="02040502050405020303" pitchFamily="18" charset="0"/>
                <a:sym typeface="IBM Plex Sans"/>
              </a:rPr>
              <a:t>Watson Discovery </a:t>
            </a:r>
            <a:r>
              <a:rPr lang="en-US" sz="2000" dirty="0">
                <a:latin typeface="Georgia" panose="02040502050405020303" pitchFamily="18" charset="0"/>
                <a:sym typeface="IBM Plex Sans"/>
              </a:rPr>
              <a:t>to extract and understand complex legal and financial data.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Georgia" panose="02040502050405020303" pitchFamily="18" charset="0"/>
              <a:sym typeface="IBM Plex Sans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>
                <a:latin typeface="Georgia" panose="02040502050405020303" pitchFamily="18" charset="0"/>
                <a:sym typeface="IBM Plex Sans"/>
              </a:rPr>
              <a:t>Regions Bank – Uses </a:t>
            </a:r>
            <a:r>
              <a:rPr lang="en-US" sz="2000" i="1" dirty="0">
                <a:latin typeface="Georgia" panose="02040502050405020303" pitchFamily="18" charset="0"/>
                <a:sym typeface="IBM Plex Sans"/>
              </a:rPr>
              <a:t>Watson NLU </a:t>
            </a:r>
            <a:r>
              <a:rPr lang="en-US" sz="2000" dirty="0">
                <a:latin typeface="Georgia" panose="02040502050405020303" pitchFamily="18" charset="0"/>
                <a:sym typeface="IBM Plex Sans"/>
              </a:rPr>
              <a:t>and </a:t>
            </a:r>
            <a:r>
              <a:rPr lang="en-US" sz="2000" i="1" dirty="0">
                <a:latin typeface="Georgia" panose="02040502050405020303" pitchFamily="18" charset="0"/>
                <a:sym typeface="IBM Plex Sans"/>
              </a:rPr>
              <a:t>Watson Studio </a:t>
            </a:r>
            <a:r>
              <a:rPr lang="en-US" sz="2000" dirty="0">
                <a:latin typeface="Georgia" panose="02040502050405020303" pitchFamily="18" charset="0"/>
                <a:sym typeface="IBM Plex Sans"/>
              </a:rPr>
              <a:t>on IBM Cloud.</a:t>
            </a:r>
            <a:endParaRPr lang="en-US" dirty="0">
              <a:solidFill>
                <a:schemeClr val="bg1"/>
              </a:solidFill>
              <a:latin typeface="IBM Plex Sans"/>
              <a:sym typeface="IBM Plex Sans"/>
            </a:endParaRPr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endParaRPr lang="en-US" dirty="0">
              <a:solidFill>
                <a:schemeClr val="bg1"/>
              </a:solidFill>
              <a:latin typeface="IBM Plex Sans"/>
              <a:sym typeface="IBM Plex Sans"/>
            </a:endParaRPr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endParaRPr lang="en-US" dirty="0">
              <a:solidFill>
                <a:schemeClr val="bg1"/>
              </a:solidFill>
              <a:latin typeface="IBM Plex Sans"/>
              <a:sym typeface="IBM Plex Sans"/>
            </a:endParaRPr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endParaRPr lang="en-US" dirty="0">
              <a:solidFill>
                <a:schemeClr val="bg1"/>
              </a:solidFill>
              <a:latin typeface="IBM Plex Sans"/>
              <a:sym typeface="IBM Plex Sans"/>
            </a:endParaRPr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endParaRPr lang="en-US" dirty="0">
              <a:solidFill>
                <a:schemeClr val="bg1"/>
              </a:solidFill>
              <a:latin typeface="IBM Plex Sans"/>
              <a:sym typeface="IBM Plex Sans"/>
            </a:endParaRPr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endParaRPr lang="en-US" dirty="0">
              <a:solidFill>
                <a:schemeClr val="bg1"/>
              </a:solidFill>
              <a:latin typeface="IBM Plex Sans"/>
              <a:sym typeface="IBM Plex Sans"/>
            </a:endParaRPr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endParaRPr lang="en-US" dirty="0">
              <a:solidFill>
                <a:schemeClr val="bg1"/>
              </a:solidFill>
              <a:latin typeface="IBM Plex Sans"/>
              <a:sym typeface="IBM Plex Sans"/>
            </a:endParaRPr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endParaRPr lang="en-US" dirty="0">
              <a:solidFill>
                <a:schemeClr val="bg1"/>
              </a:solidFill>
              <a:latin typeface="IBM Plex Sans"/>
              <a:sym typeface="IBM Plex Sans"/>
            </a:endParaRPr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endParaRPr lang="en-US" dirty="0">
              <a:solidFill>
                <a:schemeClr val="bg1"/>
              </a:solidFill>
              <a:latin typeface="IBM Plex Sans"/>
              <a:sym typeface="IBM Plex Sans"/>
            </a:endParaRPr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endParaRPr lang="en-US" dirty="0">
              <a:solidFill>
                <a:schemeClr val="bg1"/>
              </a:solidFill>
              <a:latin typeface="IBM Plex Sans"/>
              <a:sym typeface="IBM Plex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lang="en-US" dirty="0">
              <a:solidFill>
                <a:schemeClr val="bg1"/>
              </a:solidFill>
              <a:latin typeface="IBM Plex Sans"/>
              <a:sym typeface="IBM Plex Sans"/>
            </a:endParaRPr>
          </a:p>
        </p:txBody>
      </p:sp>
    </p:spTree>
    <p:extLst>
      <p:ext uri="{BB962C8B-B14F-4D97-AF65-F5344CB8AC3E}">
        <p14:creationId xmlns:p14="http://schemas.microsoft.com/office/powerpoint/2010/main" val="3300960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B610E4-534D-5314-FC58-C223ABE563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14B3749-F72B-AD09-B0BD-008D929F49D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2B86771-9127-73E6-3315-696EFAE098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09368"/>
            <a:ext cx="10244343" cy="5073445"/>
          </a:xfrm>
        </p:spPr>
        <p:txBody>
          <a:bodyPr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0" i="0" u="none" strike="noStrike" cap="none" dirty="0">
                <a:solidFill>
                  <a:schemeClr val="bg1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5400" dirty="0">
              <a:solidFill>
                <a:schemeClr val="bg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b="0" i="0" u="none" strike="noStrike" cap="none" dirty="0">
                <a:solidFill>
                  <a:schemeClr val="bg1"/>
                </a:solidFill>
                <a:latin typeface="Eras Bold ITC" panose="020B0907030504020204" pitchFamily="34" charset="0"/>
                <a:ea typeface="IBM Plex Sans"/>
                <a:cs typeface="IBM Plex Sans"/>
                <a:sym typeface="IBM Plex Sans"/>
              </a:rPr>
              <a:t>THANK YOU</a:t>
            </a:r>
            <a:endParaRPr lang="en-US" sz="6600" dirty="0">
              <a:solidFill>
                <a:schemeClr val="bg1"/>
              </a:solidFill>
              <a:latin typeface="Eras Bold ITC" panose="020B0907030504020204" pitchFamily="34" charset="0"/>
              <a:sym typeface="IBM Plex Sans"/>
            </a:endParaRPr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endParaRPr lang="en-US" dirty="0">
              <a:solidFill>
                <a:schemeClr val="bg1"/>
              </a:solidFill>
              <a:latin typeface="IBM Plex Sans"/>
              <a:sym typeface="IBM Plex Sans"/>
            </a:endParaRPr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endParaRPr lang="en-US" dirty="0">
              <a:solidFill>
                <a:schemeClr val="bg1"/>
              </a:solidFill>
              <a:latin typeface="IBM Plex Sans"/>
              <a:sym typeface="IBM Plex Sans"/>
            </a:endParaRPr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endParaRPr lang="en-US" dirty="0">
              <a:solidFill>
                <a:schemeClr val="bg1"/>
              </a:solidFill>
              <a:latin typeface="IBM Plex Sans"/>
              <a:sym typeface="IBM Plex Sans"/>
            </a:endParaRPr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endParaRPr lang="en-US" dirty="0">
              <a:solidFill>
                <a:schemeClr val="bg1"/>
              </a:solidFill>
              <a:latin typeface="IBM Plex Sans"/>
              <a:sym typeface="IBM Plex Sans"/>
            </a:endParaRPr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endParaRPr lang="en-US" dirty="0">
              <a:solidFill>
                <a:schemeClr val="bg1"/>
              </a:solidFill>
              <a:latin typeface="IBM Plex Sans"/>
              <a:sym typeface="IBM Plex Sans"/>
            </a:endParaRPr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endParaRPr lang="en-US" dirty="0">
              <a:solidFill>
                <a:schemeClr val="bg1"/>
              </a:solidFill>
              <a:latin typeface="IBM Plex Sans"/>
              <a:sym typeface="IBM Plex Sans"/>
            </a:endParaRPr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endParaRPr lang="en-US" dirty="0">
              <a:solidFill>
                <a:schemeClr val="bg1"/>
              </a:solidFill>
              <a:latin typeface="IBM Plex Sans"/>
              <a:sym typeface="IBM Plex Sans"/>
            </a:endParaRPr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endParaRPr lang="en-US" dirty="0">
              <a:solidFill>
                <a:schemeClr val="bg1"/>
              </a:solidFill>
              <a:latin typeface="IBM Plex Sans"/>
              <a:sym typeface="IBM Plex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lang="en-US" dirty="0">
              <a:solidFill>
                <a:schemeClr val="bg1"/>
              </a:solidFill>
              <a:latin typeface="IBM Plex Sans"/>
              <a:sym typeface="IBM Plex Sans"/>
            </a:endParaRPr>
          </a:p>
        </p:txBody>
      </p:sp>
    </p:spTree>
    <p:extLst>
      <p:ext uri="{BB962C8B-B14F-4D97-AF65-F5344CB8AC3E}">
        <p14:creationId xmlns:p14="http://schemas.microsoft.com/office/powerpoint/2010/main" val="3024659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F518BEEB-CCBA-38D1-355D-43589CA683F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784124B-BE6F-33ED-A962-559798D38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122" y="382544"/>
            <a:ext cx="9905998" cy="564170"/>
          </a:xfrm>
        </p:spPr>
        <p:txBody>
          <a:bodyPr>
            <a:noAutofit/>
          </a:bodyPr>
          <a:lstStyle/>
          <a:p>
            <a:r>
              <a:rPr lang="en-US" sz="3600" b="1" cap="none" dirty="0">
                <a:solidFill>
                  <a:srgbClr val="7030A0"/>
                </a:solidFill>
                <a:latin typeface="Footlight MT Light" panose="0204060206030A020304" pitchFamily="18" charset="0"/>
              </a:rPr>
              <a:t>What is AI &amp; How its used </a:t>
            </a:r>
            <a:r>
              <a:rPr lang="en-US" b="1" cap="none" dirty="0">
                <a:solidFill>
                  <a:srgbClr val="7030A0"/>
                </a:solidFill>
                <a:latin typeface="Footlight MT Light" panose="0204060206030A020304" pitchFamily="18" charset="0"/>
              </a:rPr>
              <a:t>i</a:t>
            </a:r>
            <a:r>
              <a:rPr lang="en-US" sz="3600" b="1" cap="none" dirty="0">
                <a:solidFill>
                  <a:srgbClr val="7030A0"/>
                </a:solidFill>
                <a:latin typeface="Footlight MT Light" panose="0204060206030A020304" pitchFamily="18" charset="0"/>
              </a:rPr>
              <a:t>n IBM Cloud?</a:t>
            </a:r>
            <a:endParaRPr lang="en-US" b="1" dirty="0">
              <a:solidFill>
                <a:srgbClr val="7030A0"/>
              </a:solidFill>
              <a:latin typeface="Footlight MT Light" panose="0204060206030A020304" pitchFamily="18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100E867-3FAB-CD46-673E-01361F4D6B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120878"/>
            <a:ext cx="9905999" cy="52110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Georgia" panose="02040502050405020303" pitchFamily="18" charset="0"/>
              </a:rPr>
              <a:t>Artificial intelligence (AI) is technology that enables computers and machines to simulate human learning, comprehension, problem solving, decision making, creativity and autonomy.</a:t>
            </a:r>
          </a:p>
          <a:p>
            <a:pPr marL="0" indent="0">
              <a:lnSpc>
                <a:spcPct val="200000"/>
              </a:lnSpc>
              <a:spcBef>
                <a:spcPts val="0"/>
              </a:spcBef>
              <a:buSzPts val="1600"/>
              <a:buNone/>
            </a:pPr>
            <a:r>
              <a:rPr lang="en-US" sz="2000" u="sng" dirty="0">
                <a:latin typeface="Georgia" panose="02040502050405020303" pitchFamily="18" charset="0"/>
                <a:sym typeface="IBM Plex Sans"/>
              </a:rPr>
              <a:t>AI Solutions in IBM cloud:</a:t>
            </a:r>
          </a:p>
          <a:p>
            <a:pPr>
              <a:lnSpc>
                <a:spcPct val="200000"/>
              </a:lnSpc>
              <a:spcBef>
                <a:spcPts val="0"/>
              </a:spcBef>
              <a:buSzPts val="1600"/>
              <a:buFont typeface="Wingdings" panose="05000000000000000000" pitchFamily="2" charset="2"/>
              <a:buChar char="q"/>
            </a:pPr>
            <a:r>
              <a:rPr lang="en-US" sz="2000" dirty="0" err="1">
                <a:latin typeface="Georgia" panose="02040502050405020303" pitchFamily="18" charset="0"/>
                <a:sym typeface="IBM Plex Sans"/>
              </a:rPr>
              <a:t>WatsonX</a:t>
            </a:r>
            <a:endParaRPr lang="en-US" sz="2000" dirty="0">
              <a:latin typeface="Georgia" panose="02040502050405020303" pitchFamily="18" charset="0"/>
              <a:sym typeface="IBM Plex Sans"/>
            </a:endParaRPr>
          </a:p>
          <a:p>
            <a:pPr>
              <a:lnSpc>
                <a:spcPct val="200000"/>
              </a:lnSpc>
              <a:spcBef>
                <a:spcPts val="0"/>
              </a:spcBef>
              <a:buSzPts val="1600"/>
              <a:buFont typeface="Wingdings" panose="05000000000000000000" pitchFamily="2" charset="2"/>
              <a:buChar char="q"/>
            </a:pPr>
            <a:r>
              <a:rPr lang="en-US" sz="2000" dirty="0">
                <a:latin typeface="Georgia" panose="02040502050405020303" pitchFamily="18" charset="0"/>
                <a:sym typeface="IBM Plex Sans"/>
              </a:rPr>
              <a:t>AI Assistants &amp; Agents</a:t>
            </a:r>
          </a:p>
          <a:p>
            <a:pPr>
              <a:lnSpc>
                <a:spcPct val="200000"/>
              </a:lnSpc>
              <a:spcBef>
                <a:spcPts val="0"/>
              </a:spcBef>
              <a:buSzPts val="1600"/>
              <a:buFont typeface="Wingdings" panose="05000000000000000000" pitchFamily="2" charset="2"/>
              <a:buChar char="q"/>
            </a:pPr>
            <a:r>
              <a:rPr lang="en-US" sz="2000" dirty="0">
                <a:latin typeface="Georgia" panose="02040502050405020303" pitchFamily="18" charset="0"/>
                <a:sym typeface="IBM Plex Sans"/>
              </a:rPr>
              <a:t>AI Models</a:t>
            </a:r>
          </a:p>
          <a:p>
            <a:pPr>
              <a:lnSpc>
                <a:spcPct val="200000"/>
              </a:lnSpc>
              <a:spcBef>
                <a:spcPts val="0"/>
              </a:spcBef>
              <a:buSzPts val="1600"/>
              <a:buFont typeface="Wingdings" panose="05000000000000000000" pitchFamily="2" charset="2"/>
              <a:buChar char="q"/>
            </a:pPr>
            <a:r>
              <a:rPr lang="en-US" sz="2000" dirty="0">
                <a:latin typeface="Georgia" panose="02040502050405020303" pitchFamily="18" charset="0"/>
                <a:sym typeface="IBM Plex Sans"/>
              </a:rPr>
              <a:t>AI consulting</a:t>
            </a:r>
          </a:p>
          <a:p>
            <a:pPr>
              <a:lnSpc>
                <a:spcPct val="200000"/>
              </a:lnSpc>
              <a:spcBef>
                <a:spcPts val="0"/>
              </a:spcBef>
              <a:buSzPts val="1600"/>
              <a:buFont typeface="Wingdings" panose="05000000000000000000" pitchFamily="2" charset="2"/>
              <a:buChar char="q"/>
            </a:pPr>
            <a:r>
              <a:rPr lang="en-US" sz="2000" dirty="0">
                <a:latin typeface="Georgia" panose="02040502050405020303" pitchFamily="18" charset="0"/>
                <a:sym typeface="IBM Plex Sans"/>
              </a:rPr>
              <a:t>AI Infrastructure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CED1EF0-710A-FA62-C3FE-6DC437DBF0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9508" y="2067592"/>
            <a:ext cx="3342969" cy="1853789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softEdge rad="0"/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9EC1713-641E-202C-D122-CDAB028DFB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3260" y="3987324"/>
            <a:ext cx="3700690" cy="2244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25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14B0CA-2EC0-D1E8-05FB-3682E4F909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02B04FA-B025-C7B7-E970-128C61976C8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37C411-0582-D54E-B1E0-05513577F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4600" y="494662"/>
            <a:ext cx="9905998" cy="586886"/>
          </a:xfrm>
        </p:spPr>
        <p:txBody>
          <a:bodyPr/>
          <a:lstStyle/>
          <a:p>
            <a:r>
              <a:rPr lang="en-US" sz="3600" b="1" cap="none" dirty="0">
                <a:solidFill>
                  <a:srgbClr val="7030A0"/>
                </a:solidFill>
                <a:latin typeface="Footlight MT Light" panose="0204060206030A020304" pitchFamily="18" charset="0"/>
              </a:rPr>
              <a:t>What Is IBM Watson?</a:t>
            </a:r>
            <a:endParaRPr lang="en-US" b="1" cap="none" dirty="0">
              <a:solidFill>
                <a:srgbClr val="7030A0"/>
              </a:solidFill>
              <a:latin typeface="Footlight MT Light" panose="0204060206030A020304" pitchFamily="18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FFD4630-7D59-BBAD-610A-2246189CE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09368"/>
            <a:ext cx="10244343" cy="5073445"/>
          </a:xfrm>
        </p:spPr>
        <p:txBody>
          <a:bodyPr>
            <a:normAutofit/>
          </a:bodyPr>
          <a:lstStyle/>
          <a:p>
            <a:pPr lvl="0" algn="l" rtl="0">
              <a:lnSpc>
                <a:spcPct val="150000"/>
              </a:lnSpc>
              <a:spcBef>
                <a:spcPts val="960"/>
              </a:spcBef>
              <a:spcAft>
                <a:spcPts val="0"/>
              </a:spcAft>
              <a:buSzPts val="2610"/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212529"/>
                </a:solidFill>
                <a:latin typeface="Georgia" panose="02040502050405020303" pitchFamily="18" charset="0"/>
                <a:ea typeface="Calibri"/>
                <a:cs typeface="Calibri"/>
                <a:sym typeface="Calibri"/>
              </a:rPr>
              <a:t>Advanced Artificial </a:t>
            </a:r>
            <a:r>
              <a:rPr lang="en-US" sz="2000" dirty="0">
                <a:solidFill>
                  <a:srgbClr val="212529"/>
                </a:solidFill>
                <a:latin typeface="Georgia" panose="02040502050405020303" pitchFamily="18" charset="0"/>
                <a:ea typeface="Calibri"/>
                <a:cs typeface="Calibri"/>
                <a:sym typeface="Calibri"/>
              </a:rPr>
              <a:t>I</a:t>
            </a:r>
            <a:r>
              <a:rPr lang="en-US" sz="2000" b="0" i="0" dirty="0">
                <a:solidFill>
                  <a:srgbClr val="212529"/>
                </a:solidFill>
                <a:latin typeface="Georgia" panose="02040502050405020303" pitchFamily="18" charset="0"/>
                <a:ea typeface="Calibri"/>
                <a:cs typeface="Calibri"/>
                <a:sym typeface="Calibri"/>
              </a:rPr>
              <a:t>ntelligence system developed by IBM (The Core of AI in IBM Cloud), designed to process and analyze large amounts of data. </a:t>
            </a:r>
            <a:r>
              <a:rPr lang="en-US" sz="2000" dirty="0" err="1">
                <a:solidFill>
                  <a:srgbClr val="212529"/>
                </a:solidFill>
                <a:latin typeface="Georgia" panose="02040502050405020303" pitchFamily="18" charset="0"/>
                <a:ea typeface="Calibri"/>
                <a:cs typeface="Calibri"/>
                <a:sym typeface="Calibri"/>
              </a:rPr>
              <a:t>Watsonx</a:t>
            </a:r>
            <a:r>
              <a:rPr lang="en-US" sz="2000" dirty="0">
                <a:solidFill>
                  <a:srgbClr val="212529"/>
                </a:solidFill>
                <a:latin typeface="Georgia" panose="02040502050405020303" pitchFamily="18" charset="0"/>
                <a:ea typeface="Calibri"/>
                <a:cs typeface="Calibri"/>
                <a:sym typeface="Calibri"/>
              </a:rPr>
              <a:t> AI suite i</a:t>
            </a:r>
            <a:r>
              <a:rPr lang="en-US" sz="2000" b="0" i="0" dirty="0">
                <a:solidFill>
                  <a:srgbClr val="212529"/>
                </a:solidFill>
                <a:latin typeface="Georgia" panose="02040502050405020303" pitchFamily="18" charset="0"/>
                <a:ea typeface="Calibri"/>
                <a:cs typeface="Calibri"/>
                <a:sym typeface="Calibri"/>
              </a:rPr>
              <a:t>ncludes </a:t>
            </a:r>
            <a:r>
              <a:rPr lang="en-US" sz="2000" b="0" i="1" dirty="0">
                <a:solidFill>
                  <a:srgbClr val="212529"/>
                </a:solidFill>
                <a:latin typeface="Georgia" panose="02040502050405020303" pitchFamily="18" charset="0"/>
                <a:ea typeface="Calibri"/>
                <a:cs typeface="Calibri"/>
                <a:sym typeface="Calibri"/>
              </a:rPr>
              <a:t>watsonx.ai, </a:t>
            </a:r>
            <a:r>
              <a:rPr lang="en-US" sz="2000" b="0" i="1" dirty="0" err="1">
                <a:solidFill>
                  <a:srgbClr val="212529"/>
                </a:solidFill>
                <a:latin typeface="Georgia" panose="02040502050405020303" pitchFamily="18" charset="0"/>
                <a:ea typeface="Calibri"/>
                <a:cs typeface="Calibri"/>
                <a:sym typeface="Calibri"/>
              </a:rPr>
              <a:t>watsonx.data</a:t>
            </a:r>
            <a:r>
              <a:rPr lang="en-US" sz="2000" b="0" i="1" dirty="0">
                <a:solidFill>
                  <a:srgbClr val="212529"/>
                </a:solidFill>
                <a:latin typeface="Georgia" panose="02040502050405020303" pitchFamily="18" charset="0"/>
                <a:ea typeface="Calibri"/>
                <a:cs typeface="Calibri"/>
                <a:sym typeface="Calibri"/>
              </a:rPr>
              <a:t>, and </a:t>
            </a:r>
            <a:r>
              <a:rPr lang="en-US" sz="2000" b="0" i="1" dirty="0" err="1">
                <a:solidFill>
                  <a:srgbClr val="212529"/>
                </a:solidFill>
                <a:latin typeface="Georgia" panose="02040502050405020303" pitchFamily="18" charset="0"/>
                <a:ea typeface="Calibri"/>
                <a:cs typeface="Calibri"/>
                <a:sym typeface="Calibri"/>
              </a:rPr>
              <a:t>watsonx.governance</a:t>
            </a:r>
            <a:r>
              <a:rPr lang="en-US" sz="2000" b="0" i="1" dirty="0">
                <a:solidFill>
                  <a:srgbClr val="212529"/>
                </a:solidFill>
                <a:latin typeface="Georgia" panose="02040502050405020303" pitchFamily="18" charset="0"/>
                <a:ea typeface="Calibri"/>
                <a:cs typeface="Calibri"/>
                <a:sym typeface="Calibri"/>
              </a:rPr>
              <a:t>.</a:t>
            </a:r>
          </a:p>
          <a:p>
            <a:pPr lvl="0" algn="l" rtl="0">
              <a:lnSpc>
                <a:spcPct val="150000"/>
              </a:lnSpc>
              <a:spcBef>
                <a:spcPts val="960"/>
              </a:spcBef>
              <a:spcAft>
                <a:spcPts val="0"/>
              </a:spcAft>
              <a:buSzPts val="2610"/>
              <a:buFont typeface="Wingdings" panose="05000000000000000000" pitchFamily="2" charset="2"/>
              <a:buChar char="q"/>
            </a:pPr>
            <a:r>
              <a:rPr lang="en-US" sz="2000" i="1" dirty="0">
                <a:solidFill>
                  <a:srgbClr val="212529"/>
                </a:solidFill>
                <a:latin typeface="Georgia" panose="02040502050405020303" pitchFamily="18" charset="0"/>
                <a:ea typeface="Calibri"/>
                <a:cs typeface="Calibri"/>
                <a:sym typeface="Calibri"/>
              </a:rPr>
              <a:t> </a:t>
            </a:r>
            <a:r>
              <a:rPr lang="en-US" sz="2000" dirty="0">
                <a:solidFill>
                  <a:srgbClr val="212529"/>
                </a:solidFill>
                <a:latin typeface="Georgia" panose="02040502050405020303" pitchFamily="18" charset="0"/>
                <a:ea typeface="Calibri"/>
                <a:cs typeface="Calibri"/>
                <a:sym typeface="Calibri"/>
              </a:rPr>
              <a:t>Services:  </a:t>
            </a:r>
          </a:p>
          <a:p>
            <a:pPr marL="0" lvl="0" indent="0" algn="l" rtl="0">
              <a:lnSpc>
                <a:spcPct val="150000"/>
              </a:lnSpc>
              <a:spcBef>
                <a:spcPts val="960"/>
              </a:spcBef>
              <a:spcAft>
                <a:spcPts val="0"/>
              </a:spcAft>
              <a:buSzPts val="2610"/>
              <a:buNone/>
            </a:pPr>
            <a:r>
              <a:rPr lang="en-US" sz="2000" dirty="0">
                <a:solidFill>
                  <a:srgbClr val="212529"/>
                </a:solidFill>
                <a:latin typeface="Georgia" panose="02040502050405020303" pitchFamily="18" charset="0"/>
                <a:ea typeface="Calibri"/>
                <a:cs typeface="Calibri"/>
                <a:sym typeface="Calibri"/>
              </a:rPr>
              <a:t>-Watson </a:t>
            </a:r>
            <a:r>
              <a:rPr lang="en-US" sz="2000" dirty="0" err="1">
                <a:solidFill>
                  <a:srgbClr val="212529"/>
                </a:solidFill>
                <a:latin typeface="Georgia" panose="02040502050405020303" pitchFamily="18" charset="0"/>
                <a:ea typeface="Calibri"/>
                <a:cs typeface="Calibri"/>
                <a:sym typeface="Calibri"/>
              </a:rPr>
              <a:t>Assitant</a:t>
            </a:r>
            <a:r>
              <a:rPr lang="en-US" sz="2000" dirty="0">
                <a:solidFill>
                  <a:srgbClr val="212529"/>
                </a:solidFill>
                <a:latin typeface="Georgia" panose="02040502050405020303" pitchFamily="18" charset="0"/>
                <a:ea typeface="Calibri"/>
                <a:cs typeface="Calibri"/>
                <a:sym typeface="Calibri"/>
              </a:rPr>
              <a:t> (Chatbots)</a:t>
            </a:r>
          </a:p>
          <a:p>
            <a:pPr marL="0" lvl="0" indent="0" algn="l" rtl="0">
              <a:lnSpc>
                <a:spcPct val="150000"/>
              </a:lnSpc>
              <a:spcBef>
                <a:spcPts val="960"/>
              </a:spcBef>
              <a:spcAft>
                <a:spcPts val="0"/>
              </a:spcAft>
              <a:buSzPts val="2610"/>
              <a:buNone/>
            </a:pPr>
            <a:r>
              <a:rPr lang="en-US" sz="2000" dirty="0">
                <a:solidFill>
                  <a:srgbClr val="212529"/>
                </a:solidFill>
                <a:latin typeface="Georgia" panose="02040502050405020303" pitchFamily="18" charset="0"/>
                <a:ea typeface="Calibri"/>
                <a:cs typeface="Calibri"/>
                <a:sym typeface="Calibri"/>
              </a:rPr>
              <a:t>-Watson Discovery</a:t>
            </a:r>
          </a:p>
          <a:p>
            <a:pPr marL="0" lvl="0" indent="0" algn="l" rtl="0">
              <a:lnSpc>
                <a:spcPct val="150000"/>
              </a:lnSpc>
              <a:spcBef>
                <a:spcPts val="960"/>
              </a:spcBef>
              <a:spcAft>
                <a:spcPts val="0"/>
              </a:spcAft>
              <a:buSzPts val="2610"/>
              <a:buNone/>
            </a:pPr>
            <a:r>
              <a:rPr lang="en-US" sz="2000" dirty="0">
                <a:solidFill>
                  <a:srgbClr val="212529"/>
                </a:solidFill>
                <a:latin typeface="Georgia" panose="02040502050405020303" pitchFamily="18" charset="0"/>
                <a:ea typeface="Calibri"/>
                <a:cs typeface="Calibri"/>
                <a:sym typeface="Calibri"/>
              </a:rPr>
              <a:t>-Watson Studio (Data science platform)</a:t>
            </a:r>
          </a:p>
        </p:txBody>
      </p:sp>
      <p:pic>
        <p:nvPicPr>
          <p:cNvPr id="3" name="Google Shape;165;p4">
            <a:extLst>
              <a:ext uri="{FF2B5EF4-FFF2-40B4-BE49-F238E27FC236}">
                <a16:creationId xmlns:a16="http://schemas.microsoft.com/office/drawing/2014/main" id="{11035AC8-791B-E793-0B0E-568F55820BE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34930" y="2618830"/>
            <a:ext cx="5953947" cy="36639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88052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9FCB29-AEE8-95EE-BB53-6E70F47D8E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18934CE1-8758-FD41-1478-63453A9AC7D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78F52D7-5C3B-42AB-8B30-6491E4722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313" y="281744"/>
            <a:ext cx="9905998" cy="586886"/>
          </a:xfrm>
        </p:spPr>
        <p:txBody>
          <a:bodyPr>
            <a:normAutofit/>
          </a:bodyPr>
          <a:lstStyle/>
          <a:p>
            <a:r>
              <a:rPr lang="en-US" sz="3200" b="1" cap="none" dirty="0">
                <a:solidFill>
                  <a:srgbClr val="7030A0"/>
                </a:solidFill>
                <a:latin typeface="Footlight MT Light" panose="0204060206030A020304" pitchFamily="18" charset="0"/>
              </a:rPr>
              <a:t>Role of AI in IBM Cloud: </a:t>
            </a:r>
            <a:r>
              <a:rPr lang="en-US" sz="3200" b="1" dirty="0">
                <a:solidFill>
                  <a:srgbClr val="7030A0"/>
                </a:solidFill>
                <a:latin typeface="Imprint MT Shadow" panose="04020605060303030202" pitchFamily="82" charset="0"/>
                <a:ea typeface="IBM Plex Sans"/>
                <a:cs typeface="IBM Plex Sans"/>
                <a:sym typeface="IBM Plex Sans"/>
              </a:rPr>
              <a:t>IBM </a:t>
            </a:r>
            <a:r>
              <a:rPr lang="en-US" sz="3200" b="1" cap="none" dirty="0">
                <a:solidFill>
                  <a:srgbClr val="7030A0"/>
                </a:solidFill>
                <a:latin typeface="Imprint MT Shadow" panose="04020605060303030202" pitchFamily="82" charset="0"/>
                <a:ea typeface="IBM Plex Sans"/>
                <a:cs typeface="IBM Plex Sans"/>
                <a:sym typeface="IBM Plex Sans"/>
              </a:rPr>
              <a:t>Watson Studio</a:t>
            </a:r>
            <a:endParaRPr lang="en-US" sz="3200" b="1" cap="none" dirty="0">
              <a:solidFill>
                <a:srgbClr val="7030A0"/>
              </a:solidFill>
              <a:latin typeface="Imprint MT Shadow" panose="04020605060303030202" pitchFamily="82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EC7C8A6-61EF-DA8B-6C9E-EA9F863F0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7956" y="868630"/>
            <a:ext cx="10627800" cy="5414183"/>
          </a:xfrm>
        </p:spPr>
        <p:txBody>
          <a:bodyPr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sz="1800" dirty="0">
                <a:latin typeface="Georgia" panose="02040502050405020303" pitchFamily="18" charset="0"/>
                <a:ea typeface="IBM Plex Sans"/>
                <a:cs typeface="IBM Plex Sans"/>
                <a:sym typeface="IBM Plex Sans"/>
              </a:rPr>
              <a:t>Allows to train, deploy, and manage AI models, and prepare and analyze information during a single integrated environment.</a:t>
            </a:r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endParaRPr lang="en-US" dirty="0">
              <a:solidFill>
                <a:schemeClr val="bg1"/>
              </a:solidFill>
              <a:latin typeface="IBM Plex Sans"/>
              <a:sym typeface="IBM Plex Sans"/>
            </a:endParaRPr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endParaRPr lang="en-US" dirty="0">
              <a:solidFill>
                <a:schemeClr val="bg1"/>
              </a:solidFill>
              <a:latin typeface="IBM Plex Sans"/>
              <a:sym typeface="IBM Plex Sans"/>
            </a:endParaRPr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endParaRPr lang="en-US" dirty="0">
              <a:solidFill>
                <a:schemeClr val="bg1"/>
              </a:solidFill>
              <a:latin typeface="IBM Plex Sans"/>
              <a:sym typeface="IBM Plex Sans"/>
            </a:endParaRPr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endParaRPr lang="en-US" dirty="0">
              <a:solidFill>
                <a:schemeClr val="bg1"/>
              </a:solidFill>
              <a:latin typeface="IBM Plex Sans"/>
              <a:sym typeface="IBM Plex Sans"/>
            </a:endParaRPr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endParaRPr lang="en-US" dirty="0">
              <a:solidFill>
                <a:schemeClr val="bg1"/>
              </a:solidFill>
              <a:latin typeface="IBM Plex Sans"/>
              <a:sym typeface="IBM Plex Sans"/>
            </a:endParaRPr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endParaRPr lang="en-US" dirty="0">
              <a:solidFill>
                <a:schemeClr val="bg1"/>
              </a:solidFill>
              <a:latin typeface="IBM Plex Sans"/>
              <a:sym typeface="IBM Plex Sans"/>
            </a:endParaRPr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endParaRPr lang="en-US" dirty="0">
              <a:solidFill>
                <a:schemeClr val="bg1"/>
              </a:solidFill>
              <a:latin typeface="IBM Plex Sans"/>
              <a:sym typeface="IBM Plex Sans"/>
            </a:endParaRPr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endParaRPr lang="en-US" dirty="0">
              <a:solidFill>
                <a:schemeClr val="bg1"/>
              </a:solidFill>
              <a:latin typeface="IBM Plex Sans"/>
              <a:sym typeface="IBM Plex Sans"/>
            </a:endParaRPr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endParaRPr lang="en-US" dirty="0">
              <a:solidFill>
                <a:schemeClr val="bg1"/>
              </a:solidFill>
              <a:latin typeface="IBM Plex Sans"/>
              <a:sym typeface="IBM Plex Sans"/>
            </a:endParaRPr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endParaRPr lang="en-US" dirty="0">
              <a:solidFill>
                <a:schemeClr val="bg1"/>
              </a:solidFill>
              <a:latin typeface="IBM Plex Sans"/>
              <a:sym typeface="IBM Plex Sans"/>
            </a:endParaRPr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endParaRPr lang="en-US" dirty="0">
              <a:solidFill>
                <a:schemeClr val="bg1"/>
              </a:solidFill>
              <a:latin typeface="IBM Plex Sans"/>
              <a:sym typeface="IBM Plex Sans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Pts val="1600"/>
              <a:buNone/>
            </a:pPr>
            <a:endParaRPr lang="en-US" sz="2000" u="sng" dirty="0">
              <a:solidFill>
                <a:schemeClr val="bg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lang="en-US" dirty="0">
              <a:solidFill>
                <a:schemeClr val="bg1"/>
              </a:solidFill>
              <a:latin typeface="IBM Plex Sans"/>
              <a:sym typeface="IBM Plex San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FBE37B-E919-DD42-D951-C6FC6E1D0E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019" y="1515863"/>
            <a:ext cx="9497961" cy="5060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288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271C1E-8E01-679C-1703-F779FE9C19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BE4E9B9-B8DB-0430-7E61-0BEACE7D7E5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7B32D15-3CFB-0BFC-378A-8260DBF59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313" y="281744"/>
            <a:ext cx="9905998" cy="586886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7030A0"/>
                </a:solidFill>
                <a:latin typeface="Imprint MT Shadow" panose="04020605060303030202" pitchFamily="82" charset="0"/>
                <a:ea typeface="IBM Plex Sans"/>
                <a:cs typeface="IBM Plex Sans"/>
                <a:sym typeface="IBM Plex Sans"/>
              </a:rPr>
              <a:t>IBM </a:t>
            </a:r>
            <a:r>
              <a:rPr lang="en-US" sz="3200" b="1" cap="none" dirty="0">
                <a:solidFill>
                  <a:srgbClr val="7030A0"/>
                </a:solidFill>
                <a:latin typeface="Imprint MT Shadow" panose="04020605060303030202" pitchFamily="82" charset="0"/>
                <a:ea typeface="IBM Plex Sans"/>
                <a:cs typeface="IBM Plex Sans"/>
                <a:sym typeface="IBM Plex Sans"/>
              </a:rPr>
              <a:t>Watson Assistant</a:t>
            </a:r>
            <a:endParaRPr lang="en-US" sz="3200" cap="none" dirty="0">
              <a:solidFill>
                <a:srgbClr val="7030A0"/>
              </a:solidFill>
              <a:latin typeface="Imprint MT Shadow" panose="04020605060303030202" pitchFamily="82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7AFD7E6-5CA2-FDED-8DFB-43C54CD9D2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7956" y="868630"/>
            <a:ext cx="10627800" cy="5414183"/>
          </a:xfrm>
        </p:spPr>
        <p:txBody>
          <a:bodyPr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sz="1800" dirty="0">
                <a:latin typeface="Georgia" panose="02040502050405020303" pitchFamily="18" charset="0"/>
                <a:ea typeface="IBM Plex Sans"/>
                <a:cs typeface="IBM Plex Sans"/>
                <a:sym typeface="IBM Plex Sans"/>
              </a:rPr>
              <a:t>Build and deploy conversational AI interfaces (chatbots, virtual agents) across various channels.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lang="en-US" sz="1800" dirty="0">
              <a:latin typeface="Georgia" panose="02040502050405020303" pitchFamily="18" charset="0"/>
              <a:sym typeface="IBM Plex Sans"/>
            </a:endParaRPr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endParaRPr lang="en-US" dirty="0">
              <a:solidFill>
                <a:schemeClr val="bg1"/>
              </a:solidFill>
              <a:latin typeface="IBM Plex Sans"/>
              <a:sym typeface="IBM Plex Sans"/>
            </a:endParaRPr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endParaRPr lang="en-US" dirty="0">
              <a:solidFill>
                <a:schemeClr val="bg1"/>
              </a:solidFill>
              <a:latin typeface="IBM Plex Sans"/>
              <a:sym typeface="IBM Plex Sans"/>
            </a:endParaRPr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endParaRPr lang="en-US" dirty="0">
              <a:solidFill>
                <a:schemeClr val="bg1"/>
              </a:solidFill>
              <a:latin typeface="IBM Plex Sans"/>
              <a:sym typeface="IBM Plex Sans"/>
            </a:endParaRPr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endParaRPr lang="en-US" dirty="0">
              <a:solidFill>
                <a:schemeClr val="bg1"/>
              </a:solidFill>
              <a:latin typeface="IBM Plex Sans"/>
              <a:sym typeface="IBM Plex Sans"/>
            </a:endParaRPr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endParaRPr lang="en-US" dirty="0">
              <a:solidFill>
                <a:schemeClr val="bg1"/>
              </a:solidFill>
              <a:latin typeface="IBM Plex Sans"/>
              <a:sym typeface="IBM Plex Sans"/>
            </a:endParaRPr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endParaRPr lang="en-US" dirty="0">
              <a:solidFill>
                <a:schemeClr val="bg1"/>
              </a:solidFill>
              <a:latin typeface="IBM Plex Sans"/>
              <a:sym typeface="IBM Plex Sans"/>
            </a:endParaRPr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endParaRPr lang="en-US" dirty="0">
              <a:solidFill>
                <a:schemeClr val="bg1"/>
              </a:solidFill>
              <a:latin typeface="IBM Plex Sans"/>
              <a:sym typeface="IBM Plex Sans"/>
            </a:endParaRPr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endParaRPr lang="en-US" dirty="0">
              <a:solidFill>
                <a:schemeClr val="bg1"/>
              </a:solidFill>
              <a:latin typeface="IBM Plex Sans"/>
              <a:sym typeface="IBM Plex Sans"/>
            </a:endParaRPr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endParaRPr lang="en-US" dirty="0">
              <a:solidFill>
                <a:schemeClr val="bg1"/>
              </a:solidFill>
              <a:latin typeface="IBM Plex Sans"/>
              <a:sym typeface="IBM Plex Sans"/>
            </a:endParaRPr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endParaRPr lang="en-US" dirty="0">
              <a:solidFill>
                <a:schemeClr val="bg1"/>
              </a:solidFill>
              <a:latin typeface="IBM Plex Sans"/>
              <a:sym typeface="IBM Plex Sans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Pts val="1600"/>
              <a:buNone/>
            </a:pPr>
            <a:endParaRPr lang="en-US" sz="2000" u="sng" dirty="0">
              <a:solidFill>
                <a:schemeClr val="bg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lang="en-US" dirty="0">
              <a:solidFill>
                <a:schemeClr val="bg1"/>
              </a:solidFill>
              <a:latin typeface="IBM Plex Sans"/>
              <a:sym typeface="IBM Plex San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95F9AF-93D3-B41B-9929-13236E54F2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668" y="1337528"/>
            <a:ext cx="10676088" cy="482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203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EDBAE0-AFFE-5D83-76F5-985CE501E5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E472A65-46B1-FE1B-7EB2-5B65B0EC267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7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A306F08-1865-27FA-86F6-F04600CCE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245" y="494662"/>
            <a:ext cx="10054353" cy="586886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3600" b="1" i="0" u="none" strike="noStrike" cap="none" dirty="0">
                <a:solidFill>
                  <a:srgbClr val="7030A0"/>
                </a:solidFill>
                <a:latin typeface="Imprint MT Shadow" panose="04020605060303030202" pitchFamily="82" charset="0"/>
                <a:ea typeface="IBM Plex Sans"/>
                <a:cs typeface="IBM Plex Sans"/>
                <a:sym typeface="IBM Plex Sans"/>
              </a:rPr>
              <a:t>IBM Cloud Pak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FA9A76E-DCB6-8E25-E45F-C75ACD753D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4568" y="1081548"/>
            <a:ext cx="10481187" cy="520126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1800" b="0" i="0" u="none" strike="noStrike" cap="none" dirty="0">
                <a:latin typeface="Georgia" panose="02040502050405020303" pitchFamily="18" charset="0"/>
                <a:ea typeface="IBM Plex Sans"/>
                <a:cs typeface="IBM Plex Sans"/>
                <a:sym typeface="IBM Plex Sans"/>
              </a:rPr>
              <a:t>It is a Data as a Service</a:t>
            </a:r>
            <a:r>
              <a:rPr lang="en-US" sz="1800" dirty="0">
                <a:latin typeface="Georgia" panose="02040502050405020303" pitchFamily="18" charset="0"/>
                <a:ea typeface="IBM Plex Sans"/>
                <a:cs typeface="IBM Plex Sans"/>
                <a:sym typeface="IBM Plex Sans"/>
              </a:rPr>
              <a:t> </a:t>
            </a:r>
            <a:r>
              <a:rPr lang="en-US" sz="1800" b="0" i="0" u="none" strike="noStrike" cap="none" dirty="0">
                <a:latin typeface="Georgia" panose="02040502050405020303" pitchFamily="18" charset="0"/>
                <a:ea typeface="IBM Plex Sans"/>
                <a:cs typeface="IBM Plex Sans"/>
                <a:sym typeface="IBM Plex Sans"/>
              </a:rPr>
              <a:t>platform that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800" b="0" i="0" u="none" strike="noStrike" cap="none" dirty="0">
                <a:latin typeface="Georgia" panose="02040502050405020303" pitchFamily="18" charset="0"/>
                <a:ea typeface="IBM Plex Sans"/>
                <a:cs typeface="IBM Plex Sans"/>
                <a:sym typeface="IBM Plex Sans"/>
              </a:rPr>
              <a:t>includes IBM watsonx.ai Studio. 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1800" b="0" i="0" u="none" strike="noStrike" cap="none" dirty="0">
                <a:latin typeface="Georgia" panose="02040502050405020303" pitchFamily="18" charset="0"/>
                <a:ea typeface="IBM Plex Sans"/>
                <a:cs typeface="IBM Plex Sans"/>
                <a:sym typeface="IBM Plex Sans"/>
              </a:rPr>
              <a:t>It </a:t>
            </a:r>
            <a:r>
              <a:rPr lang="en-US" sz="1800" dirty="0">
                <a:latin typeface="Georgia" panose="02040502050405020303" pitchFamily="18" charset="0"/>
              </a:rPr>
              <a:t>Integrates data for AI with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800" dirty="0">
                <a:latin typeface="Georgia" panose="02040502050405020303" pitchFamily="18" charset="0"/>
              </a:rPr>
              <a:t>data governance.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sz="1800" dirty="0">
              <a:latin typeface="Georgia" panose="02040502050405020303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800" u="sng" dirty="0">
                <a:latin typeface="Georgia" panose="02040502050405020303" pitchFamily="18" charset="0"/>
              </a:rPr>
              <a:t>Software platforms: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Char char="-"/>
            </a:pPr>
            <a:r>
              <a:rPr lang="en-US" sz="1800" dirty="0">
                <a:latin typeface="Georgia" panose="02040502050405020303" pitchFamily="18" charset="0"/>
              </a:rPr>
              <a:t>Data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Char char="-"/>
            </a:pPr>
            <a:r>
              <a:rPr lang="en-US" sz="1800" dirty="0">
                <a:latin typeface="Georgia" panose="02040502050405020303" pitchFamily="18" charset="0"/>
              </a:rPr>
              <a:t>Business automation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Char char="-"/>
            </a:pPr>
            <a:r>
              <a:rPr lang="en-US" sz="1800" dirty="0">
                <a:latin typeface="Georgia" panose="02040502050405020303" pitchFamily="18" charset="0"/>
              </a:rPr>
              <a:t>AIOps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Char char="-"/>
            </a:pPr>
            <a:r>
              <a:rPr lang="en-US" sz="1800" dirty="0">
                <a:latin typeface="Georgia" panose="02040502050405020303" pitchFamily="18" charset="0"/>
              </a:rPr>
              <a:t>Integration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Char char="-"/>
            </a:pPr>
            <a:r>
              <a:rPr lang="en-US" sz="1800" dirty="0">
                <a:latin typeface="Georgia" panose="02040502050405020303" pitchFamily="18" charset="0"/>
              </a:rPr>
              <a:t>Network Automation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Char char="-"/>
            </a:pPr>
            <a:r>
              <a:rPr lang="en-US" sz="1800" dirty="0">
                <a:latin typeface="Georgia" panose="02040502050405020303" pitchFamily="18" charset="0"/>
              </a:rPr>
              <a:t>Security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sz="1800" dirty="0">
              <a:latin typeface="Georgia" panose="02040502050405020303" pitchFamily="18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bg1"/>
                </a:solidFill>
                <a:latin typeface="IBM Plex Sans"/>
                <a:ea typeface="IBM Plex Sans"/>
                <a:cs typeface="IBM Plex Sans"/>
                <a:sym typeface="IBM Plex Sans"/>
              </a:rPr>
              <a:t> </a:t>
            </a:r>
            <a:endParaRPr lang="en-US" sz="1800" dirty="0">
              <a:solidFill>
                <a:schemeClr val="bg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lang="en-US" dirty="0">
              <a:solidFill>
                <a:schemeClr val="bg1"/>
              </a:solidFill>
              <a:latin typeface="IBM Plex Sans"/>
              <a:sym typeface="IBM Plex Sans"/>
            </a:endParaRPr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endParaRPr lang="en-US" dirty="0">
              <a:solidFill>
                <a:schemeClr val="bg1"/>
              </a:solidFill>
              <a:latin typeface="IBM Plex Sans"/>
              <a:sym typeface="IBM Plex Sans"/>
            </a:endParaRPr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endParaRPr lang="en-US" dirty="0">
              <a:solidFill>
                <a:schemeClr val="bg1"/>
              </a:solidFill>
              <a:latin typeface="IBM Plex Sans"/>
              <a:sym typeface="IBM Plex Sans"/>
            </a:endParaRPr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endParaRPr lang="en-US" dirty="0">
              <a:solidFill>
                <a:schemeClr val="bg1"/>
              </a:solidFill>
              <a:latin typeface="IBM Plex Sans"/>
              <a:sym typeface="IBM Plex Sans"/>
            </a:endParaRPr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endParaRPr lang="en-US" dirty="0">
              <a:solidFill>
                <a:schemeClr val="bg1"/>
              </a:solidFill>
              <a:latin typeface="IBM Plex Sans"/>
              <a:sym typeface="IBM Plex Sans"/>
            </a:endParaRPr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endParaRPr lang="en-US" dirty="0">
              <a:solidFill>
                <a:schemeClr val="bg1"/>
              </a:solidFill>
              <a:latin typeface="IBM Plex Sans"/>
              <a:sym typeface="IBM Plex Sans"/>
            </a:endParaRPr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endParaRPr lang="en-US" dirty="0">
              <a:solidFill>
                <a:schemeClr val="bg1"/>
              </a:solidFill>
              <a:latin typeface="IBM Plex Sans"/>
              <a:sym typeface="IBM Plex Sans"/>
            </a:endParaRPr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endParaRPr lang="en-US" dirty="0">
              <a:solidFill>
                <a:schemeClr val="bg1"/>
              </a:solidFill>
              <a:latin typeface="IBM Plex Sans"/>
              <a:sym typeface="IBM Plex Sans"/>
            </a:endParaRPr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endParaRPr lang="en-US" dirty="0">
              <a:solidFill>
                <a:schemeClr val="bg1"/>
              </a:solidFill>
              <a:latin typeface="IBM Plex Sans"/>
              <a:sym typeface="IBM Plex Sans"/>
            </a:endParaRPr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endParaRPr lang="en-US" dirty="0">
              <a:solidFill>
                <a:schemeClr val="bg1"/>
              </a:solidFill>
              <a:latin typeface="IBM Plex Sans"/>
              <a:sym typeface="IBM Plex Sans"/>
            </a:endParaRPr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endParaRPr lang="en-US" dirty="0">
              <a:solidFill>
                <a:schemeClr val="bg1"/>
              </a:solidFill>
              <a:latin typeface="IBM Plex Sans"/>
              <a:sym typeface="IBM Plex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lang="en-US" dirty="0">
              <a:solidFill>
                <a:schemeClr val="bg1"/>
              </a:solidFill>
              <a:latin typeface="IBM Plex Sans"/>
              <a:sym typeface="IBM Plex San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9C5526-C3D3-BE26-DB62-BC9BA801EB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1843" y="872199"/>
            <a:ext cx="6954193" cy="5078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649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63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4F032C2-C34C-7828-B84D-AEDCFB89F8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7C0DF451-ED48-5493-A8DF-171A8879B18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7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E72B524-F72E-11BF-0CDB-09F34B462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245" y="494662"/>
            <a:ext cx="10054353" cy="586886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3600" b="1" i="0" u="none" strike="noStrike" cap="none" dirty="0">
                <a:solidFill>
                  <a:srgbClr val="7030A0"/>
                </a:solidFill>
                <a:latin typeface="Imprint MT Shadow" panose="04020605060303030202" pitchFamily="82" charset="0"/>
                <a:ea typeface="IBM Plex Sans"/>
                <a:cs typeface="IBM Plex Sans"/>
                <a:sym typeface="IBM Plex Sans"/>
              </a:rPr>
              <a:t>IBM Watson Discovery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6ED0E53-6FC8-8006-B591-0F0CE9941C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4568" y="1081548"/>
            <a:ext cx="10481187" cy="5201265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endParaRPr lang="en-US" sz="1800" b="0" i="0" u="none" strike="noStrike" cap="none" dirty="0">
              <a:solidFill>
                <a:schemeClr val="bg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800" b="0" i="0" u="none" strike="noStrike" cap="none" dirty="0">
                <a:latin typeface="Georgia" panose="02040502050405020303" pitchFamily="18" charset="0"/>
                <a:ea typeface="IBM Plex Sans"/>
                <a:cs typeface="IBM Plex Sans"/>
                <a:sym typeface="IBM Plex Sans"/>
              </a:rPr>
              <a:t>AI-powered search engine and insight mining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800" b="0" i="0" u="none" strike="noStrike" cap="none" dirty="0">
                <a:latin typeface="Georgia" panose="02040502050405020303" pitchFamily="18" charset="0"/>
                <a:ea typeface="IBM Plex Sans"/>
                <a:cs typeface="IBM Plex Sans"/>
                <a:sym typeface="IBM Plex Sans"/>
              </a:rPr>
              <a:t>from documents and unstructured data.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0" i="0" u="none" strike="noStrike" cap="none" dirty="0">
                <a:solidFill>
                  <a:schemeClr val="bg1"/>
                </a:solidFill>
                <a:latin typeface="IBM Plex Sans"/>
                <a:ea typeface="IBM Plex Sans"/>
                <a:cs typeface="IBM Plex Sans"/>
                <a:sym typeface="IBM Plex Sans"/>
              </a:rPr>
              <a:t> </a:t>
            </a:r>
            <a:endParaRPr lang="en-US" sz="1800" dirty="0">
              <a:solidFill>
                <a:schemeClr val="bg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lang="en-US" dirty="0">
              <a:solidFill>
                <a:schemeClr val="bg1"/>
              </a:solidFill>
              <a:latin typeface="IBM Plex Sans"/>
              <a:sym typeface="IBM Plex Sans"/>
            </a:endParaRPr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endParaRPr lang="en-US" dirty="0">
              <a:solidFill>
                <a:schemeClr val="bg1"/>
              </a:solidFill>
              <a:latin typeface="IBM Plex Sans"/>
              <a:sym typeface="IBM Plex Sans"/>
            </a:endParaRPr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endParaRPr lang="en-US" dirty="0">
              <a:solidFill>
                <a:schemeClr val="bg1"/>
              </a:solidFill>
              <a:latin typeface="IBM Plex Sans"/>
              <a:sym typeface="IBM Plex Sans"/>
            </a:endParaRPr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endParaRPr lang="en-US" dirty="0">
              <a:solidFill>
                <a:schemeClr val="bg1"/>
              </a:solidFill>
              <a:latin typeface="IBM Plex Sans"/>
              <a:sym typeface="IBM Plex Sans"/>
            </a:endParaRPr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endParaRPr lang="en-US" dirty="0">
              <a:solidFill>
                <a:schemeClr val="bg1"/>
              </a:solidFill>
              <a:latin typeface="IBM Plex Sans"/>
              <a:sym typeface="IBM Plex Sans"/>
            </a:endParaRPr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endParaRPr lang="en-US" dirty="0">
              <a:solidFill>
                <a:schemeClr val="bg1"/>
              </a:solidFill>
              <a:latin typeface="IBM Plex Sans"/>
              <a:sym typeface="IBM Plex Sans"/>
            </a:endParaRPr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endParaRPr lang="en-US" dirty="0">
              <a:solidFill>
                <a:schemeClr val="bg1"/>
              </a:solidFill>
              <a:latin typeface="IBM Plex Sans"/>
              <a:sym typeface="IBM Plex Sans"/>
            </a:endParaRPr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endParaRPr lang="en-US" dirty="0">
              <a:solidFill>
                <a:schemeClr val="bg1"/>
              </a:solidFill>
              <a:latin typeface="IBM Plex Sans"/>
              <a:sym typeface="IBM Plex Sans"/>
            </a:endParaRPr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endParaRPr lang="en-US" dirty="0">
              <a:solidFill>
                <a:schemeClr val="bg1"/>
              </a:solidFill>
              <a:latin typeface="IBM Plex Sans"/>
              <a:sym typeface="IBM Plex Sans"/>
            </a:endParaRPr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endParaRPr lang="en-US" dirty="0">
              <a:solidFill>
                <a:schemeClr val="bg1"/>
              </a:solidFill>
              <a:latin typeface="IBM Plex Sans"/>
              <a:sym typeface="IBM Plex Sans"/>
            </a:endParaRPr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endParaRPr lang="en-US" dirty="0">
              <a:solidFill>
                <a:schemeClr val="bg1"/>
              </a:solidFill>
              <a:latin typeface="IBM Plex Sans"/>
              <a:sym typeface="IBM Plex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lang="en-US" dirty="0">
              <a:solidFill>
                <a:schemeClr val="bg1"/>
              </a:solidFill>
              <a:latin typeface="IBM Plex Sans"/>
              <a:sym typeface="IBM Plex San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9D9CBF-5E84-0E38-3E8E-E14C7BFE2C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9159" y="1528669"/>
            <a:ext cx="6089747" cy="40481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9CE099-712F-5BAD-261F-85FCA72B99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273" y="2544362"/>
            <a:ext cx="5315888" cy="2339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587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7164CC-01C1-781C-04CA-D78CF3CD18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7D9BAAA9-2FAE-0005-59EF-E59A2E86B95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7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D31FA1-2A5B-9781-48F1-2BA3A4015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4600" y="494662"/>
            <a:ext cx="9905998" cy="586886"/>
          </a:xfrm>
        </p:spPr>
        <p:txBody>
          <a:bodyPr/>
          <a:lstStyle/>
          <a:p>
            <a:r>
              <a:rPr lang="en-US" sz="3600" b="1" cap="none" dirty="0">
                <a:solidFill>
                  <a:srgbClr val="7030A0"/>
                </a:solidFill>
                <a:latin typeface="Footlight MT Light" panose="0204060206030A020304" pitchFamily="18" charset="0"/>
              </a:rPr>
              <a:t>AI in IBM Cloud(</a:t>
            </a:r>
            <a:r>
              <a:rPr lang="en-US" sz="3600" b="1" cap="none" dirty="0" err="1">
                <a:solidFill>
                  <a:srgbClr val="7030A0"/>
                </a:solidFill>
                <a:latin typeface="Footlight MT Light" panose="0204060206030A020304" pitchFamily="18" charset="0"/>
              </a:rPr>
              <a:t>contd</a:t>
            </a:r>
            <a:r>
              <a:rPr lang="en-US" sz="3600" b="1" cap="none" dirty="0">
                <a:solidFill>
                  <a:srgbClr val="7030A0"/>
                </a:solidFill>
                <a:latin typeface="Footlight MT Light" panose="0204060206030A020304" pitchFamily="18" charset="0"/>
              </a:rPr>
              <a:t> ..)</a:t>
            </a:r>
            <a:endParaRPr lang="en-US" b="1" cap="none" dirty="0">
              <a:solidFill>
                <a:srgbClr val="7030A0"/>
              </a:solidFill>
              <a:latin typeface="Footlight MT Light" panose="0204060206030A020304" pitchFamily="18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DB5C1FE-B7C1-75E7-85C2-32E784FE4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09368"/>
            <a:ext cx="10244343" cy="5073445"/>
          </a:xfrm>
        </p:spPr>
        <p:txBody>
          <a:bodyPr>
            <a:normAutofit/>
          </a:bodyPr>
          <a:lstStyle/>
          <a:p>
            <a: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Wingdings" panose="05000000000000000000" pitchFamily="2" charset="2"/>
              <a:buChar char="Ø"/>
            </a:pPr>
            <a:r>
              <a:rPr lang="en-US" sz="1800" dirty="0">
                <a:latin typeface="Georgia" panose="02040502050405020303" pitchFamily="18" charset="0"/>
                <a:sym typeface="IBM Plex Sans"/>
              </a:rPr>
              <a:t>IBM Granite model: enterprise-focused foundation models for tasks like text generation and code creation.</a:t>
            </a:r>
          </a:p>
          <a:p>
            <a:pPr lvl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Wingdings" panose="05000000000000000000" pitchFamily="2" charset="2"/>
              <a:buChar char="Ø"/>
            </a:pPr>
            <a:r>
              <a:rPr lang="en-US" sz="1800" dirty="0">
                <a:latin typeface="Georgia" panose="02040502050405020303" pitchFamily="18" charset="0"/>
                <a:sym typeface="IBM Plex Sans"/>
              </a:rPr>
              <a:t>IBM Watson Machine learning.</a:t>
            </a:r>
          </a:p>
          <a:p>
            <a:pPr lvl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Wingdings" panose="05000000000000000000" pitchFamily="2" charset="2"/>
              <a:buChar char="Ø"/>
            </a:pPr>
            <a:r>
              <a:rPr lang="en-US" sz="1800" dirty="0">
                <a:latin typeface="Georgia" panose="02040502050405020303" pitchFamily="18" charset="0"/>
                <a:sym typeface="IBM Plex Sans"/>
              </a:rPr>
              <a:t>IBM Watson Natural Language Understanding (NLU).</a:t>
            </a:r>
          </a:p>
          <a:p>
            <a:pPr lvl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Wingdings" panose="05000000000000000000" pitchFamily="2" charset="2"/>
              <a:buChar char="Ø"/>
            </a:pPr>
            <a:r>
              <a:rPr lang="en-US" sz="1800" dirty="0">
                <a:latin typeface="Georgia" panose="02040502050405020303" pitchFamily="18" charset="0"/>
              </a:rPr>
              <a:t>IBM Watson </a:t>
            </a:r>
            <a:r>
              <a:rPr lang="en-US" sz="1800" dirty="0" err="1">
                <a:latin typeface="Georgia" panose="02040502050405020303" pitchFamily="18" charset="0"/>
              </a:rPr>
              <a:t>OpenScale</a:t>
            </a:r>
            <a:r>
              <a:rPr lang="en-US" sz="1800" dirty="0">
                <a:latin typeface="Georgia" panose="02040502050405020303" pitchFamily="18" charset="0"/>
              </a:rPr>
              <a:t>.</a:t>
            </a:r>
          </a:p>
          <a:p>
            <a:pPr lvl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Wingdings" panose="05000000000000000000" pitchFamily="2" charset="2"/>
              <a:buChar char="Ø"/>
            </a:pPr>
            <a:r>
              <a:rPr lang="en-US" sz="1800" dirty="0">
                <a:latin typeface="Georgia" panose="02040502050405020303" pitchFamily="18" charset="0"/>
                <a:ea typeface="IBM Plex Sans"/>
                <a:cs typeface="IBM Plex Sans"/>
                <a:sym typeface="IBM Plex Sans"/>
              </a:rPr>
              <a:t>IBM Watson AIOps.</a:t>
            </a:r>
            <a:endParaRPr lang="en-US" sz="1800" dirty="0">
              <a:latin typeface="Georgia" panose="02040502050405020303" pitchFamily="18" charset="0"/>
              <a:sym typeface="IBM Plex Sans"/>
            </a:endParaRPr>
          </a:p>
          <a:p>
            <a: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Wingdings" panose="05000000000000000000" pitchFamily="2" charset="2"/>
              <a:buChar char="q"/>
            </a:pPr>
            <a:endParaRPr lang="en-US" sz="1800" dirty="0">
              <a:solidFill>
                <a:schemeClr val="bg1"/>
              </a:solidFill>
              <a:latin typeface="IBM Plex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lang="en-US" sz="1800" dirty="0">
              <a:solidFill>
                <a:schemeClr val="bg1"/>
              </a:solidFill>
              <a:latin typeface="IBM Plex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lang="en-US" sz="1800" dirty="0">
              <a:solidFill>
                <a:schemeClr val="bg1"/>
              </a:solidFill>
              <a:latin typeface="IBM Plex Sans"/>
              <a:sym typeface="IBM Plex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lang="en-US" dirty="0">
              <a:solidFill>
                <a:schemeClr val="bg1"/>
              </a:solidFill>
              <a:latin typeface="IBM Plex Sans"/>
              <a:sym typeface="IBM Plex Sans"/>
            </a:endParaRPr>
          </a:p>
        </p:txBody>
      </p:sp>
    </p:spTree>
    <p:extLst>
      <p:ext uri="{BB962C8B-B14F-4D97-AF65-F5344CB8AC3E}">
        <p14:creationId xmlns:p14="http://schemas.microsoft.com/office/powerpoint/2010/main" val="2839091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C65835-A917-83E0-E681-BCC74E4DD1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903EEA44-9918-A4B1-9C7D-E30897CF5D4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7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1609E8B-ED0C-E83E-ED7E-ABEF5CE59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3" y="416004"/>
            <a:ext cx="9905998" cy="586886"/>
          </a:xfrm>
        </p:spPr>
        <p:txBody>
          <a:bodyPr>
            <a:normAutofit fontScale="90000"/>
          </a:bodyPr>
          <a:lstStyle/>
          <a:p>
            <a:r>
              <a:rPr lang="en-US" sz="3600" b="1" cap="none" dirty="0">
                <a:solidFill>
                  <a:srgbClr val="7030A0"/>
                </a:solidFill>
                <a:latin typeface="Footlight MT Light" panose="0204060206030A020304" pitchFamily="18" charset="0"/>
              </a:rPr>
              <a:t>Generative AI </a:t>
            </a:r>
            <a:r>
              <a:rPr lang="en-US" b="1" cap="none" dirty="0">
                <a:solidFill>
                  <a:srgbClr val="7030A0"/>
                </a:solidFill>
                <a:latin typeface="Footlight MT Light" panose="0204060206030A020304" pitchFamily="18" charset="0"/>
              </a:rPr>
              <a:t>i</a:t>
            </a:r>
            <a:r>
              <a:rPr lang="en-US" sz="3600" b="1" cap="none" dirty="0">
                <a:solidFill>
                  <a:srgbClr val="7030A0"/>
                </a:solidFill>
                <a:latin typeface="Footlight MT Light" panose="0204060206030A020304" pitchFamily="18" charset="0"/>
              </a:rPr>
              <a:t>n IBM Cloud</a:t>
            </a:r>
            <a:endParaRPr lang="en-US" b="1" cap="none" dirty="0">
              <a:solidFill>
                <a:srgbClr val="7030A0"/>
              </a:solidFill>
              <a:latin typeface="Footlight MT Light" panose="0204060206030A020304" pitchFamily="18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C96992C-4184-C525-2BD0-8F0204191F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002890"/>
            <a:ext cx="10244343" cy="527992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1800" dirty="0">
                <a:latin typeface="Georgia" panose="02040502050405020303" pitchFamily="18" charset="0"/>
                <a:ea typeface="IBM Plex Sans"/>
                <a:cs typeface="IBM Plex Sans"/>
                <a:sym typeface="IBM Plex Sans"/>
              </a:rPr>
              <a:t>Creates original content (text, images, code) using models like IBM Granite.</a:t>
            </a:r>
            <a:endParaRPr lang="en-US" sz="1800" b="0" i="0" u="none" strike="noStrike" cap="none" dirty="0">
              <a:latin typeface="Georgia" panose="02040502050405020303" pitchFamily="18" charset="0"/>
              <a:ea typeface="IBM Plex Sans"/>
              <a:cs typeface="IBM Plex Sans"/>
              <a:sym typeface="IBM Plex Sans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1800" b="0" dirty="0">
                <a:effectLst/>
                <a:latin typeface="Georgia" panose="02040502050405020303" pitchFamily="18" charset="0"/>
              </a:rPr>
              <a:t>IBM is Expanding its Accelerated Computing Platform with NVIDIA and Red Hat to Support Generative AI Growth.</a:t>
            </a:r>
          </a:p>
          <a:p>
            <a:pPr>
              <a:spcBef>
                <a:spcPts val="0"/>
              </a:spcBef>
            </a:pPr>
            <a:endParaRPr lang="en-US" dirty="0">
              <a:solidFill>
                <a:schemeClr val="bg1"/>
              </a:solidFill>
              <a:latin typeface="IBM Plex Sans"/>
              <a:sym typeface="IBM Plex Sans"/>
            </a:endParaRPr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endParaRPr lang="en-US" dirty="0">
              <a:solidFill>
                <a:schemeClr val="bg1"/>
              </a:solidFill>
              <a:latin typeface="IBM Plex Sans"/>
              <a:sym typeface="IBM Plex Sans"/>
            </a:endParaRPr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endParaRPr lang="en-US" dirty="0">
              <a:solidFill>
                <a:schemeClr val="bg1"/>
              </a:solidFill>
              <a:latin typeface="IBM Plex Sans"/>
              <a:sym typeface="IBM Plex Sans"/>
            </a:endParaRPr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endParaRPr lang="en-US" dirty="0">
              <a:solidFill>
                <a:schemeClr val="bg1"/>
              </a:solidFill>
              <a:latin typeface="IBM Plex Sans"/>
              <a:sym typeface="IBM Plex Sans"/>
            </a:endParaRPr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endParaRPr lang="en-US" dirty="0">
              <a:solidFill>
                <a:schemeClr val="bg1"/>
              </a:solidFill>
              <a:latin typeface="IBM Plex Sans"/>
              <a:sym typeface="IBM Plex Sans"/>
            </a:endParaRPr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endParaRPr lang="en-US" dirty="0">
              <a:solidFill>
                <a:schemeClr val="bg1"/>
              </a:solidFill>
              <a:latin typeface="IBM Plex Sans"/>
              <a:sym typeface="IBM Plex Sans"/>
            </a:endParaRPr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endParaRPr lang="en-US" dirty="0">
              <a:solidFill>
                <a:schemeClr val="bg1"/>
              </a:solidFill>
              <a:latin typeface="IBM Plex Sans"/>
              <a:sym typeface="IBM Plex Sans"/>
            </a:endParaRPr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endParaRPr lang="en-US" dirty="0">
              <a:solidFill>
                <a:schemeClr val="bg1"/>
              </a:solidFill>
              <a:latin typeface="IBM Plex Sans"/>
              <a:sym typeface="IBM Plex Sans"/>
            </a:endParaRPr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endParaRPr lang="en-US" dirty="0">
              <a:solidFill>
                <a:schemeClr val="bg1"/>
              </a:solidFill>
              <a:latin typeface="IBM Plex Sans"/>
              <a:sym typeface="IBM Plex Sans"/>
            </a:endParaRPr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endParaRPr lang="en-US" dirty="0">
              <a:solidFill>
                <a:schemeClr val="bg1"/>
              </a:solidFill>
              <a:latin typeface="IBM Plex Sans"/>
              <a:sym typeface="IBM Plex Sans"/>
            </a:endParaRPr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endParaRPr lang="en-US" dirty="0">
              <a:solidFill>
                <a:schemeClr val="bg1"/>
              </a:solidFill>
              <a:latin typeface="IBM Plex Sans"/>
              <a:sym typeface="IBM Plex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lang="en-US" dirty="0">
              <a:solidFill>
                <a:schemeClr val="bg1"/>
              </a:solidFill>
              <a:latin typeface="IBM Plex Sans"/>
              <a:sym typeface="IBM Plex San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DF2CA7-2AB6-F619-1A03-5D7510E0A4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877" y="1956619"/>
            <a:ext cx="7402723" cy="4485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066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977</TotalTime>
  <Words>506</Words>
  <Application>Microsoft Office PowerPoint</Application>
  <PresentationFormat>Widescreen</PresentationFormat>
  <Paragraphs>169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6" baseType="lpstr">
      <vt:lpstr>Algerian</vt:lpstr>
      <vt:lpstr>Aptos</vt:lpstr>
      <vt:lpstr>Arial</vt:lpstr>
      <vt:lpstr>Calibri</vt:lpstr>
      <vt:lpstr>Calibri Light</vt:lpstr>
      <vt:lpstr>Century Gothic</vt:lpstr>
      <vt:lpstr>Eras Bold ITC</vt:lpstr>
      <vt:lpstr>Footlight MT Light</vt:lpstr>
      <vt:lpstr>Georgia</vt:lpstr>
      <vt:lpstr>IBM Plex Sans</vt:lpstr>
      <vt:lpstr>Imprint MT Shadow</vt:lpstr>
      <vt:lpstr>Wingdings</vt:lpstr>
      <vt:lpstr>Office Theme</vt:lpstr>
      <vt:lpstr>                            </vt:lpstr>
      <vt:lpstr>What is AI &amp; How its used in IBM Cloud?</vt:lpstr>
      <vt:lpstr>What Is IBM Watson?</vt:lpstr>
      <vt:lpstr>Role of AI in IBM Cloud: IBM Watson Studio</vt:lpstr>
      <vt:lpstr>IBM Watson Assistant</vt:lpstr>
      <vt:lpstr>IBM Cloud Pak</vt:lpstr>
      <vt:lpstr>IBM Watson Discovery</vt:lpstr>
      <vt:lpstr>AI in IBM Cloud(contd ..)</vt:lpstr>
      <vt:lpstr>Generative AI in IBM Cloud</vt:lpstr>
      <vt:lpstr>AI use cases in IBM Cloud</vt:lpstr>
      <vt:lpstr>Benefits of AI in Cloud</vt:lpstr>
      <vt:lpstr>Case Studies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SIRI ASTRO</dc:creator>
  <cp:lastModifiedBy>SIRI ASTRO</cp:lastModifiedBy>
  <cp:revision>10</cp:revision>
  <dcterms:created xsi:type="dcterms:W3CDTF">2025-04-18T01:49:10Z</dcterms:created>
  <dcterms:modified xsi:type="dcterms:W3CDTF">2025-04-22T23:51:08Z</dcterms:modified>
</cp:coreProperties>
</file>