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64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26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0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0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0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0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021B20C0-521A-4776-B5F6-A97651D4969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2B3D1A5-662D-401C-B105-340990CBD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80093-6356-079B-832D-4272B0871E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3" cy="6858000"/>
          </a:xfrm>
          <a:prstGeom prst="rect">
            <a:avLst/>
          </a:prstGeom>
          <a:blipFill>
            <a:blip r:embed="rId4">
              <a:alphaModFix amt="71000"/>
            </a:blip>
            <a:tile tx="0" ty="0" sx="100000" sy="100000" flip="none" algn="tl"/>
          </a:blipFill>
          <a:effectLst>
            <a:outerShdw dist="50800" dir="5400000" algn="ctr" rotWithShape="0">
              <a:srgbClr val="000000">
                <a:alpha val="47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B94CE-F8AA-C603-F29F-30DBC433C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664" y="611244"/>
            <a:ext cx="8915399" cy="962466"/>
          </a:xfrm>
        </p:spPr>
        <p:txBody>
          <a:bodyPr>
            <a:normAutofit fontScale="90000"/>
          </a:bodyPr>
          <a:lstStyle/>
          <a:p>
            <a:pPr algn="l"/>
            <a:r>
              <a:rPr lang="en-IN" sz="7300" dirty="0">
                <a:solidFill>
                  <a:srgbClr val="002060"/>
                </a:solidFill>
                <a:latin typeface="Britannic Bold" panose="020B0903060703020204" pitchFamily="34" charset="0"/>
              </a:rPr>
              <a:t>C</a:t>
            </a:r>
            <a:r>
              <a:rPr lang="en-IN" sz="7300" cap="none" dirty="0">
                <a:solidFill>
                  <a:srgbClr val="002060"/>
                </a:solidFill>
                <a:latin typeface="Britannic Bold" panose="020B0903060703020204" pitchFamily="34" charset="0"/>
              </a:rPr>
              <a:t>loud</a:t>
            </a:r>
            <a:r>
              <a:rPr lang="en-IN" sz="7300" dirty="0">
                <a:solidFill>
                  <a:srgbClr val="002060"/>
                </a:solidFill>
                <a:latin typeface="Britannic Bold" panose="020B0903060703020204" pitchFamily="34" charset="0"/>
              </a:rPr>
              <a:t>O</a:t>
            </a:r>
            <a:r>
              <a:rPr lang="en-IN" sz="7300" cap="none" dirty="0">
                <a:solidFill>
                  <a:srgbClr val="002060"/>
                </a:solidFill>
                <a:latin typeface="Britannic Bold" panose="020B0903060703020204" pitchFamily="34" charset="0"/>
              </a:rPr>
              <a:t>ps</a:t>
            </a:r>
            <a:endParaRPr lang="en-US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26ADA-80EE-75F5-BE7B-9CF28490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09885"/>
            <a:ext cx="9238993" cy="1793778"/>
          </a:xfrm>
        </p:spPr>
        <p:txBody>
          <a:bodyPr>
            <a:normAutofit fontScale="4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2900" u="sng" dirty="0">
                <a:solidFill>
                  <a:schemeClr val="tx1"/>
                </a:solidFill>
                <a:latin typeface="Britannic Bold" panose="020B0903060703020204" pitchFamily="34" charset="0"/>
              </a:rPr>
              <a:t>Team 3</a:t>
            </a:r>
            <a:endParaRPr lang="en-US" sz="2900" dirty="0">
              <a:solidFill>
                <a:schemeClr val="tx1"/>
              </a:solidFill>
              <a:latin typeface="Britannic Bold" panose="020B0903060703020204" pitchFamily="34" charset="0"/>
            </a:endParaRPr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9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ChAItanya</a:t>
            </a:r>
            <a:r>
              <a:rPr lang="en-US" sz="2900" dirty="0">
                <a:solidFill>
                  <a:schemeClr val="tx1"/>
                </a:solidFill>
                <a:latin typeface="Britannic Bold" panose="020B0903060703020204" pitchFamily="34" charset="0"/>
              </a:rPr>
              <a:t> Subhash</a:t>
            </a:r>
          </a:p>
          <a:p>
            <a:pPr marL="0" lvl="0" indent="0" rtl="0"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900" dirty="0">
                <a:solidFill>
                  <a:schemeClr val="tx1"/>
                </a:solidFill>
                <a:latin typeface="Britannic Bold" panose="020B0903060703020204" pitchFamily="34" charset="0"/>
              </a:rPr>
              <a:t>Srinija</a:t>
            </a:r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900" dirty="0">
                <a:solidFill>
                  <a:schemeClr val="tx1"/>
                </a:solidFill>
                <a:latin typeface="Britannic Bold" panose="020B0903060703020204" pitchFamily="34" charset="0"/>
              </a:rPr>
              <a:t>Swaroop</a:t>
            </a:r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900" dirty="0">
                <a:solidFill>
                  <a:schemeClr val="tx1"/>
                </a:solidFill>
                <a:latin typeface="Britannic Bold" panose="020B0903060703020204" pitchFamily="34" charset="0"/>
              </a:rPr>
              <a:t>Viswanth </a:t>
            </a:r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45000"/>
              <a:buNone/>
            </a:pPr>
            <a:r>
              <a:rPr lang="en-US" sz="2900" dirty="0">
                <a:solidFill>
                  <a:schemeClr val="tx1"/>
                </a:solidFill>
                <a:latin typeface="Britannic Bold" panose="020B0903060703020204" pitchFamily="34" charset="0"/>
              </a:rPr>
              <a:t>Priyanka</a:t>
            </a:r>
          </a:p>
          <a:p>
            <a:endParaRPr lang="en-US" dirty="0"/>
          </a:p>
        </p:txBody>
      </p:sp>
      <p:pic>
        <p:nvPicPr>
          <p:cNvPr id="6" name="Google Shape;144;p1">
            <a:extLst>
              <a:ext uri="{FF2B5EF4-FFF2-40B4-BE49-F238E27FC236}">
                <a16:creationId xmlns:a16="http://schemas.microsoft.com/office/drawing/2014/main" id="{E4965C35-1B58-C6DD-054F-5167BF51620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9404" y="533683"/>
            <a:ext cx="2315834" cy="1368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5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08C2-7CC2-CD2E-3CED-F42EFA6F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60" y="388136"/>
            <a:ext cx="8911687" cy="654083"/>
          </a:xfrm>
        </p:spPr>
        <p:txBody>
          <a:bodyPr>
            <a:normAutofit/>
          </a:bodyPr>
          <a:lstStyle/>
          <a:p>
            <a:r>
              <a:rPr lang="en-US" sz="3600" dirty="0"/>
              <a:t>I</a:t>
            </a:r>
            <a:r>
              <a:rPr lang="en-US" sz="3600" cap="none" dirty="0"/>
              <a:t>ntroduction</a:t>
            </a:r>
            <a:r>
              <a:rPr lang="en-US" sz="3600" dirty="0"/>
              <a:t> </a:t>
            </a:r>
            <a:r>
              <a:rPr lang="en-US" sz="3600" cap="none" dirty="0"/>
              <a:t>to CloudOps</a:t>
            </a:r>
            <a:endParaRPr lang="en-US" sz="36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B73564A-9459-9CA2-B276-9B761062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863" y="1189703"/>
            <a:ext cx="10340207" cy="5024284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loud operations </a:t>
            </a:r>
            <a:r>
              <a:rPr lang="en-US" sz="18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b="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i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loudOps</a:t>
            </a:r>
            <a:r>
              <a:rPr lang="en-US" sz="18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is the practice of managing delivery, tuning, optimization, and performance of workloads and it services that run in a cloud environment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en-US" sz="18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CloudOps uses analytics and data-driven insights to achieve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visibility into cloud environments. 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8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enefits: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effectiveness.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scalability.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automation.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disaster recovery.</a:t>
            </a:r>
          </a:p>
          <a:p>
            <a:pPr algn="just">
              <a:spcBef>
                <a:spcPts val="0"/>
              </a:spcBef>
              <a:buFontTx/>
              <a:buChar char="-"/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operations.</a:t>
            </a:r>
          </a:p>
          <a:p>
            <a:pPr algn="just">
              <a:spcBef>
                <a:spcPts val="0"/>
              </a:spcBef>
              <a:buFontTx/>
              <a:buChar char="-"/>
            </a:pPr>
            <a:endParaRPr lang="en-US" sz="18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US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Challenges: C</a:t>
            </a:r>
            <a:r>
              <a:rPr lang="en-IN" sz="1800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ost</a:t>
            </a:r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management, security risks, lack of visibility, compliance issues.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BA6DF3-BC4C-7DD1-FDD7-79D36D620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22" y="1592825"/>
            <a:ext cx="3687077" cy="3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5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BE75F-BC4F-6D65-0F0F-61336CE53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14D5-D510-E67F-1077-7A6AE71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60" y="388137"/>
            <a:ext cx="8911687" cy="604922"/>
          </a:xfrm>
        </p:spPr>
        <p:txBody>
          <a:bodyPr>
            <a:normAutofit/>
          </a:bodyPr>
          <a:lstStyle/>
          <a:p>
            <a:r>
              <a:rPr lang="en-US" sz="3600" dirty="0"/>
              <a:t>IBM C</a:t>
            </a:r>
            <a:r>
              <a:rPr lang="en-US" sz="3600" cap="none" dirty="0"/>
              <a:t>loud</a:t>
            </a:r>
            <a:r>
              <a:rPr lang="en-US" sz="3600" dirty="0"/>
              <a:t>O</a:t>
            </a:r>
            <a:r>
              <a:rPr lang="en-US" sz="3600" cap="none" dirty="0"/>
              <a:t>ps</a:t>
            </a:r>
            <a:r>
              <a:rPr lang="en-US" sz="3600" dirty="0"/>
              <a:t> &amp; F</a:t>
            </a:r>
            <a:r>
              <a:rPr lang="en-US" sz="3600" cap="none" dirty="0"/>
              <a:t>eatures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609E-508B-94CA-9424-5985AFA3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46" y="993060"/>
            <a:ext cx="9927253" cy="50439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operations solutions leverage advanced technologies such as artificial intelligence (AI), automation, and hybrid cloud capabilities to address the complexities of modern IT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driven operations (AIOps).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Pak, IBM WatsonX, IBM Granite model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Infrastructure. 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Multicloud, Hybrid cloud, enables Containerization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Multicloud Management.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satellite, IBM hybrid cloud mesh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&amp; Orchestration.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automation manager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&amp; Compliance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continuous monitoring, IAM, built-in controls for HIPAA, GDPR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time visibility &amp; Insights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Instana, AI powered recommendat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ions]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Turbonomic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&amp; Ecosystem [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integrates with 3</a:t>
            </a:r>
            <a:r>
              <a:rPr lang="en-US" sz="1600" i="1" cap="non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6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party tools like OpenShift, Kubernetes via Open APIs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FF0D3-E8D5-1A70-3684-8679C3BE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2611-1483-8997-A1D6-C2806145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46" y="297900"/>
            <a:ext cx="8911687" cy="654083"/>
          </a:xfrm>
        </p:spPr>
        <p:txBody>
          <a:bodyPr>
            <a:normAutofit/>
          </a:bodyPr>
          <a:lstStyle/>
          <a:p>
            <a:r>
              <a:rPr lang="en-US" sz="3600" dirty="0"/>
              <a:t>IBM c</a:t>
            </a:r>
            <a:r>
              <a:rPr lang="en-US" sz="3600" cap="none" dirty="0"/>
              <a:t>loud</a:t>
            </a:r>
            <a:r>
              <a:rPr lang="en-US" sz="3600" dirty="0"/>
              <a:t>o</a:t>
            </a:r>
            <a:r>
              <a:rPr lang="en-US" sz="3600" cap="none" dirty="0"/>
              <a:t>ps</a:t>
            </a:r>
            <a:r>
              <a:rPr lang="en-US" sz="3600" dirty="0"/>
              <a:t> F</a:t>
            </a:r>
            <a:r>
              <a:rPr lang="en-US" sz="3600" cap="none" dirty="0"/>
              <a:t>eatures</a:t>
            </a:r>
            <a:r>
              <a:rPr lang="en-US" sz="3600" dirty="0"/>
              <a:t> (</a:t>
            </a:r>
            <a:r>
              <a:rPr lang="en-US" sz="3600" cap="none" dirty="0"/>
              <a:t>contd..)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5B7C-8BE8-E7D1-713B-EDC99FC5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46" y="1022555"/>
            <a:ext cx="9927253" cy="5014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Hybrid Cloud Mesh 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Multicloud, application-centric, networking solution. it is designed to simplify connectivity and management across diverse cloud environments. it enables enterprises to use simple, scalable, seamless, and secure Hybrid Multicloud connectivity.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1A3ED-DB26-4958-C124-9CB103FF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675" y="2141853"/>
            <a:ext cx="6588649" cy="40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D3A1-E14E-1529-C6A9-D415C41FD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ADBE-4579-B9B8-1373-7606B86B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346" y="297900"/>
            <a:ext cx="8911687" cy="654083"/>
          </a:xfrm>
        </p:spPr>
        <p:txBody>
          <a:bodyPr>
            <a:normAutofit/>
          </a:bodyPr>
          <a:lstStyle/>
          <a:p>
            <a:r>
              <a:rPr lang="en-US" sz="3600" dirty="0"/>
              <a:t>IBM c</a:t>
            </a:r>
            <a:r>
              <a:rPr lang="en-US" sz="3600" cap="none" dirty="0"/>
              <a:t>loud</a:t>
            </a:r>
            <a:r>
              <a:rPr lang="en-US" sz="3600" dirty="0"/>
              <a:t>o</a:t>
            </a:r>
            <a:r>
              <a:rPr lang="en-US" sz="3600" cap="none" dirty="0"/>
              <a:t>ps</a:t>
            </a:r>
            <a:r>
              <a:rPr lang="en-US" sz="3600" dirty="0"/>
              <a:t> F</a:t>
            </a:r>
            <a:r>
              <a:rPr lang="en-US" sz="3600" cap="none" dirty="0"/>
              <a:t>eatures</a:t>
            </a:r>
            <a:r>
              <a:rPr lang="en-US" sz="3600" dirty="0"/>
              <a:t> (</a:t>
            </a:r>
            <a:r>
              <a:rPr lang="en-US" sz="3600" cap="none" dirty="0"/>
              <a:t>contd..)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8DCF-6A75-2373-12C3-117CC85F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46" y="1022555"/>
            <a:ext cx="9927253" cy="5014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Satellite, IBM CloudPak for Watson AIOps, IBM Turbonomic etc., which focus on ai-driven automation, observability, cost optimization, security, and cloud management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Instana 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Instana automatically discovers and maps cloud deployments, root cause analysis of performance issues, Accelerate &amp; Infrastructure monitoring.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40AD3-5552-DF02-7188-755E4D42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46" y="2585480"/>
            <a:ext cx="5010277" cy="314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49DB5-D3A1-7163-7ABC-43916F27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78" y="2585480"/>
            <a:ext cx="4908628" cy="32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4328D-A819-3CEE-FF17-79D49D22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7B8A-53A7-0DC9-2485-A3E8ED8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60" y="388136"/>
            <a:ext cx="8911687" cy="654083"/>
          </a:xfrm>
        </p:spPr>
        <p:txBody>
          <a:bodyPr>
            <a:normAutofit/>
          </a:bodyPr>
          <a:lstStyle/>
          <a:p>
            <a:r>
              <a:rPr lang="en-US" sz="3600" dirty="0"/>
              <a:t>IBM C</a:t>
            </a:r>
            <a:r>
              <a:rPr lang="en-US" sz="3600" cap="none" dirty="0"/>
              <a:t>loud</a:t>
            </a:r>
            <a:r>
              <a:rPr lang="en-US" sz="3600" dirty="0"/>
              <a:t>O</a:t>
            </a:r>
            <a:r>
              <a:rPr lang="en-US" sz="3600" cap="none" dirty="0"/>
              <a:t>ps</a:t>
            </a:r>
            <a:r>
              <a:rPr lang="en-US" sz="3600" dirty="0"/>
              <a:t> B</a:t>
            </a:r>
            <a:r>
              <a:rPr lang="en-US" sz="3600" cap="none" dirty="0"/>
              <a:t>enefits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3C61-7965-D4CF-1FDC-6369FBC2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46" y="1170040"/>
            <a:ext cx="9927253" cy="4866966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efficiency in operations [ex: 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and AI-driven insights with IBM Cloud Pak for AIOps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optimization [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IBM cloud cost and asset management, pay as you go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performance and reliability [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Kubernetes service with AIOps, IBM hybrid cloud mesh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innovation &amp; Agility [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 AI with IBM cloud operations, IBM Cloud Pak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Hybrid Multicloud management [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with Red hat OpenShift, IBM hybrid cloud mesh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 Security and Compliance [</a:t>
            </a:r>
            <a:r>
              <a:rPr lang="en-US" sz="1800" i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security and compliance center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603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F4719-F25E-14E5-9630-AF905C36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FAD6-1A09-0061-66B3-D6D75899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60" y="388136"/>
            <a:ext cx="8911687" cy="654083"/>
          </a:xfrm>
        </p:spPr>
        <p:txBody>
          <a:bodyPr>
            <a:normAutofit/>
          </a:bodyPr>
          <a:lstStyle/>
          <a:p>
            <a:r>
              <a:rPr lang="en-US" sz="3600" dirty="0"/>
              <a:t>IBM C</a:t>
            </a:r>
            <a:r>
              <a:rPr lang="en-US" sz="3600" cap="none" dirty="0"/>
              <a:t>loud</a:t>
            </a:r>
            <a:r>
              <a:rPr lang="en-US" sz="3600" dirty="0"/>
              <a:t>O</a:t>
            </a:r>
            <a:r>
              <a:rPr lang="en-US" sz="3600" cap="none" dirty="0"/>
              <a:t>ps</a:t>
            </a:r>
            <a:r>
              <a:rPr lang="en-US" sz="3600" dirty="0"/>
              <a:t> U</a:t>
            </a:r>
            <a:r>
              <a:rPr lang="en-US" sz="3600" cap="none" dirty="0"/>
              <a:t>se</a:t>
            </a:r>
            <a:r>
              <a:rPr lang="en-US" sz="3600" dirty="0"/>
              <a:t> c</a:t>
            </a:r>
            <a:r>
              <a:rPr lang="en-US" sz="3600" cap="none" dirty="0"/>
              <a:t>ases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49AD-EB0E-D09A-AD79-5403CEBA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346" y="1170040"/>
            <a:ext cx="9927253" cy="4866966"/>
          </a:xfrm>
        </p:spPr>
        <p:txBody>
          <a:bodyPr>
            <a:normAutofit/>
          </a:bodyPr>
          <a:lstStyle/>
          <a:p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Organizations are leveraging IBM hybrid cloud mesh for use cases like:</a:t>
            </a:r>
          </a:p>
          <a:p>
            <a:pPr marL="0" indent="0">
              <a:buNone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Application upgrade</a:t>
            </a:r>
          </a:p>
          <a:p>
            <a:pPr marL="0" indent="0">
              <a:buNone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Security enhancement</a:t>
            </a:r>
          </a:p>
          <a:p>
            <a:pPr marL="0" indent="0">
              <a:buNone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Improved network performance</a:t>
            </a:r>
          </a:p>
          <a:p>
            <a:pPr marL="0" indent="0">
              <a:buNone/>
            </a:pP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Network connectivity.</a:t>
            </a:r>
          </a:p>
          <a:p>
            <a:pPr marL="0" indent="0">
              <a:buNone/>
            </a:pPr>
            <a:endParaRPr lang="en-US" sz="16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1600" b="1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Aliado</a:t>
            </a:r>
            <a:r>
              <a:rPr lang="en-US" sz="16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Solutions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 they leverage IBM’s suite of automation tools along with hybrid cloud mesh and ns1 to focus on three main aspects- automation and efficiency, enhanced flexibility, optimized performance &amp; user experience. </a:t>
            </a:r>
          </a:p>
          <a:p>
            <a:pPr marL="0" indent="0">
              <a:buNone/>
            </a:pPr>
            <a:r>
              <a:rPr lang="en-US" sz="1600" u="sng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 </a:t>
            </a:r>
            <a:r>
              <a:rPr lang="en-US" sz="16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of the client able to reduce their application deployment times by over 50% while improving their failover capabilities, managed to enhance their global application performance during peak shopping periods.</a:t>
            </a:r>
          </a:p>
          <a:p>
            <a:pPr marL="0" indent="0">
              <a:buNone/>
            </a:pPr>
            <a:endParaRPr lang="en-US" sz="16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endParaRPr lang="en-US" sz="16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23BD-B330-47B3-1A5B-8938FF4D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946778"/>
            <a:ext cx="8915400" cy="2724845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Bernard MT Condensed" panose="02050806060905020404" pitchFamily="18" charset="0"/>
              </a:rPr>
              <a:t>THANK YOU</a:t>
            </a:r>
            <a:endParaRPr lang="en-US" sz="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702</TotalTime>
  <Words>541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Bernard MT Condensed</vt:lpstr>
      <vt:lpstr>Britannic Bold</vt:lpstr>
      <vt:lpstr>Calibri</vt:lpstr>
      <vt:lpstr>Impact</vt:lpstr>
      <vt:lpstr>Wingdings</vt:lpstr>
      <vt:lpstr>Main Event</vt:lpstr>
      <vt:lpstr>CloudOps</vt:lpstr>
      <vt:lpstr>Introduction to CloudOps</vt:lpstr>
      <vt:lpstr>IBM CloudOps &amp; Features</vt:lpstr>
      <vt:lpstr>IBM cloudops Features (contd..)</vt:lpstr>
      <vt:lpstr>IBM cloudops Features (contd..)</vt:lpstr>
      <vt:lpstr>IBM CloudOps Benefits</vt:lpstr>
      <vt:lpstr>IBM CloudOps Use cases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 ASTRO</dc:creator>
  <cp:lastModifiedBy>SIRI ASTRO</cp:lastModifiedBy>
  <cp:revision>2</cp:revision>
  <dcterms:created xsi:type="dcterms:W3CDTF">2025-03-15T19:49:52Z</dcterms:created>
  <dcterms:modified xsi:type="dcterms:W3CDTF">2025-03-16T16:24:34Z</dcterms:modified>
</cp:coreProperties>
</file>