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Nf1d4sRhA9zOt/2CUBkWQMKoO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8EAE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Faster Time-to-Market – IBM Cloud DevOps automates CI/CD pipelines, enabling rapid application development, testing, and deployment. This speeds up software releases and reduces time-to-market.</a:t>
            </a:r>
            <a:endParaRPr sz="1200">
              <a:solidFill>
                <a:srgbClr val="E8EAED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8EAE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Cost Efficiency – By leveraging IBM Cloud services, organizations can optimize infrastructure costs, reduce manual efforts, and improve resource utilization. Pay-as-you-go models further enhance cost savings.</a:t>
            </a:r>
            <a:endParaRPr sz="1200">
              <a:solidFill>
                <a:srgbClr val="E8EAED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8EAE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Scalability &amp; Flexibility – IBM Cloud’s scalable architecture supports dynamic workloads, allowing teams to adapt to changing demands effortlessly. Kubernetes and OpenShift further enhance containerized deployments.</a:t>
            </a:r>
            <a:endParaRPr sz="1200">
              <a:solidFill>
                <a:srgbClr val="E8EAED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8EAE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Enhanced Security – IBM integrates security best practices into DevOps workflows, offering built-in security tools like vulnerability scanning, compliance monitoring, and access controls to ensure robust application security.</a:t>
            </a:r>
            <a:endParaRPr sz="1200">
              <a:solidFill>
                <a:srgbClr val="E8EAED"/>
              </a:solidFill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E8EAED"/>
                </a:solidFill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Real-Time Monitoring – IBM Cloud DevOps provides advanced monitoring and logging tools, such as Instana and Log Analysis, which help track system health, detect anomalies, and enhance performance.</a:t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  <a:t>*Why Choose IBM Cloud DevOps?*</a:t>
            </a: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  <a:t>IBM Cloud DevOps is a robust and efficient solution for modern software development. Here’s why it stands out:</a:t>
            </a: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  <a:t>1. *AI-Powered Automation: IBM Cloud DevOps uses **artificial intelligence* to automate critical processes like testing, monitoring, and deployment. This reduces the manual effort required and speeds up the development cycle, allowing teams to focus on more strategic tasks.</a:t>
            </a: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  <a:t>2. *Seamless Integration: With IBM Cloud DevOps, you can easily integrate with popular development tools like **Jenkins, **Kubernetes, and **GitHub*. This makes it easier for teams to adopt DevOps practices without disrupting their existing workflows.</a:t>
            </a: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  <a:t>3. *Enterprise-Grade Security: Security is built into the platform, with **compliance features, **encryption, and **real-time threat detection*. This ensures your applications and data are always protected, which is critical for businesses dealing with sensitive information.</a:t>
            </a: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  <a:t>4. *Scalable and Flexible: IBM Cloud DevOps is designed to grow with your business. Whether you're building a small application or managing large-scale enterprise systems, the platform is **highly scalable* and adaptable to your needs.</a:t>
            </a: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  <a:t>5. *Proven Industry Use Cases: IBM Cloud DevOps has been adopted across various industries like **finance, healthcare, and retail*. Its proven track record in delivering reliable, high-performance applications makes it a trusted choice for businesses around the world.</a:t>
            </a: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>
                <a:solidFill>
                  <a:schemeClr val="dk1"/>
                </a:solidFill>
              </a:rPr>
              <a:t> </a:t>
            </a:r>
            <a:r>
              <a:rPr lang="en-US" sz="1200">
                <a:solidFill>
                  <a:srgbClr val="E8EAED"/>
                </a:solidFill>
                <a:latin typeface="Roboto"/>
                <a:ea typeface="Roboto"/>
                <a:cs typeface="Roboto"/>
                <a:sym typeface="Roboto"/>
              </a:rPr>
              <a:t>In short, IBM Cloud DevOps provides a powerful, secure, and flexible platform that helps companies automate, integrate, and scale their development processes efficiently. Whether you're a small startup or a large enterprise, it can help you stay ahead in today’s fast-paced, competitive environment.</a:t>
            </a:r>
            <a:endParaRPr sz="1200">
              <a:solidFill>
                <a:srgbClr val="E8EAE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42e6efc844_0_491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342e6efc844_0_491"/>
          <p:cNvSpPr txBox="1"/>
          <p:nvPr>
            <p:ph type="ctrTitle"/>
          </p:nvPr>
        </p:nvSpPr>
        <p:spPr>
          <a:xfrm>
            <a:off x="647833" y="352633"/>
            <a:ext cx="10911600" cy="196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g342e6efc844_0_491"/>
          <p:cNvSpPr txBox="1"/>
          <p:nvPr>
            <p:ph idx="1" type="subTitle"/>
          </p:nvPr>
        </p:nvSpPr>
        <p:spPr>
          <a:xfrm>
            <a:off x="647833" y="2317433"/>
            <a:ext cx="10911600" cy="114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" name="Google Shape;13;g342e6efc844_0_491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42e6efc844_0_529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342e6efc844_0_529"/>
          <p:cNvSpPr txBox="1"/>
          <p:nvPr>
            <p:ph hasCustomPrompt="1" type="title"/>
          </p:nvPr>
        </p:nvSpPr>
        <p:spPr>
          <a:xfrm>
            <a:off x="415600" y="990668"/>
            <a:ext cx="11360700" cy="2675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g342e6efc844_0_529"/>
          <p:cNvSpPr txBox="1"/>
          <p:nvPr>
            <p:ph idx="1" type="body"/>
          </p:nvPr>
        </p:nvSpPr>
        <p:spPr>
          <a:xfrm>
            <a:off x="415600" y="3793576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342e6efc844_0_52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42e6efc844_0_534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42e6efc844_0_536"/>
          <p:cNvSpPr txBox="1"/>
          <p:nvPr>
            <p:ph type="title"/>
          </p:nvPr>
        </p:nvSpPr>
        <p:spPr>
          <a:xfrm>
            <a:off x="458694" y="365760"/>
            <a:ext cx="10895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6" name="Google Shape;56;g342e6efc844_0_536"/>
          <p:cNvSpPr txBox="1"/>
          <p:nvPr>
            <p:ph idx="1" type="body"/>
          </p:nvPr>
        </p:nvSpPr>
        <p:spPr>
          <a:xfrm>
            <a:off x="458694" y="1949450"/>
            <a:ext cx="11274600" cy="4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342e6efc844_0_536"/>
          <p:cNvSpPr txBox="1"/>
          <p:nvPr>
            <p:ph idx="10" type="dt"/>
          </p:nvPr>
        </p:nvSpPr>
        <p:spPr>
          <a:xfrm>
            <a:off x="458694" y="64166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342e6efc844_0_536"/>
          <p:cNvSpPr txBox="1"/>
          <p:nvPr>
            <p:ph idx="11" type="ftr"/>
          </p:nvPr>
        </p:nvSpPr>
        <p:spPr>
          <a:xfrm>
            <a:off x="4038600" y="641667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342e6efc844_0_536"/>
          <p:cNvSpPr txBox="1"/>
          <p:nvPr>
            <p:ph idx="12" type="sldNum"/>
          </p:nvPr>
        </p:nvSpPr>
        <p:spPr>
          <a:xfrm>
            <a:off x="8990106" y="64166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342e6efc844_0_496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g342e6efc844_0_496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g342e6efc844_0_49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42e6efc844_0_500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0" name="Google Shape;20;g342e6efc844_0_50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1" name="Google Shape;21;g342e6efc844_0_500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342e6efc844_0_504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" name="Google Shape;24;g342e6efc844_0_504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g342e6efc844_0_504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g342e6efc844_0_504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342e6efc844_0_509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9" name="Google Shape;29;g342e6efc844_0_50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42e6efc844_0_512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2" name="Google Shape;32;g342e6efc844_0_512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g342e6efc844_0_51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42e6efc844_0_516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g342e6efc844_0_51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42e6efc844_0_519"/>
          <p:cNvSpPr/>
          <p:nvPr/>
        </p:nvSpPr>
        <p:spPr>
          <a:xfrm>
            <a:off x="6182400" y="107600"/>
            <a:ext cx="59019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g342e6efc844_0_51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g342e6efc844_0_519"/>
          <p:cNvSpPr txBox="1"/>
          <p:nvPr>
            <p:ph type="title"/>
          </p:nvPr>
        </p:nvSpPr>
        <p:spPr>
          <a:xfrm>
            <a:off x="354000" y="1575600"/>
            <a:ext cx="5393700" cy="2044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1" name="Google Shape;41;g342e6efc844_0_519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g342e6efc844_0_51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g342e6efc844_0_51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42e6efc844_0_526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</a:lstStyle>
          <a:p/>
        </p:txBody>
      </p:sp>
      <p:sp>
        <p:nvSpPr>
          <p:cNvPr id="46" name="Google Shape;46;g342e6efc844_0_52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2e6efc844_0_487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42e6efc844_0_48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  <a:defRPr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○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■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●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○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■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●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○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■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g342e6efc844_0_487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1.jp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rgbClr val="DFD9D4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 amt="10000"/>
          </a:blip>
          <a:srcRect b="0" l="0" r="0" t="0"/>
          <a:stretch/>
        </p:blipFill>
        <p:spPr>
          <a:xfrm>
            <a:off x="8534400" y="0"/>
            <a:ext cx="3654612" cy="457534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68" name="Google Shape;68;p1"/>
          <p:cNvGrpSpPr/>
          <p:nvPr/>
        </p:nvGrpSpPr>
        <p:grpSpPr>
          <a:xfrm>
            <a:off x="0" y="0"/>
            <a:ext cx="5236971" cy="6858001"/>
            <a:chOff x="20829" y="0"/>
            <a:chExt cx="5236971" cy="6858000"/>
          </a:xfrm>
        </p:grpSpPr>
        <p:pic>
          <p:nvPicPr>
            <p:cNvPr id="69" name="Google Shape;69;p1"/>
            <p:cNvPicPr preferRelativeResize="0"/>
            <p:nvPr/>
          </p:nvPicPr>
          <p:blipFill rotWithShape="1">
            <a:blip r:embed="rId4">
              <a:alphaModFix amt="15000"/>
            </a:blip>
            <a:srcRect b="0" l="0" r="0" t="0"/>
            <a:stretch/>
          </p:blipFill>
          <p:spPr>
            <a:xfrm>
              <a:off x="20829" y="692703"/>
              <a:ext cx="5236971" cy="61652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"/>
            <p:cNvPicPr preferRelativeResize="0"/>
            <p:nvPr/>
          </p:nvPicPr>
          <p:blipFill rotWithShape="1">
            <a:blip r:embed="rId4">
              <a:alphaModFix amt="8000"/>
            </a:blip>
            <a:srcRect b="19117" l="19154" r="0" t="0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1"/>
          <p:cNvSpPr/>
          <p:nvPr/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rgbClr val="DFD9D4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" name="Google Shape;73;p1"/>
          <p:cNvSpPr txBox="1"/>
          <p:nvPr>
            <p:ph type="ctrTitle"/>
          </p:nvPr>
        </p:nvSpPr>
        <p:spPr>
          <a:xfrm>
            <a:off x="1143000" y="1066800"/>
            <a:ext cx="69720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B Garamond"/>
              <a:buNone/>
            </a:pPr>
            <a:r>
              <a:rPr lang="en-US" sz="3800"/>
              <a:t>IBM Cloud DevOps</a:t>
            </a:r>
            <a:endParaRPr sz="5800"/>
          </a:p>
        </p:txBody>
      </p:sp>
      <p:sp>
        <p:nvSpPr>
          <p:cNvPr id="74" name="Google Shape;74;p1"/>
          <p:cNvSpPr txBox="1"/>
          <p:nvPr>
            <p:ph idx="1" type="subTitle"/>
          </p:nvPr>
        </p:nvSpPr>
        <p:spPr>
          <a:xfrm>
            <a:off x="8970525" y="3498850"/>
            <a:ext cx="1839600" cy="2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Team 3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chemeClr val="dk2"/>
                </a:solidFill>
              </a:rPr>
              <a:t>Chaitanya Subhash</a:t>
            </a:r>
            <a:endParaRPr b="0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chemeClr val="dk2"/>
                </a:solidFill>
              </a:rPr>
              <a:t>Srinija</a:t>
            </a:r>
            <a:endParaRPr b="0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chemeClr val="dk2"/>
                </a:solidFill>
              </a:rPr>
              <a:t>Swaroop</a:t>
            </a:r>
            <a:endParaRPr b="0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chemeClr val="dk2"/>
                </a:solidFill>
              </a:rPr>
              <a:t>Viswanth </a:t>
            </a:r>
            <a:endParaRPr b="0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chemeClr val="dk2"/>
                </a:solidFill>
              </a:rPr>
              <a:t>Priyanka</a:t>
            </a:r>
            <a:endParaRPr b="0" sz="1800">
              <a:solidFill>
                <a:schemeClr val="dk2"/>
              </a:solidFill>
            </a:endParaRPr>
          </a:p>
          <a:p>
            <a:pPr indent="11430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descr="A logo of a cloud and a logo of a cloud" id="75" name="Google Shape;75;p1"/>
          <p:cNvPicPr preferRelativeResize="0"/>
          <p:nvPr/>
        </p:nvPicPr>
        <p:blipFill rotWithShape="1">
          <a:blip r:embed="rId5">
            <a:alphaModFix/>
          </a:blip>
          <a:srcRect b="1" l="0" r="1" t="9450"/>
          <a:stretch/>
        </p:blipFill>
        <p:spPr>
          <a:xfrm>
            <a:off x="1449875" y="2128000"/>
            <a:ext cx="5236975" cy="3352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DFD9D4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82" name="Google Shape;82;p2"/>
          <p:cNvGrpSpPr/>
          <p:nvPr/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83" name="Google Shape;83;p2"/>
            <p:cNvPicPr preferRelativeResize="0"/>
            <p:nvPr/>
          </p:nvPicPr>
          <p:blipFill rotWithShape="1">
            <a:blip r:embed="rId3">
              <a:alphaModFix amt="15000"/>
            </a:blip>
            <a:srcRect b="0" l="0" r="0" t="0"/>
            <a:stretch/>
          </p:blipFill>
          <p:spPr>
            <a:xfrm>
              <a:off x="7073255" y="0"/>
              <a:ext cx="511569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2"/>
            <p:cNvPicPr preferRelativeResize="0"/>
            <p:nvPr/>
          </p:nvPicPr>
          <p:blipFill rotWithShape="1">
            <a:blip r:embed="rId4">
              <a:alphaModFix amt="7000"/>
            </a:blip>
            <a:srcRect b="0" l="0" r="0" t="0"/>
            <a:stretch/>
          </p:blipFill>
          <p:spPr>
            <a:xfrm rot="-5400000">
              <a:off x="5412135" y="-947254"/>
              <a:ext cx="5562598" cy="74571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2"/>
          <p:cNvSpPr txBox="1"/>
          <p:nvPr>
            <p:ph idx="1" type="body"/>
          </p:nvPr>
        </p:nvSpPr>
        <p:spPr>
          <a:xfrm>
            <a:off x="758525" y="1327700"/>
            <a:ext cx="58671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Accelerating Innovation &amp; Automation</a:t>
            </a:r>
            <a:endParaRPr sz="2600"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800">
                <a:solidFill>
                  <a:schemeClr val="dk2"/>
                </a:solidFill>
              </a:rPr>
              <a:t>Automate</a:t>
            </a:r>
            <a:r>
              <a:rPr lang="en-US" sz="1800">
                <a:solidFill>
                  <a:schemeClr val="dk2"/>
                </a:solidFill>
              </a:rPr>
              <a:t> – Faster, reliable releases with CI/CD.</a:t>
            </a:r>
            <a:endParaRPr sz="2600"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800">
                <a:solidFill>
                  <a:schemeClr val="dk2"/>
                </a:solidFill>
              </a:rPr>
              <a:t>Collaborate</a:t>
            </a:r>
            <a:r>
              <a:rPr lang="en-US" sz="1800">
                <a:solidFill>
                  <a:schemeClr val="dk2"/>
                </a:solidFill>
              </a:rPr>
              <a:t> – Bridge the gap between Dev &amp; Ops.</a:t>
            </a:r>
            <a:endParaRPr sz="2600"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800">
                <a:solidFill>
                  <a:schemeClr val="dk2"/>
                </a:solidFill>
              </a:rPr>
              <a:t>Optimize</a:t>
            </a:r>
            <a:r>
              <a:rPr lang="en-US" sz="1800">
                <a:solidFill>
                  <a:schemeClr val="dk2"/>
                </a:solidFill>
              </a:rPr>
              <a:t> – Boost performance &amp; resource efficiency.</a:t>
            </a:r>
            <a:endParaRPr sz="2600"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800">
                <a:solidFill>
                  <a:schemeClr val="dk2"/>
                </a:solidFill>
              </a:rPr>
              <a:t>Secure</a:t>
            </a:r>
            <a:r>
              <a:rPr lang="en-US" sz="1800">
                <a:solidFill>
                  <a:schemeClr val="dk2"/>
                </a:solidFill>
              </a:rPr>
              <a:t> – Embed security at every stage (</a:t>
            </a:r>
            <a:r>
              <a:rPr b="1" lang="en-US" sz="1800">
                <a:solidFill>
                  <a:schemeClr val="dk2"/>
                </a:solidFill>
              </a:rPr>
              <a:t>DevSecOps</a:t>
            </a:r>
            <a:r>
              <a:rPr lang="en-US" sz="1800">
                <a:solidFill>
                  <a:schemeClr val="dk2"/>
                </a:solidFill>
              </a:rPr>
              <a:t>).</a:t>
            </a:r>
            <a:endParaRPr sz="1800"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Impact on IT Operations:</a:t>
            </a:r>
            <a:endParaRPr sz="2600">
              <a:solidFill>
                <a:schemeClr val="dk2"/>
              </a:solidFill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Faster app delivery 🚀</a:t>
            </a:r>
            <a:endParaRPr sz="2600">
              <a:solidFill>
                <a:schemeClr val="dk2"/>
              </a:solidFill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Higher reliability &amp; stability 🔄</a:t>
            </a:r>
            <a:endParaRPr sz="2600">
              <a:solidFill>
                <a:schemeClr val="dk2"/>
              </a:solidFill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Cost &amp; efficiency gains 💰</a:t>
            </a:r>
            <a:endParaRPr sz="2600">
              <a:solidFill>
                <a:schemeClr val="dk2"/>
              </a:solidFill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1800">
                <a:solidFill>
                  <a:schemeClr val="dk2"/>
                </a:solidFill>
              </a:rPr>
              <a:t>Stronger security posture 🔒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300"/>
          </a:p>
        </p:txBody>
      </p:sp>
      <p:pic>
        <p:nvPicPr>
          <p:cNvPr descr="A diagram of a software development process" id="86" name="Google Shape;8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06372" y="1230363"/>
            <a:ext cx="4153028" cy="41957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758525" y="362150"/>
            <a:ext cx="7724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latin typeface="Source Sans Pro"/>
                <a:ea typeface="Source Sans Pro"/>
                <a:cs typeface="Source Sans Pro"/>
                <a:sym typeface="Source Sans Pro"/>
              </a:rPr>
              <a:t>DevOps</a:t>
            </a:r>
            <a:endParaRPr b="1" sz="3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DFD9D4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94" name="Google Shape;94;p3"/>
          <p:cNvGrpSpPr/>
          <p:nvPr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95" name="Google Shape;95;p3"/>
            <p:cNvPicPr preferRelativeResize="0"/>
            <p:nvPr/>
          </p:nvPicPr>
          <p:blipFill rotWithShape="1">
            <a:blip r:embed="rId3">
              <a:alphaModFix amt="15000"/>
            </a:blip>
            <a:srcRect b="0" l="0" r="0" t="0"/>
            <a:stretch/>
          </p:blipFill>
          <p:spPr>
            <a:xfrm>
              <a:off x="7073255" y="0"/>
              <a:ext cx="511569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3"/>
            <p:cNvPicPr preferRelativeResize="0"/>
            <p:nvPr/>
          </p:nvPicPr>
          <p:blipFill rotWithShape="1">
            <a:blip r:embed="rId4">
              <a:alphaModFix amt="7000"/>
            </a:blip>
            <a:srcRect b="0" l="0" r="0" t="0"/>
            <a:stretch/>
          </p:blipFill>
          <p:spPr>
            <a:xfrm rot="-5400000">
              <a:off x="5412135" y="-947254"/>
              <a:ext cx="5562598" cy="74571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2000" y="1387425"/>
            <a:ext cx="4744500" cy="43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A cloud-native DevOps approach for IBM Cloud.</a:t>
            </a:r>
            <a:endParaRPr sz="2700">
              <a:solidFill>
                <a:schemeClr val="dk2"/>
              </a:solidFill>
            </a:endParaRPr>
          </a:p>
          <a:p>
            <a:pPr indent="-2476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Automatic </a:t>
            </a:r>
            <a:r>
              <a:rPr lang="en-US" sz="1900">
                <a:solidFill>
                  <a:schemeClr val="dk2"/>
                </a:solidFill>
              </a:rPr>
              <a:t>continuous integration (CI) &amp; continuous delivery (CD) workflows.</a:t>
            </a:r>
            <a:endParaRPr sz="2700">
              <a:solidFill>
                <a:schemeClr val="dk2"/>
              </a:solidFill>
            </a:endParaRPr>
          </a:p>
          <a:p>
            <a:pPr indent="-2476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Uses AI-driven automation, monitoring, and security tools.</a:t>
            </a:r>
            <a:endParaRPr sz="2700">
              <a:solidFill>
                <a:schemeClr val="dk2"/>
              </a:solidFill>
            </a:endParaRPr>
          </a:p>
          <a:p>
            <a:pPr indent="-2476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Supports hybrid &amp; multi-cloud environments.</a:t>
            </a:r>
            <a:endParaRPr sz="1900">
              <a:solidFill>
                <a:schemeClr val="dk2"/>
              </a:solidFill>
            </a:endParaRPr>
          </a:p>
          <a:p>
            <a:pPr indent="-2476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IBM DevOps automation creates a better software delivery experience. </a:t>
            </a:r>
            <a:endParaRPr sz="1900">
              <a:solidFill>
                <a:schemeClr val="dk2"/>
              </a:solidFill>
            </a:endParaRPr>
          </a:p>
          <a:p>
            <a:pPr indent="-1333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SzPts val="1500"/>
              <a:buNone/>
            </a:pPr>
            <a:r>
              <a:t/>
            </a:r>
            <a:endParaRPr sz="1500"/>
          </a:p>
        </p:txBody>
      </p:sp>
      <p:pic>
        <p:nvPicPr>
          <p:cNvPr descr="A diagram of a cloud computing process" id="98" name="Google Shape;9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85650" y="963675"/>
            <a:ext cx="3837800" cy="20860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/>
          <p:nvPr/>
        </p:nvSpPr>
        <p:spPr>
          <a:xfrm>
            <a:off x="658700" y="305125"/>
            <a:ext cx="94101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IBM Cloud DevOps</a:t>
            </a:r>
            <a:endParaRPr b="1" sz="3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0" name="Google Shape;100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46412" y="3303675"/>
            <a:ext cx="5864424" cy="257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DFD9D4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07" name="Google Shape;107;p4"/>
          <p:cNvGrpSpPr/>
          <p:nvPr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08" name="Google Shape;108;p4"/>
            <p:cNvPicPr preferRelativeResize="0"/>
            <p:nvPr/>
          </p:nvPicPr>
          <p:blipFill rotWithShape="1">
            <a:blip r:embed="rId3">
              <a:alphaModFix amt="15000"/>
            </a:blip>
            <a:srcRect b="0" l="0" r="0" t="0"/>
            <a:stretch/>
          </p:blipFill>
          <p:spPr>
            <a:xfrm>
              <a:off x="7073255" y="0"/>
              <a:ext cx="511569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4"/>
            <p:cNvPicPr preferRelativeResize="0"/>
            <p:nvPr/>
          </p:nvPicPr>
          <p:blipFill rotWithShape="1">
            <a:blip r:embed="rId4">
              <a:alphaModFix amt="7000"/>
            </a:blip>
            <a:srcRect b="0" l="0" r="0" t="0"/>
            <a:stretch/>
          </p:blipFill>
          <p:spPr>
            <a:xfrm rot="-5400000">
              <a:off x="5412135" y="-947254"/>
              <a:ext cx="5562598" cy="74571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747728" y="1816212"/>
            <a:ext cx="4190730" cy="30731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765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Faster Time-to-Market</a:t>
            </a:r>
            <a:endParaRPr sz="1900">
              <a:solidFill>
                <a:schemeClr val="dk2"/>
              </a:solidFill>
            </a:endParaRPr>
          </a:p>
          <a:p>
            <a:pPr indent="-24765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Cost Efficiency</a:t>
            </a:r>
            <a:endParaRPr sz="1900">
              <a:solidFill>
                <a:schemeClr val="dk2"/>
              </a:solidFill>
            </a:endParaRPr>
          </a:p>
          <a:p>
            <a:pPr indent="-24765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Scalability &amp; Flexibility</a:t>
            </a:r>
            <a:endParaRPr sz="1900">
              <a:solidFill>
                <a:schemeClr val="dk2"/>
              </a:solidFill>
            </a:endParaRPr>
          </a:p>
          <a:p>
            <a:pPr indent="-24765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Enhanced Security</a:t>
            </a:r>
            <a:endParaRPr sz="1900">
              <a:solidFill>
                <a:schemeClr val="dk2"/>
              </a:solidFill>
            </a:endParaRPr>
          </a:p>
          <a:p>
            <a:pPr indent="-247650" lvl="0" marL="228600" rtl="0" algn="l">
              <a:lnSpc>
                <a:spcPct val="110000"/>
              </a:lnSpc>
              <a:spcBef>
                <a:spcPts val="1000"/>
              </a:spcBef>
              <a:spcAft>
                <a:spcPts val="160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Real-Time Monitoring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descr="A blue background with text and icons&#10;&#10;AI-generated content may be incorrect." id="111" name="Google Shape;11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2600" y="1816213"/>
            <a:ext cx="5881672" cy="307317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/>
          <p:nvPr/>
        </p:nvSpPr>
        <p:spPr>
          <a:xfrm>
            <a:off x="701475" y="390675"/>
            <a:ext cx="85548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Benefits of IBM Cloud DevOps</a:t>
            </a:r>
            <a:endParaRPr sz="3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DFD9D4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9" name="Google Shape;119;p5"/>
          <p:cNvGrpSpPr/>
          <p:nvPr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20" name="Google Shape;120;p5"/>
            <p:cNvPicPr preferRelativeResize="0"/>
            <p:nvPr/>
          </p:nvPicPr>
          <p:blipFill rotWithShape="1">
            <a:blip r:embed="rId3">
              <a:alphaModFix amt="15000"/>
            </a:blip>
            <a:srcRect b="0" l="0" r="0" t="0"/>
            <a:stretch/>
          </p:blipFill>
          <p:spPr>
            <a:xfrm>
              <a:off x="7073255" y="0"/>
              <a:ext cx="511569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5"/>
            <p:cNvPicPr preferRelativeResize="0"/>
            <p:nvPr/>
          </p:nvPicPr>
          <p:blipFill rotWithShape="1">
            <a:blip r:embed="rId4">
              <a:alphaModFix amt="7000"/>
            </a:blip>
            <a:srcRect b="0" l="0" r="0" t="0"/>
            <a:stretch/>
          </p:blipFill>
          <p:spPr>
            <a:xfrm rot="-5400000">
              <a:off x="5412135" y="-947254"/>
              <a:ext cx="5562598" cy="74571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894155" y="1691227"/>
            <a:ext cx="4190730" cy="3323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IBM Cloud Continuous Delivery</a:t>
            </a:r>
            <a:endParaRPr sz="1900">
              <a:solidFill>
                <a:schemeClr val="dk2"/>
              </a:solidFill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IBM Cloud Kubernetes Service</a:t>
            </a:r>
            <a:endParaRPr sz="1900">
              <a:solidFill>
                <a:schemeClr val="dk2"/>
              </a:solidFill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Red Hat OpenShift on IBM Cloud</a:t>
            </a:r>
            <a:endParaRPr sz="1900">
              <a:solidFill>
                <a:schemeClr val="dk2"/>
              </a:solidFill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IBM Cloud Code Engine</a:t>
            </a:r>
            <a:endParaRPr sz="1900">
              <a:solidFill>
                <a:schemeClr val="dk2"/>
              </a:solidFill>
            </a:endParaRPr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160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IBM Cloud Log Analysis &amp; Monitoring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descr="A diagram of a application" id="123" name="Google Shape;12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2600" y="1691228"/>
            <a:ext cx="5881672" cy="332314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801300" y="404925"/>
            <a:ext cx="90252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IBM Cloud DevOps Key Tools &amp; Services</a:t>
            </a:r>
            <a:endParaRPr sz="3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DFD9D4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31" name="Google Shape;131;p6"/>
          <p:cNvGrpSpPr/>
          <p:nvPr/>
        </p:nvGrpSpPr>
        <p:grpSpPr>
          <a:xfrm flipH="1" rot="10800000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132" name="Google Shape;132;p6"/>
            <p:cNvPicPr preferRelativeResize="0"/>
            <p:nvPr/>
          </p:nvPicPr>
          <p:blipFill rotWithShape="1">
            <a:blip r:embed="rId3">
              <a:alphaModFix amt="7000"/>
            </a:blip>
            <a:srcRect b="17291" l="22818" r="0" t="0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6"/>
            <p:cNvPicPr preferRelativeResize="0"/>
            <p:nvPr/>
          </p:nvPicPr>
          <p:blipFill rotWithShape="1">
            <a:blip r:embed="rId3">
              <a:alphaModFix amt="15000"/>
            </a:blip>
            <a:srcRect b="0" l="0" r="40690" t="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1040200" y="1500475"/>
            <a:ext cx="4647900" cy="3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3495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AI-Powered Automation </a:t>
            </a:r>
            <a:endParaRPr sz="1900">
              <a:solidFill>
                <a:schemeClr val="dk2"/>
              </a:solidFill>
            </a:endParaRPr>
          </a:p>
          <a:p>
            <a:pPr indent="-23495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Seamless Integration </a:t>
            </a:r>
            <a:endParaRPr sz="1900">
              <a:solidFill>
                <a:schemeClr val="dk2"/>
              </a:solidFill>
            </a:endParaRPr>
          </a:p>
          <a:p>
            <a:pPr indent="-23495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Enterprise-Grade Security </a:t>
            </a:r>
            <a:endParaRPr sz="1900">
              <a:solidFill>
                <a:schemeClr val="dk2"/>
              </a:solidFill>
            </a:endParaRPr>
          </a:p>
          <a:p>
            <a:pPr indent="-23495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Scalable &amp; Flexible </a:t>
            </a:r>
            <a:endParaRPr sz="1900">
              <a:solidFill>
                <a:schemeClr val="dk2"/>
              </a:solidFill>
            </a:endParaRPr>
          </a:p>
          <a:p>
            <a:pPr indent="-234950" lvl="0" marL="228600" rtl="0" algn="l">
              <a:lnSpc>
                <a:spcPct val="110000"/>
              </a:lnSpc>
              <a:spcBef>
                <a:spcPts val="1000"/>
              </a:spcBef>
              <a:spcAft>
                <a:spcPts val="160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Proven Industry Use Cases</a:t>
            </a:r>
            <a:endParaRPr sz="1900">
              <a:solidFill>
                <a:schemeClr val="dk2"/>
              </a:solidFill>
            </a:endParaRPr>
          </a:p>
        </p:txBody>
      </p:sp>
      <p:pic>
        <p:nvPicPr>
          <p:cNvPr descr="A diagram of a software process&#10;&#10;AI-generated content may be incorrect." id="135" name="Google Shape;135;p6"/>
          <p:cNvPicPr preferRelativeResize="0"/>
          <p:nvPr/>
        </p:nvPicPr>
        <p:blipFill rotWithShape="1">
          <a:blip r:embed="rId4">
            <a:alphaModFix/>
          </a:blip>
          <a:srcRect b="2" l="0" r="17690" t="0"/>
          <a:stretch/>
        </p:blipFill>
        <p:spPr>
          <a:xfrm>
            <a:off x="6709411" y="1500377"/>
            <a:ext cx="4817466" cy="342381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/>
        </p:nvSpPr>
        <p:spPr>
          <a:xfrm>
            <a:off x="687225" y="362150"/>
            <a:ext cx="9296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Why Choose IBM Cloud DevOps?</a:t>
            </a:r>
            <a:endParaRPr sz="3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ctr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US" sz="6500">
                <a:solidFill>
                  <a:schemeClr val="dk2"/>
                </a:solidFill>
              </a:rPr>
              <a:t>Thank you</a:t>
            </a:r>
            <a:endParaRPr sz="3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2025-03-21T19:45:38Z</dcterms:created>
  <dc:creator>Swaroop Sai</dc:creator>
</cp:coreProperties>
</file>