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d428f1f4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d428f1f4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dd428f1f4c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dd428f1f4c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d428f1f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d428f1f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d428f1f4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d428f1f4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ca732a8f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ca732a8f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dca732a8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dca732a8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ca732a8f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ca732a8f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dca732a8f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dca732a8f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dca732a8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dca732a8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ca732a8f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ca732a8f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dd428f1f4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dd428f1f4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d428f1f4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d428f1f4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d428f1f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d428f1f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1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4200">
                <a:latin typeface="Times New Roman"/>
                <a:ea typeface="Times New Roman"/>
                <a:cs typeface="Times New Roman"/>
                <a:sym typeface="Times New Roman"/>
              </a:rPr>
              <a:t>Fault Detection in Semiconductor Wafers Using ML models</a:t>
            </a:r>
            <a:endParaRPr sz="4200">
              <a:latin typeface="Times New Roman"/>
              <a:ea typeface="Times New Roman"/>
              <a:cs typeface="Times New Roman"/>
              <a:sym typeface="Times New Roman"/>
            </a:endParaRPr>
          </a:p>
        </p:txBody>
      </p:sp>
      <p:sp>
        <p:nvSpPr>
          <p:cNvPr id="58" name="Google Shape;58;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                                                     </a:t>
            </a:r>
            <a:endParaRPr sz="1600"/>
          </a:p>
          <a:p>
            <a:pPr indent="0" lvl="0" marL="0" rtl="0" algn="ctr">
              <a:spcBef>
                <a:spcPts val="0"/>
              </a:spcBef>
              <a:spcAft>
                <a:spcPts val="0"/>
              </a:spcAft>
              <a:buNone/>
            </a:pPr>
            <a:r>
              <a:t/>
            </a:r>
            <a:endParaRPr sz="1600">
              <a:latin typeface="Times New Roman"/>
              <a:ea typeface="Times New Roman"/>
              <a:cs typeface="Times New Roman"/>
              <a:sym typeface="Times New Roman"/>
            </a:endParaRPr>
          </a:p>
          <a:p>
            <a:pPr indent="0" lvl="0" marL="0" rtl="0" algn="ctr">
              <a:spcBef>
                <a:spcPts val="0"/>
              </a:spcBef>
              <a:spcAft>
                <a:spcPts val="0"/>
              </a:spcAft>
              <a:buNone/>
            </a:pPr>
            <a:r>
              <a:rPr lang="en" sz="1600">
                <a:latin typeface="Times New Roman"/>
                <a:ea typeface="Times New Roman"/>
                <a:cs typeface="Times New Roman"/>
                <a:sym typeface="Times New Roman"/>
              </a:rPr>
              <a:t>                                                                   </a:t>
            </a:r>
            <a:r>
              <a:rPr lang="en" sz="1800">
                <a:solidFill>
                  <a:schemeClr val="dk1"/>
                </a:solidFill>
                <a:latin typeface="Times New Roman"/>
                <a:ea typeface="Times New Roman"/>
                <a:cs typeface="Times New Roman"/>
                <a:sym typeface="Times New Roman"/>
              </a:rPr>
              <a:t>Presented by-</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                                                                                           Sairam Prudhvi Karri (BA13810)</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rPr lang="en" sz="1800">
                <a:solidFill>
                  <a:schemeClr val="dk1"/>
                </a:solidFill>
                <a:latin typeface="Times New Roman"/>
                <a:ea typeface="Times New Roman"/>
                <a:cs typeface="Times New Roman"/>
                <a:sym typeface="Times New Roman"/>
              </a:rPr>
              <a:t>                                                                            Srija Adapa (UG87574)</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Target Class Imbalance</a:t>
            </a:r>
            <a:endParaRPr>
              <a:latin typeface="Times New Roman"/>
              <a:ea typeface="Times New Roman"/>
              <a:cs typeface="Times New Roman"/>
              <a:sym typeface="Times New Roman"/>
            </a:endParaRPr>
          </a:p>
        </p:txBody>
      </p:sp>
      <p:sp>
        <p:nvSpPr>
          <p:cNvPr id="118" name="Google Shape;118;p22"/>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solidFill>
                  <a:schemeClr val="dk1"/>
                </a:solidFill>
                <a:latin typeface="Times New Roman"/>
                <a:ea typeface="Times New Roman"/>
                <a:cs typeface="Times New Roman"/>
                <a:sym typeface="Times New Roman"/>
              </a:rPr>
              <a:t>We have used SMOTE technique to balance the target class data.</a:t>
            </a:r>
            <a:endParaRPr sz="1500">
              <a:solidFill>
                <a:schemeClr val="dk1"/>
              </a:solidFill>
              <a:latin typeface="Times New Roman"/>
              <a:ea typeface="Times New Roman"/>
              <a:cs typeface="Times New Roman"/>
              <a:sym typeface="Times New Roman"/>
            </a:endParaRPr>
          </a:p>
        </p:txBody>
      </p:sp>
      <p:pic>
        <p:nvPicPr>
          <p:cNvPr id="119" name="Google Shape;119;p22"/>
          <p:cNvPicPr preferRelativeResize="0"/>
          <p:nvPr/>
        </p:nvPicPr>
        <p:blipFill>
          <a:blip r:embed="rId3">
            <a:alphaModFix/>
          </a:blip>
          <a:stretch>
            <a:fillRect/>
          </a:stretch>
        </p:blipFill>
        <p:spPr>
          <a:xfrm>
            <a:off x="361650" y="1671900"/>
            <a:ext cx="3910726" cy="2966950"/>
          </a:xfrm>
          <a:prstGeom prst="rect">
            <a:avLst/>
          </a:prstGeom>
          <a:noFill/>
          <a:ln>
            <a:noFill/>
          </a:ln>
        </p:spPr>
      </p:pic>
      <p:pic>
        <p:nvPicPr>
          <p:cNvPr id="120" name="Google Shape;120;p22"/>
          <p:cNvPicPr preferRelativeResize="0"/>
          <p:nvPr/>
        </p:nvPicPr>
        <p:blipFill>
          <a:blip r:embed="rId4">
            <a:alphaModFix/>
          </a:blip>
          <a:stretch>
            <a:fillRect/>
          </a:stretch>
        </p:blipFill>
        <p:spPr>
          <a:xfrm>
            <a:off x="4484725" y="1700013"/>
            <a:ext cx="3971500" cy="2910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Clustering</a:t>
            </a:r>
            <a:endParaRPr>
              <a:latin typeface="Times New Roman"/>
              <a:ea typeface="Times New Roman"/>
              <a:cs typeface="Times New Roman"/>
              <a:sym typeface="Times New Roman"/>
            </a:endParaRPr>
          </a:p>
        </p:txBody>
      </p:sp>
      <p:sp>
        <p:nvSpPr>
          <p:cNvPr id="126" name="Google Shape;126;p23"/>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chemeClr val="dk1"/>
                </a:solidFill>
                <a:latin typeface="Times New Roman"/>
                <a:ea typeface="Times New Roman"/>
                <a:cs typeface="Times New Roman"/>
                <a:sym typeface="Times New Roman"/>
              </a:rPr>
              <a:t>As we have more number of columns and huge data. We decided to go with semi supervised method and implemented K-means clustering and based on this clustering we grouped the data into 4 clusters and trained ML models </a:t>
            </a:r>
            <a:r>
              <a:rPr lang="en" sz="1500">
                <a:solidFill>
                  <a:schemeClr val="dk1"/>
                </a:solidFill>
                <a:latin typeface="Times New Roman"/>
                <a:ea typeface="Times New Roman"/>
                <a:cs typeface="Times New Roman"/>
                <a:sym typeface="Times New Roman"/>
              </a:rPr>
              <a:t>separately</a:t>
            </a:r>
            <a:r>
              <a:rPr lang="en" sz="1500">
                <a:solidFill>
                  <a:schemeClr val="dk1"/>
                </a:solidFill>
                <a:latin typeface="Times New Roman"/>
                <a:ea typeface="Times New Roman"/>
                <a:cs typeface="Times New Roman"/>
                <a:sym typeface="Times New Roman"/>
              </a:rPr>
              <a:t> for these clusters.</a:t>
            </a:r>
            <a:endParaRPr sz="1500">
              <a:solidFill>
                <a:schemeClr val="dk1"/>
              </a:solidFill>
              <a:latin typeface="Times New Roman"/>
              <a:ea typeface="Times New Roman"/>
              <a:cs typeface="Times New Roman"/>
              <a:sym typeface="Times New Roman"/>
            </a:endParaRPr>
          </a:p>
        </p:txBody>
      </p:sp>
      <p:pic>
        <p:nvPicPr>
          <p:cNvPr id="127" name="Google Shape;127;p23"/>
          <p:cNvPicPr preferRelativeResize="0"/>
          <p:nvPr/>
        </p:nvPicPr>
        <p:blipFill>
          <a:blip r:embed="rId3">
            <a:alphaModFix/>
          </a:blip>
          <a:stretch>
            <a:fillRect/>
          </a:stretch>
        </p:blipFill>
        <p:spPr>
          <a:xfrm>
            <a:off x="2057400" y="2179200"/>
            <a:ext cx="4686776" cy="2459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ML Model training and Evaluation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33" name="Google Shape;133;p2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chemeClr val="dk1"/>
                </a:solidFill>
                <a:latin typeface="Times New Roman"/>
                <a:ea typeface="Times New Roman"/>
                <a:cs typeface="Times New Roman"/>
                <a:sym typeface="Times New Roman"/>
              </a:rPr>
              <a:t>We trained Logistic regression, Decision Tree &amp; Random Forest classifier on each cluster and validated the model on each cluster and identified the best fitted model for each cluster of data.</a:t>
            </a:r>
            <a:endParaRPr sz="1500">
              <a:solidFill>
                <a:schemeClr val="dk1"/>
              </a:solidFill>
              <a:latin typeface="Times New Roman"/>
              <a:ea typeface="Times New Roman"/>
              <a:cs typeface="Times New Roman"/>
              <a:sym typeface="Times New Roman"/>
            </a:endParaRPr>
          </a:p>
        </p:txBody>
      </p:sp>
      <p:pic>
        <p:nvPicPr>
          <p:cNvPr id="134" name="Google Shape;134;p24"/>
          <p:cNvPicPr preferRelativeResize="0"/>
          <p:nvPr/>
        </p:nvPicPr>
        <p:blipFill>
          <a:blip r:embed="rId3">
            <a:alphaModFix/>
          </a:blip>
          <a:stretch>
            <a:fillRect/>
          </a:stretch>
        </p:blipFill>
        <p:spPr>
          <a:xfrm>
            <a:off x="774250" y="1874725"/>
            <a:ext cx="7337049" cy="2869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0" name="Google Shape;140;p2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500">
                <a:solidFill>
                  <a:schemeClr val="dk1"/>
                </a:solidFill>
                <a:latin typeface="Times New Roman"/>
                <a:ea typeface="Times New Roman"/>
                <a:cs typeface="Times New Roman"/>
                <a:sym typeface="Times New Roman"/>
              </a:rPr>
              <a:t>Finally,we had trained three different machine learning classifiers-Logistic Regression, Decision Tree, and Random Forest ,on each cluster of data within our dataset. We then validated the performance of each model within its respective cluster to identify the best-fitted model for fault detection in wafer manufacturing.</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Through this approach, we aimed to tailor the fault detection models to the specific characteristics and patterns present in each cluster of data, optimizing their accuracy and effectiveness. The utilization of Logistic Regression, Decision Tree, and Random Forest classifiers allowed us to explore a diverse range of modeling techniques, each with its own strengths and weaknesses. Logistic Regression offered  with 88% of accuracy, Decision Tree provided with 85% of accuracy , while Random Forest offered robustness and improved accuracy through ensemble learning with 91% of accuracy.</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latin typeface="Times New Roman"/>
                <a:ea typeface="Times New Roman"/>
                <a:cs typeface="Times New Roman"/>
                <a:sym typeface="Times New Roman"/>
              </a:rPr>
              <a:t>              </a:t>
            </a:r>
            <a:endParaRPr sz="5300">
              <a:latin typeface="Times New Roman"/>
              <a:ea typeface="Times New Roman"/>
              <a:cs typeface="Times New Roman"/>
              <a:sym typeface="Times New Roman"/>
            </a:endParaRPr>
          </a:p>
          <a:p>
            <a:pPr indent="0" lvl="0" marL="0" rtl="0" algn="l">
              <a:spcBef>
                <a:spcPts val="1600"/>
              </a:spcBef>
              <a:spcAft>
                <a:spcPts val="1600"/>
              </a:spcAft>
              <a:buNone/>
            </a:pPr>
            <a:r>
              <a:rPr lang="en" sz="5300">
                <a:latin typeface="Times New Roman"/>
                <a:ea typeface="Times New Roman"/>
                <a:cs typeface="Times New Roman"/>
                <a:sym typeface="Times New Roman"/>
              </a:rPr>
              <a:t>            </a:t>
            </a:r>
            <a:r>
              <a:rPr b="1" lang="en" sz="5300">
                <a:solidFill>
                  <a:schemeClr val="dk1"/>
                </a:solidFill>
                <a:latin typeface="Times New Roman"/>
                <a:ea typeface="Times New Roman"/>
                <a:cs typeface="Times New Roman"/>
                <a:sym typeface="Times New Roman"/>
              </a:rPr>
              <a:t>THANK YOU</a:t>
            </a:r>
            <a:endParaRPr b="1" sz="5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4" name="Google Shape;64;p1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Fault detection in wafer manufacturing is difficult for ensuring the product quality and minimizing production losses. By using machine learning models and advanced data analysis techniques, this project aims to develop a robust fault detection system for wafer fabrication processes. By harnessing different  algorithms, the system will analyze sensor data from various stages of the manufacturing process to identify anomalies indicative of defects in the wafers. Through employing a preventative strategy, defects can be addressed before they become more significant, reducing scrap rates and enhancing overall production efficiency.</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The proposed system will not only focus on detecting faults but also on providing insights into the root causes of these faults, allowing for targeted process improvements. By leveraging clustering and predictions, the system will categorize different types of faults and correlate them with process parameters, environmental conditions, and equipment status which leads to continuous optimization of wafer manufacturing processes and ultimately improving product quality and yield.</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Semiconductor manufacturing is a complex process involving multiple steps to create integrated circuits (ICs) on silicon wafers. The following are steps:</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Wafer Fabrication, Deposition, Photolithography, Etching, Doping, Annealing, Testing and Packaging</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Quality Control in Wafer Manufacturing:</a:t>
            </a:r>
            <a:endParaRPr b="1"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Quality control is critical in wafer manufacturing to ensure the reliability, performance, and longevity of electronic devices. Defects or irregularities in wafers can lead to malfunctioning ICs, reducing product yield and increasing production costs. Moreover, faulty ICs can cause device failures in end-user applications, compromising safety and reputation.</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Effective quality control measures, including fault detection, help identify and rectify issues early in the manufacturing process, minimizing waste and maximizing yield. This not only improves profitability for manufacturers but also enhances the overall quality of electronic products in the market.</a:t>
            </a:r>
            <a:endParaRPr sz="1500">
              <a:solidFill>
                <a:schemeClr val="dk1"/>
              </a:solidFill>
              <a:latin typeface="Times New Roman"/>
              <a:ea typeface="Times New Roman"/>
              <a:cs typeface="Times New Roman"/>
              <a:sym typeface="Times New Roman"/>
            </a:endParaRPr>
          </a:p>
          <a:p>
            <a:pPr indent="0" lvl="0" marL="0" rtl="0" algn="just">
              <a:spcBef>
                <a:spcPts val="1600"/>
              </a:spcBef>
              <a:spcAft>
                <a:spcPts val="0"/>
              </a:spcAft>
              <a:buClr>
                <a:schemeClr val="dk1"/>
              </a:buClr>
              <a:buSzPts val="1100"/>
              <a:buFont typeface="Arial"/>
              <a:buNone/>
            </a:pPr>
            <a:r>
              <a:t/>
            </a:r>
            <a:endParaRPr sz="1100"/>
          </a:p>
          <a:p>
            <a:pPr indent="0" lvl="0" marL="0" rtl="0" algn="just">
              <a:spcBef>
                <a:spcPts val="1600"/>
              </a:spcBef>
              <a:spcAft>
                <a:spcPts val="0"/>
              </a:spcAft>
              <a:buClr>
                <a:schemeClr val="dk1"/>
              </a:buClr>
              <a:buSzPts val="1100"/>
              <a:buFont typeface="Arial"/>
              <a:buNone/>
            </a:pPr>
            <a:r>
              <a:t/>
            </a:r>
            <a:endParaRPr sz="1100"/>
          </a:p>
          <a:p>
            <a:pPr indent="0" lvl="0" marL="0" rtl="0" algn="just">
              <a:spcBef>
                <a:spcPts val="1600"/>
              </a:spcBef>
              <a:spcAft>
                <a:spcPts val="0"/>
              </a:spcAft>
              <a:buClr>
                <a:schemeClr val="dk1"/>
              </a:buClr>
              <a:buSzPts val="1100"/>
              <a:buFont typeface="Arial"/>
              <a:buNone/>
            </a:pPr>
            <a:r>
              <a:t/>
            </a:r>
            <a:endParaRPr sz="1100"/>
          </a:p>
          <a:p>
            <a:pPr indent="0" lvl="0" marL="0" rtl="0" algn="just">
              <a:spcBef>
                <a:spcPts val="1600"/>
              </a:spcBef>
              <a:spcAft>
                <a:spcPts val="0"/>
              </a:spcAft>
              <a:buClr>
                <a:schemeClr val="dk1"/>
              </a:buClr>
              <a:buSzPts val="1100"/>
              <a:buFont typeface="Arial"/>
              <a:buNone/>
            </a:pPr>
            <a:r>
              <a:t/>
            </a:r>
            <a:endParaRPr sz="1100"/>
          </a:p>
          <a:p>
            <a:pPr indent="0" lvl="0" marL="0" rtl="0" algn="just">
              <a:spcBef>
                <a:spcPts val="1600"/>
              </a:spcBef>
              <a:spcAft>
                <a:spcPts val="0"/>
              </a:spcAft>
              <a:buClr>
                <a:schemeClr val="dk1"/>
              </a:buClr>
              <a:buSzPts val="1100"/>
              <a:buFont typeface="Arial"/>
              <a:buNone/>
            </a:pPr>
            <a:r>
              <a:t/>
            </a:r>
            <a:endParaRPr sz="1100"/>
          </a:p>
          <a:p>
            <a:pPr indent="0" lvl="0" marL="0" rtl="0" algn="just">
              <a:spcBef>
                <a:spcPts val="1600"/>
              </a:spcBef>
              <a:spcAft>
                <a:spcPts val="0"/>
              </a:spcAft>
              <a:buClr>
                <a:schemeClr val="dk1"/>
              </a:buClr>
              <a:buSzPts val="1100"/>
              <a:buFont typeface="Arial"/>
              <a:buNone/>
            </a:pPr>
            <a:r>
              <a:t/>
            </a:r>
            <a:endParaRPr sz="1100"/>
          </a:p>
          <a:p>
            <a:pPr indent="0" lvl="0" marL="0" rtl="0" algn="just">
              <a:spcBef>
                <a:spcPts val="1600"/>
              </a:spcBef>
              <a:spcAft>
                <a:spcPts val="16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Set</a:t>
            </a:r>
            <a:endParaRPr>
              <a:latin typeface="Times New Roman"/>
              <a:ea typeface="Times New Roman"/>
              <a:cs typeface="Times New Roman"/>
              <a:sym typeface="Times New Roman"/>
            </a:endParaRPr>
          </a:p>
        </p:txBody>
      </p:sp>
      <p:sp>
        <p:nvSpPr>
          <p:cNvPr id="76" name="Google Shape;76;p16"/>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None/>
            </a:pPr>
            <a:r>
              <a:rPr lang="en" sz="1500">
                <a:solidFill>
                  <a:srgbClr val="0D0D0D"/>
                </a:solidFill>
                <a:highlight>
                  <a:srgbClr val="FFFFFF"/>
                </a:highlight>
                <a:latin typeface="Times New Roman"/>
                <a:ea typeface="Times New Roman"/>
                <a:cs typeface="Times New Roman"/>
                <a:sym typeface="Times New Roman"/>
              </a:rPr>
              <a:t>The wafer dataset consists of 288,235 rows and 590 columns from around 31 csv files, with each row representing a wafer and each column representing a sensor measurement. This dataset provides a comprehensive view of sensor readings captured during wafer fabrication processes, offering valuable insights for developing machine learning models for fault detection.</a:t>
            </a:r>
            <a:endParaRPr sz="1500">
              <a:solidFill>
                <a:srgbClr val="0D0D0D"/>
              </a:solidFill>
              <a:highlight>
                <a:srgbClr val="FFFFFF"/>
              </a:highlight>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en" sz="1500">
                <a:solidFill>
                  <a:srgbClr val="0D0D0D"/>
                </a:solidFill>
                <a:highlight>
                  <a:srgbClr val="FFFFFF"/>
                </a:highlight>
                <a:latin typeface="Times New Roman"/>
                <a:ea typeface="Times New Roman"/>
                <a:cs typeface="Times New Roman"/>
                <a:sym typeface="Times New Roman"/>
              </a:rPr>
              <a:t>The size of our dataset is around 2.5GB</a:t>
            </a:r>
            <a:endParaRPr sz="1500">
              <a:solidFill>
                <a:srgbClr val="0D0D0D"/>
              </a:solidFill>
              <a:highlight>
                <a:srgbClr val="FFFFFF"/>
              </a:highlight>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t>
            </a:r>
            <a:r>
              <a:rPr lang="en" sz="1500">
                <a:solidFill>
                  <a:schemeClr val="accent2"/>
                </a:solidFill>
                <a:latin typeface="Times New Roman"/>
                <a:ea typeface="Times New Roman"/>
                <a:cs typeface="Times New Roman"/>
                <a:sym typeface="Times New Roman"/>
              </a:rPr>
              <a:t>Number of rows: </a:t>
            </a:r>
            <a:r>
              <a:rPr lang="en" sz="1500">
                <a:solidFill>
                  <a:schemeClr val="dk1"/>
                </a:solidFill>
                <a:latin typeface="Times New Roman"/>
                <a:ea typeface="Times New Roman"/>
                <a:cs typeface="Times New Roman"/>
                <a:sym typeface="Times New Roman"/>
              </a:rPr>
              <a:t>288235</a:t>
            </a:r>
            <a:endParaRPr sz="1500">
              <a:solidFill>
                <a:schemeClr val="accent2"/>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a:t>
            </a:r>
            <a:r>
              <a:rPr lang="en" sz="1500">
                <a:solidFill>
                  <a:schemeClr val="accent2"/>
                </a:solidFill>
                <a:latin typeface="Times New Roman"/>
                <a:ea typeface="Times New Roman"/>
                <a:cs typeface="Times New Roman"/>
                <a:sym typeface="Times New Roman"/>
              </a:rPr>
              <a:t>Number of columns: 590</a:t>
            </a:r>
            <a:endParaRPr sz="1500">
              <a:solidFill>
                <a:schemeClr val="accent2"/>
              </a:solidFill>
              <a:latin typeface="Times New Roman"/>
              <a:ea typeface="Times New Roman"/>
              <a:cs typeface="Times New Roman"/>
              <a:sym typeface="Times New Roman"/>
            </a:endParaRPr>
          </a:p>
          <a:p>
            <a:pPr indent="0" lvl="0" marL="0" rtl="0" algn="just">
              <a:spcBef>
                <a:spcPts val="500"/>
              </a:spcBef>
              <a:spcAft>
                <a:spcPts val="0"/>
              </a:spcAft>
              <a:buNone/>
            </a:pPr>
            <a:r>
              <a:rPr lang="en" sz="1500">
                <a:solidFill>
                  <a:schemeClr val="dk1"/>
                </a:solidFill>
                <a:latin typeface="Times New Roman"/>
                <a:ea typeface="Times New Roman"/>
                <a:cs typeface="Times New Roman"/>
                <a:sym typeface="Times New Roman"/>
              </a:rPr>
              <a:t>Columns : Sensor 1,Sensor 2,Sensor 3…………..,sensor 590.</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rPr lang="en" sz="1500">
                <a:solidFill>
                  <a:schemeClr val="dk1"/>
                </a:solidFill>
                <a:latin typeface="Times New Roman"/>
                <a:ea typeface="Times New Roman"/>
                <a:cs typeface="Times New Roman"/>
                <a:sym typeface="Times New Roman"/>
              </a:rPr>
              <a:t>Our data is a binary classification dataset where we have “0” for bad wafer and “1” for good wafer.</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Analysis Methods</a:t>
            </a:r>
            <a:endParaRPr sz="1600">
              <a:latin typeface="Times New Roman"/>
              <a:ea typeface="Times New Roman"/>
              <a:cs typeface="Times New Roman"/>
              <a:sym typeface="Times New Roman"/>
            </a:endParaRPr>
          </a:p>
        </p:txBody>
      </p:sp>
      <p:sp>
        <p:nvSpPr>
          <p:cNvPr id="82" name="Google Shape;82;p17"/>
          <p:cNvSpPr txBox="1"/>
          <p:nvPr>
            <p:ph idx="1" type="body"/>
          </p:nvPr>
        </p:nvSpPr>
        <p:spPr>
          <a:xfrm>
            <a:off x="376950" y="1450800"/>
            <a:ext cx="8520600" cy="3416400"/>
          </a:xfrm>
          <a:prstGeom prst="rect">
            <a:avLst/>
          </a:prstGeom>
        </p:spPr>
        <p:txBody>
          <a:bodyPr anchorCtr="0" anchor="t" bIns="91425" lIns="91425" spcFirstLastPara="1" rIns="91425" wrap="square" tIns="91425">
            <a:noAutofit/>
          </a:bodyPr>
          <a:lstStyle/>
          <a:p>
            <a:pPr indent="0" lvl="0" marL="0" rtl="0" algn="just">
              <a:spcBef>
                <a:spcPts val="5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Programming Languages:</a:t>
            </a:r>
            <a:r>
              <a:rPr lang="en" sz="1500">
                <a:solidFill>
                  <a:schemeClr val="dk1"/>
                </a:solidFill>
                <a:latin typeface="Times New Roman"/>
                <a:ea typeface="Times New Roman"/>
                <a:cs typeface="Times New Roman"/>
                <a:sym typeface="Times New Roman"/>
              </a:rPr>
              <a:t> Python is the main language used for analysis and data processing.</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Libraries and Frameworks:</a:t>
            </a:r>
            <a:r>
              <a:rPr lang="en" sz="1500">
                <a:solidFill>
                  <a:schemeClr val="dk1"/>
                </a:solidFill>
                <a:latin typeface="Times New Roman"/>
                <a:ea typeface="Times New Roman"/>
                <a:cs typeface="Times New Roman"/>
                <a:sym typeface="Times New Roman"/>
              </a:rPr>
              <a:t> For data processing, analysis, statistical computations, visualization, and geospatial representation, use tools like PySpark, Pandas, NumPy, Matplotlib, Seaborn.</a:t>
            </a:r>
            <a:endParaRPr sz="1500">
              <a:solidFill>
                <a:schemeClr val="dk1"/>
              </a:solidFill>
              <a:latin typeface="Times New Roman"/>
              <a:ea typeface="Times New Roman"/>
              <a:cs typeface="Times New Roman"/>
              <a:sym typeface="Times New Roman"/>
            </a:endParaRPr>
          </a:p>
          <a:p>
            <a:pPr indent="0" lvl="0" marL="0" rtl="0" algn="just">
              <a:spcBef>
                <a:spcPts val="5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Phases include data intake, data storage, data processing, data analysis, and data visualization are typically included in the big data project lifecycle. These phases are implemented appropriately in the context of our fault detection in wafers by </a:t>
            </a:r>
            <a:r>
              <a:rPr lang="en" sz="1500">
                <a:solidFill>
                  <a:schemeClr val="dk1"/>
                </a:solidFill>
                <a:latin typeface="Times New Roman"/>
                <a:ea typeface="Times New Roman"/>
                <a:cs typeface="Times New Roman"/>
                <a:sym typeface="Times New Roman"/>
              </a:rPr>
              <a:t>using</a:t>
            </a:r>
            <a:r>
              <a:rPr lang="en" sz="1500">
                <a:solidFill>
                  <a:schemeClr val="dk1"/>
                </a:solidFill>
                <a:latin typeface="Times New Roman"/>
                <a:ea typeface="Times New Roman"/>
                <a:cs typeface="Times New Roman"/>
                <a:sym typeface="Times New Roman"/>
              </a:rPr>
              <a:t> machine learning models.</a:t>
            </a:r>
            <a:endParaRPr sz="1500">
              <a:solidFill>
                <a:schemeClr val="dk1"/>
              </a:solidFill>
              <a:latin typeface="Times New Roman"/>
              <a:ea typeface="Times New Roman"/>
              <a:cs typeface="Times New Roman"/>
              <a:sym typeface="Times New Roman"/>
            </a:endParaRPr>
          </a:p>
          <a:p>
            <a:pPr indent="0" lvl="0" marL="0" rtl="0" algn="just">
              <a:spcBef>
                <a:spcPts val="0"/>
              </a:spcBef>
              <a:spcAft>
                <a:spcPts val="1600"/>
              </a:spcAft>
              <a:buNone/>
            </a:pPr>
            <a:r>
              <a:t/>
            </a: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82775" y="638875"/>
            <a:ext cx="892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0" lvl="0" marL="0" rtl="0" algn="l">
              <a:spcBef>
                <a:spcPts val="0"/>
              </a:spcBef>
              <a:spcAft>
                <a:spcPts val="0"/>
              </a:spcAft>
              <a:buNone/>
            </a:pPr>
            <a:r>
              <a:rPr lang="en" sz="1800">
                <a:latin typeface="Times New Roman"/>
                <a:ea typeface="Times New Roman"/>
                <a:cs typeface="Times New Roman"/>
                <a:sym typeface="Times New Roman"/>
              </a:rPr>
              <a:t>We have imputed mean values in place of nulls</a:t>
            </a:r>
            <a:endParaRPr>
              <a:latin typeface="Times New Roman"/>
              <a:ea typeface="Times New Roman"/>
              <a:cs typeface="Times New Roman"/>
              <a:sym typeface="Times New Roman"/>
            </a:endParaRPr>
          </a:p>
        </p:txBody>
      </p:sp>
      <p:sp>
        <p:nvSpPr>
          <p:cNvPr id="88" name="Google Shape;88;p18"/>
          <p:cNvSpPr txBox="1"/>
          <p:nvPr>
            <p:ph idx="1" type="body"/>
          </p:nvPr>
        </p:nvSpPr>
        <p:spPr>
          <a:xfrm>
            <a:off x="311700" y="1426525"/>
            <a:ext cx="8520600" cy="321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rgbClr val="0D0D0D"/>
                </a:solidFill>
                <a:latin typeface="Times New Roman"/>
                <a:ea typeface="Times New Roman"/>
                <a:cs typeface="Times New Roman"/>
                <a:sym typeface="Times New Roman"/>
              </a:rPr>
              <a:t>Before </a:t>
            </a:r>
            <a:r>
              <a:rPr lang="en">
                <a:solidFill>
                  <a:srgbClr val="0D0D0D"/>
                </a:solidFill>
              </a:rPr>
              <a:t> 								</a:t>
            </a:r>
            <a:r>
              <a:rPr lang="en">
                <a:solidFill>
                  <a:srgbClr val="0D0D0D"/>
                </a:solidFill>
                <a:latin typeface="Times New Roman"/>
                <a:ea typeface="Times New Roman"/>
                <a:cs typeface="Times New Roman"/>
                <a:sym typeface="Times New Roman"/>
              </a:rPr>
              <a:t>After</a:t>
            </a:r>
            <a:endParaRPr>
              <a:solidFill>
                <a:srgbClr val="0D0D0D"/>
              </a:solidFill>
              <a:latin typeface="Times New Roman"/>
              <a:ea typeface="Times New Roman"/>
              <a:cs typeface="Times New Roman"/>
              <a:sym typeface="Times New Roman"/>
            </a:endParaRPr>
          </a:p>
        </p:txBody>
      </p:sp>
      <p:pic>
        <p:nvPicPr>
          <p:cNvPr id="89" name="Google Shape;89;p18"/>
          <p:cNvPicPr preferRelativeResize="0"/>
          <p:nvPr/>
        </p:nvPicPr>
        <p:blipFill>
          <a:blip r:embed="rId3">
            <a:alphaModFix/>
          </a:blip>
          <a:stretch>
            <a:fillRect/>
          </a:stretch>
        </p:blipFill>
        <p:spPr>
          <a:xfrm>
            <a:off x="311700" y="1838400"/>
            <a:ext cx="3726752" cy="2800450"/>
          </a:xfrm>
          <a:prstGeom prst="rect">
            <a:avLst/>
          </a:prstGeom>
          <a:noFill/>
          <a:ln>
            <a:noFill/>
          </a:ln>
        </p:spPr>
      </p:pic>
      <p:pic>
        <p:nvPicPr>
          <p:cNvPr id="90" name="Google Shape;90;p18"/>
          <p:cNvPicPr preferRelativeResize="0"/>
          <p:nvPr/>
        </p:nvPicPr>
        <p:blipFill>
          <a:blip r:embed="rId4">
            <a:alphaModFix/>
          </a:blip>
          <a:stretch>
            <a:fillRect/>
          </a:stretch>
        </p:blipFill>
        <p:spPr>
          <a:xfrm>
            <a:off x="4530700" y="1838400"/>
            <a:ext cx="4296024" cy="28004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Deviation</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chemeClr val="dk1"/>
                </a:solidFill>
                <a:latin typeface="Times New Roman"/>
                <a:ea typeface="Times New Roman"/>
                <a:cs typeface="Times New Roman"/>
                <a:sym typeface="Times New Roman"/>
              </a:rPr>
              <a:t>We have identified over 116 sensors is having 0 standard deviation which means all the data in each sensor is having same data for all the wafers. So, we have removed these sensors data.</a:t>
            </a:r>
            <a:endParaRPr sz="1500">
              <a:solidFill>
                <a:schemeClr val="dk1"/>
              </a:solidFill>
              <a:latin typeface="Times New Roman"/>
              <a:ea typeface="Times New Roman"/>
              <a:cs typeface="Times New Roman"/>
              <a:sym typeface="Times New Roman"/>
            </a:endParaRPr>
          </a:p>
        </p:txBody>
      </p:sp>
      <p:pic>
        <p:nvPicPr>
          <p:cNvPr id="97" name="Google Shape;97;p19"/>
          <p:cNvPicPr preferRelativeResize="0"/>
          <p:nvPr/>
        </p:nvPicPr>
        <p:blipFill>
          <a:blip r:embed="rId3">
            <a:alphaModFix/>
          </a:blip>
          <a:stretch>
            <a:fillRect/>
          </a:stretch>
        </p:blipFill>
        <p:spPr>
          <a:xfrm>
            <a:off x="391800" y="1907325"/>
            <a:ext cx="8207498" cy="27941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Outliers</a:t>
            </a:r>
            <a:endParaRPr>
              <a:latin typeface="Times New Roman"/>
              <a:ea typeface="Times New Roman"/>
              <a:cs typeface="Times New Roman"/>
              <a:sym typeface="Times New Roman"/>
            </a:endParaRPr>
          </a:p>
        </p:txBody>
      </p:sp>
      <p:sp>
        <p:nvSpPr>
          <p:cNvPr id="103" name="Google Shape;103;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1600"/>
              </a:spcAft>
              <a:buNone/>
            </a:pPr>
            <a:r>
              <a:rPr lang="en" sz="1500">
                <a:solidFill>
                  <a:srgbClr val="0D0D0D"/>
                </a:solidFill>
                <a:latin typeface="Times New Roman"/>
                <a:ea typeface="Times New Roman"/>
                <a:cs typeface="Times New Roman"/>
                <a:sym typeface="Times New Roman"/>
              </a:rPr>
              <a:t>We have identified outliers in most of the columns and handled those using </a:t>
            </a:r>
            <a:r>
              <a:rPr lang="en" sz="1500">
                <a:solidFill>
                  <a:srgbClr val="0D0D0D"/>
                </a:solidFill>
                <a:latin typeface="Times New Roman"/>
                <a:ea typeface="Times New Roman"/>
                <a:cs typeface="Times New Roman"/>
                <a:sym typeface="Times New Roman"/>
              </a:rPr>
              <a:t>“Winsorization“ technique.</a:t>
            </a:r>
            <a:endParaRPr sz="1500">
              <a:solidFill>
                <a:srgbClr val="0D0D0D"/>
              </a:solidFill>
              <a:latin typeface="Times New Roman"/>
              <a:ea typeface="Times New Roman"/>
              <a:cs typeface="Times New Roman"/>
              <a:sym typeface="Times New Roman"/>
            </a:endParaRPr>
          </a:p>
        </p:txBody>
      </p:sp>
      <p:pic>
        <p:nvPicPr>
          <p:cNvPr id="104" name="Google Shape;104;p20"/>
          <p:cNvPicPr preferRelativeResize="0"/>
          <p:nvPr/>
        </p:nvPicPr>
        <p:blipFill>
          <a:blip r:embed="rId3">
            <a:alphaModFix/>
          </a:blip>
          <a:stretch>
            <a:fillRect/>
          </a:stretch>
        </p:blipFill>
        <p:spPr>
          <a:xfrm>
            <a:off x="411875" y="1755100"/>
            <a:ext cx="8307974" cy="3093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Times New Roman"/>
                <a:ea typeface="Times New Roman"/>
                <a:cs typeface="Times New Roman"/>
                <a:sym typeface="Times New Roman"/>
              </a:rPr>
              <a:t>Data Distribution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10" name="Google Shape;110;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solidFill>
                  <a:schemeClr val="dk1"/>
                </a:solidFill>
                <a:latin typeface="Times New Roman"/>
                <a:ea typeface="Times New Roman"/>
                <a:cs typeface="Times New Roman"/>
                <a:sym typeface="Times New Roman"/>
              </a:rPr>
              <a:t>We have used </a:t>
            </a:r>
            <a:r>
              <a:rPr lang="en">
                <a:solidFill>
                  <a:schemeClr val="dk1"/>
                </a:solidFill>
                <a:latin typeface="Times New Roman"/>
                <a:ea typeface="Times New Roman"/>
                <a:cs typeface="Times New Roman"/>
                <a:sym typeface="Times New Roman"/>
              </a:rPr>
              <a:t>standardization technique to balance the dataset distribution.</a:t>
            </a:r>
            <a:endParaRPr>
              <a:solidFill>
                <a:schemeClr val="dk1"/>
              </a:solidFill>
              <a:latin typeface="Times New Roman"/>
              <a:ea typeface="Times New Roman"/>
              <a:cs typeface="Times New Roman"/>
              <a:sym typeface="Times New Roman"/>
            </a:endParaRPr>
          </a:p>
        </p:txBody>
      </p:sp>
      <p:pic>
        <p:nvPicPr>
          <p:cNvPr id="111" name="Google Shape;111;p21"/>
          <p:cNvPicPr preferRelativeResize="0"/>
          <p:nvPr/>
        </p:nvPicPr>
        <p:blipFill>
          <a:blip r:embed="rId3">
            <a:alphaModFix/>
          </a:blip>
          <a:stretch>
            <a:fillRect/>
          </a:stretch>
        </p:blipFill>
        <p:spPr>
          <a:xfrm>
            <a:off x="4572000" y="2129725"/>
            <a:ext cx="3547625" cy="2509125"/>
          </a:xfrm>
          <a:prstGeom prst="rect">
            <a:avLst/>
          </a:prstGeom>
          <a:noFill/>
          <a:ln>
            <a:noFill/>
          </a:ln>
        </p:spPr>
      </p:pic>
      <p:pic>
        <p:nvPicPr>
          <p:cNvPr id="112" name="Google Shape;112;p21"/>
          <p:cNvPicPr preferRelativeResize="0"/>
          <p:nvPr/>
        </p:nvPicPr>
        <p:blipFill>
          <a:blip r:embed="rId4">
            <a:alphaModFix/>
          </a:blip>
          <a:stretch>
            <a:fillRect/>
          </a:stretch>
        </p:blipFill>
        <p:spPr>
          <a:xfrm>
            <a:off x="452075" y="1993300"/>
            <a:ext cx="3463226" cy="270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