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80" r:id="rId3"/>
    <p:sldId id="270" r:id="rId4"/>
    <p:sldId id="268" r:id="rId5"/>
    <p:sldId id="282" r:id="rId6"/>
    <p:sldId id="257" r:id="rId7"/>
    <p:sldId id="281" r:id="rId8"/>
    <p:sldId id="260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91913-5DBE-4CC6-A377-B280B4D7602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017B9-69F9-428A-9687-4CD19CC9F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7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17B9-69F9-428A-9687-4CD19CC9FE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4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4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6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0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7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8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1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1" name="Rectangle 680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4" name="Picture 603" descr="Rows of solar panels">
            <a:extLst>
              <a:ext uri="{FF2B5EF4-FFF2-40B4-BE49-F238E27FC236}">
                <a16:creationId xmlns:a16="http://schemas.microsoft.com/office/drawing/2014/main" id="{EDF15D34-5920-EB0B-10BA-F9E6F454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414"/>
          <a:stretch/>
        </p:blipFill>
        <p:spPr>
          <a:xfrm>
            <a:off x="-1" y="13394"/>
            <a:ext cx="12191980" cy="6857990"/>
          </a:xfrm>
          <a:prstGeom prst="rect">
            <a:avLst/>
          </a:prstGeom>
        </p:spPr>
      </p:pic>
      <p:sp>
        <p:nvSpPr>
          <p:cNvPr id="683" name="Rectangle 682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F44B9-B316-112A-6D85-0968B1430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513" y="1174645"/>
            <a:ext cx="7372953" cy="18006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Solar  Output Prediction Using Weather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76E17-F932-41CC-EB28-14F6C83F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663" y="4165156"/>
            <a:ext cx="6232258" cy="173313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algn="l">
              <a:lnSpc>
                <a:spcPct val="140000"/>
              </a:lnSpc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Geeta Naga Sai Amrutha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Chandaluri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Pavan Kumar Bellamkonda</a:t>
            </a:r>
          </a:p>
          <a:p>
            <a:pPr algn="l">
              <a:lnSpc>
                <a:spcPct val="140000"/>
              </a:lnSpc>
            </a:pP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Srija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Adapa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endParaRPr lang="en-US" sz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5" name="Group 684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686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7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8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9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0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1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2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3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4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5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7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8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9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0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1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2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3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4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5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6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7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8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9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0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1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2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3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4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5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6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7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8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9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0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1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2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3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4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5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6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7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8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9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0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1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2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3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4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5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6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7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8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9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0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1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2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53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25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5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16" name="Rectangle 315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572E-9BE0-B225-5D0E-4D8AEC64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809958"/>
            <a:ext cx="4327007" cy="30782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54" name="Graphic 253" descr="Smiling Face with No Fill">
            <a:extLst>
              <a:ext uri="{FF2B5EF4-FFF2-40B4-BE49-F238E27FC236}">
                <a16:creationId xmlns:a16="http://schemas.microsoft.com/office/drawing/2014/main" id="{A006CB30-8673-D013-5225-554D67CE3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4127" y="1841599"/>
            <a:ext cx="3168173" cy="3168173"/>
          </a:xfrm>
          <a:prstGeom prst="rect">
            <a:avLst/>
          </a:prstGeom>
        </p:spPr>
      </p:pic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020A6AE-B717-4124-91F1-AB61221C7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1055" y="-4534"/>
            <a:ext cx="778194" cy="6834534"/>
            <a:chOff x="5721055" y="-4534"/>
            <a:chExt cx="778194" cy="6834534"/>
          </a:xfrm>
        </p:grpSpPr>
        <p:sp>
          <p:nvSpPr>
            <p:cNvPr id="321" name="Freeform 8">
              <a:extLst>
                <a:ext uri="{FF2B5EF4-FFF2-40B4-BE49-F238E27FC236}">
                  <a16:creationId xmlns:a16="http://schemas.microsoft.com/office/drawing/2014/main" id="{A2B0F4FD-3823-42B3-950C-03F9CBC51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6590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0">
              <a:extLst>
                <a:ext uri="{FF2B5EF4-FFF2-40B4-BE49-F238E27FC236}">
                  <a16:creationId xmlns:a16="http://schemas.microsoft.com/office/drawing/2014/main" id="{426C99B0-870A-4702-9F5F-4459EF213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3615" y="152241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5">
              <a:extLst>
                <a:ext uri="{FF2B5EF4-FFF2-40B4-BE49-F238E27FC236}">
                  <a16:creationId xmlns:a16="http://schemas.microsoft.com/office/drawing/2014/main" id="{11D4FA37-ADE6-45F4-AF91-AB50C4100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7545" y="666438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D07613C1-CC87-4032-B649-4A49D0834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90959" y="40969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8479CDC1-5BCA-4A67-9DF5-9513EEE49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0877" y="209657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1EEA2AC4-D6A7-4B7B-932E-1D6D26846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65640" y="229412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">
              <a:extLst>
                <a:ext uri="{FF2B5EF4-FFF2-40B4-BE49-F238E27FC236}">
                  <a16:creationId xmlns:a16="http://schemas.microsoft.com/office/drawing/2014/main" id="{2FBF34A8-BE86-423A-BCE9-2E928D4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34979" y="112397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3">
              <a:extLst>
                <a:ext uri="{FF2B5EF4-FFF2-40B4-BE49-F238E27FC236}">
                  <a16:creationId xmlns:a16="http://schemas.microsoft.com/office/drawing/2014/main" id="{9FEE8137-C904-47D2-8922-093ABE0D8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48666" y="91140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6">
              <a:extLst>
                <a:ext uri="{FF2B5EF4-FFF2-40B4-BE49-F238E27FC236}">
                  <a16:creationId xmlns:a16="http://schemas.microsoft.com/office/drawing/2014/main" id="{1AD01E09-0A63-4683-B8DC-2A5969A19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35890" y="139511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7">
              <a:extLst>
                <a:ext uri="{FF2B5EF4-FFF2-40B4-BE49-F238E27FC236}">
                  <a16:creationId xmlns:a16="http://schemas.microsoft.com/office/drawing/2014/main" id="{39FDBC61-D90E-4D14-87BD-116805F62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26366" y="1832215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8">
              <a:extLst>
                <a:ext uri="{FF2B5EF4-FFF2-40B4-BE49-F238E27FC236}">
                  <a16:creationId xmlns:a16="http://schemas.microsoft.com/office/drawing/2014/main" id="{E69FE8D2-E9F3-4F4F-8D6B-67378D75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13450" y="160962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2B6BAD6-38C4-47DC-A947-5967E513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8700" y="1152725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43">
              <a:extLst>
                <a:ext uri="{FF2B5EF4-FFF2-40B4-BE49-F238E27FC236}">
                  <a16:creationId xmlns:a16="http://schemas.microsoft.com/office/drawing/2014/main" id="{8ECDF132-F20F-4401-9040-2A1E99DA2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90740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51">
              <a:extLst>
                <a:ext uri="{FF2B5EF4-FFF2-40B4-BE49-F238E27FC236}">
                  <a16:creationId xmlns:a16="http://schemas.microsoft.com/office/drawing/2014/main" id="{8190E0B5-EEB8-4A3D-82D0-0A07902F9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5661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52">
              <a:extLst>
                <a:ext uri="{FF2B5EF4-FFF2-40B4-BE49-F238E27FC236}">
                  <a16:creationId xmlns:a16="http://schemas.microsoft.com/office/drawing/2014/main" id="{6B331F8A-6B87-45CD-8DC6-61EDEA5AF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666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53">
              <a:extLst>
                <a:ext uri="{FF2B5EF4-FFF2-40B4-BE49-F238E27FC236}">
                  <a16:creationId xmlns:a16="http://schemas.microsoft.com/office/drawing/2014/main" id="{16F46124-28C8-499E-8B05-7717602B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747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54">
              <a:extLst>
                <a:ext uri="{FF2B5EF4-FFF2-40B4-BE49-F238E27FC236}">
                  <a16:creationId xmlns:a16="http://schemas.microsoft.com/office/drawing/2014/main" id="{CFE5982B-3464-4395-A9D1-D4C76E12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9594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55">
              <a:extLst>
                <a:ext uri="{FF2B5EF4-FFF2-40B4-BE49-F238E27FC236}">
                  <a16:creationId xmlns:a16="http://schemas.microsoft.com/office/drawing/2014/main" id="{D1BDAE7B-982F-4DE3-9A85-25AC24AA2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607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56">
              <a:extLst>
                <a:ext uri="{FF2B5EF4-FFF2-40B4-BE49-F238E27FC236}">
                  <a16:creationId xmlns:a16="http://schemas.microsoft.com/office/drawing/2014/main" id="{451188D6-4679-4978-B625-FF583115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303" y="2293440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57">
              <a:extLst>
                <a:ext uri="{FF2B5EF4-FFF2-40B4-BE49-F238E27FC236}">
                  <a16:creationId xmlns:a16="http://schemas.microsoft.com/office/drawing/2014/main" id="{1F1D0A06-6238-4F0B-928E-C6E99BB02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9756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59">
              <a:extLst>
                <a:ext uri="{FF2B5EF4-FFF2-40B4-BE49-F238E27FC236}">
                  <a16:creationId xmlns:a16="http://schemas.microsoft.com/office/drawing/2014/main" id="{5669DE26-8D01-484D-87C6-C970883E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9206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60">
              <a:extLst>
                <a:ext uri="{FF2B5EF4-FFF2-40B4-BE49-F238E27FC236}">
                  <a16:creationId xmlns:a16="http://schemas.microsoft.com/office/drawing/2014/main" id="{E2C89DF0-B876-4FA5-A15D-2B4EC693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4437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61">
              <a:extLst>
                <a:ext uri="{FF2B5EF4-FFF2-40B4-BE49-F238E27FC236}">
                  <a16:creationId xmlns:a16="http://schemas.microsoft.com/office/drawing/2014/main" id="{6D278107-786C-48BD-9B90-624B943E1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90734" y="210144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78">
              <a:extLst>
                <a:ext uri="{FF2B5EF4-FFF2-40B4-BE49-F238E27FC236}">
                  <a16:creationId xmlns:a16="http://schemas.microsoft.com/office/drawing/2014/main" id="{B791B486-ACCB-4731-891C-9B2FF434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9972" y="7210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79">
              <a:extLst>
                <a:ext uri="{FF2B5EF4-FFF2-40B4-BE49-F238E27FC236}">
                  <a16:creationId xmlns:a16="http://schemas.microsoft.com/office/drawing/2014/main" id="{881F663B-742F-4B18-9EEC-425CF381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22344" y="952087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80">
              <a:extLst>
                <a:ext uri="{FF2B5EF4-FFF2-40B4-BE49-F238E27FC236}">
                  <a16:creationId xmlns:a16="http://schemas.microsoft.com/office/drawing/2014/main" id="{2C84BFA9-A28F-42D0-AA09-BFA6CAB6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17003" y="1189882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1">
              <a:extLst>
                <a:ext uri="{FF2B5EF4-FFF2-40B4-BE49-F238E27FC236}">
                  <a16:creationId xmlns:a16="http://schemas.microsoft.com/office/drawing/2014/main" id="{1BAA7F31-C0A0-4447-BF38-3698F585D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0053" y="2202936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2">
              <a:extLst>
                <a:ext uri="{FF2B5EF4-FFF2-40B4-BE49-F238E27FC236}">
                  <a16:creationId xmlns:a16="http://schemas.microsoft.com/office/drawing/2014/main" id="{B9A620F2-3D35-4A32-B16C-89CE7442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7889" y="198048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83">
              <a:extLst>
                <a:ext uri="{FF2B5EF4-FFF2-40B4-BE49-F238E27FC236}">
                  <a16:creationId xmlns:a16="http://schemas.microsoft.com/office/drawing/2014/main" id="{4D6420E0-3BDF-44BC-B4AD-D4DCEEB22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80446" y="1665695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84">
              <a:extLst>
                <a:ext uri="{FF2B5EF4-FFF2-40B4-BE49-F238E27FC236}">
                  <a16:creationId xmlns:a16="http://schemas.microsoft.com/office/drawing/2014/main" id="{EF852FAE-C00C-4555-A21B-1C78FF00F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91462" y="516456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86">
              <a:extLst>
                <a:ext uri="{FF2B5EF4-FFF2-40B4-BE49-F238E27FC236}">
                  <a16:creationId xmlns:a16="http://schemas.microsoft.com/office/drawing/2014/main" id="{015DE73A-6E8F-4AA3-8B47-D1E6BFAEA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1431" y="17044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89">
              <a:extLst>
                <a:ext uri="{FF2B5EF4-FFF2-40B4-BE49-F238E27FC236}">
                  <a16:creationId xmlns:a16="http://schemas.microsoft.com/office/drawing/2014/main" id="{1EF3E8F2-433E-4CFA-8523-B3F4B6305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6234" y="1453344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90">
              <a:extLst>
                <a:ext uri="{FF2B5EF4-FFF2-40B4-BE49-F238E27FC236}">
                  <a16:creationId xmlns:a16="http://schemas.microsoft.com/office/drawing/2014/main" id="{A8EC2038-DAA0-4BF3-8107-A1D5A142F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34086" y="2076253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5">
              <a:extLst>
                <a:ext uri="{FF2B5EF4-FFF2-40B4-BE49-F238E27FC236}">
                  <a16:creationId xmlns:a16="http://schemas.microsoft.com/office/drawing/2014/main" id="{B437840B-3F78-4C20-8184-29631B1AF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51525" y="27651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6">
              <a:extLst>
                <a:ext uri="{FF2B5EF4-FFF2-40B4-BE49-F238E27FC236}">
                  <a16:creationId xmlns:a16="http://schemas.microsoft.com/office/drawing/2014/main" id="{0A039CCA-16FE-44AE-B9E7-76316DBD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53052" y="510935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7">
              <a:extLst>
                <a:ext uri="{FF2B5EF4-FFF2-40B4-BE49-F238E27FC236}">
                  <a16:creationId xmlns:a16="http://schemas.microsoft.com/office/drawing/2014/main" id="{090EE3F3-65C4-44DB-ABF0-27598282E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21482" y="2478886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8">
              <a:extLst>
                <a:ext uri="{FF2B5EF4-FFF2-40B4-BE49-F238E27FC236}">
                  <a16:creationId xmlns:a16="http://schemas.microsoft.com/office/drawing/2014/main" id="{732F50C7-DE00-45B7-A7D9-AFC5FDF3E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09930" y="4810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9">
              <a:extLst>
                <a:ext uri="{FF2B5EF4-FFF2-40B4-BE49-F238E27FC236}">
                  <a16:creationId xmlns:a16="http://schemas.microsoft.com/office/drawing/2014/main" id="{C4B7759D-1CB7-4AE3-A334-693715080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18068" y="4529838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1">
              <a:extLst>
                <a:ext uri="{FF2B5EF4-FFF2-40B4-BE49-F238E27FC236}">
                  <a16:creationId xmlns:a16="http://schemas.microsoft.com/office/drawing/2014/main" id="{2A71D132-8124-4734-AA62-7E12B621F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78429" y="4268606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2">
              <a:extLst>
                <a:ext uri="{FF2B5EF4-FFF2-40B4-BE49-F238E27FC236}">
                  <a16:creationId xmlns:a16="http://schemas.microsoft.com/office/drawing/2014/main" id="{4E0B6377-5004-4F75-8CBB-D7DD0B9B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0205" y="3766125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3">
              <a:extLst>
                <a:ext uri="{FF2B5EF4-FFF2-40B4-BE49-F238E27FC236}">
                  <a16:creationId xmlns:a16="http://schemas.microsoft.com/office/drawing/2014/main" id="{174DED7F-DAF6-480E-9002-A25110B96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4670" y="3170095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4">
              <a:extLst>
                <a:ext uri="{FF2B5EF4-FFF2-40B4-BE49-F238E27FC236}">
                  <a16:creationId xmlns:a16="http://schemas.microsoft.com/office/drawing/2014/main" id="{E6057EAD-75B0-49A4-A761-AC1AF22A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85310" y="3410025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6">
              <a:extLst>
                <a:ext uri="{FF2B5EF4-FFF2-40B4-BE49-F238E27FC236}">
                  <a16:creationId xmlns:a16="http://schemas.microsoft.com/office/drawing/2014/main" id="{B4C50A97-FAC0-4E9B-A50C-ECC875EB7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69045" y="40091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7">
              <a:extLst>
                <a:ext uri="{FF2B5EF4-FFF2-40B4-BE49-F238E27FC236}">
                  <a16:creationId xmlns:a16="http://schemas.microsoft.com/office/drawing/2014/main" id="{1018DBC0-ACE2-4A9B-BD33-D168A3B25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04024" y="542184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21">
              <a:extLst>
                <a:ext uri="{FF2B5EF4-FFF2-40B4-BE49-F238E27FC236}">
                  <a16:creationId xmlns:a16="http://schemas.microsoft.com/office/drawing/2014/main" id="{783E14F5-0E4B-40DF-908C-65950C968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52015" y="5732999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25">
              <a:extLst>
                <a:ext uri="{FF2B5EF4-FFF2-40B4-BE49-F238E27FC236}">
                  <a16:creationId xmlns:a16="http://schemas.microsoft.com/office/drawing/2014/main" id="{D8D640D2-32FA-4974-8D6B-7F90FA747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32676" y="649826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5116718-3AD6-431D-B4CC-BD1390ACD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32898" y="5971706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31">
              <a:extLst>
                <a:ext uri="{FF2B5EF4-FFF2-40B4-BE49-F238E27FC236}">
                  <a16:creationId xmlns:a16="http://schemas.microsoft.com/office/drawing/2014/main" id="{44DD8DD9-6927-4164-BE78-26B0793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11599" y="6281124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32">
              <a:extLst>
                <a:ext uri="{FF2B5EF4-FFF2-40B4-BE49-F238E27FC236}">
                  <a16:creationId xmlns:a16="http://schemas.microsoft.com/office/drawing/2014/main" id="{DF352A39-5DCA-42AC-ACE8-CC0F61703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2779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33">
              <a:extLst>
                <a:ext uri="{FF2B5EF4-FFF2-40B4-BE49-F238E27FC236}">
                  <a16:creationId xmlns:a16="http://schemas.microsoft.com/office/drawing/2014/main" id="{60EBB535-208F-4849-9E96-53B9971CE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692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34">
              <a:extLst>
                <a:ext uri="{FF2B5EF4-FFF2-40B4-BE49-F238E27FC236}">
                  <a16:creationId xmlns:a16="http://schemas.microsoft.com/office/drawing/2014/main" id="{BCD96233-15EF-4543-B9C5-CA5253AC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6622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35">
              <a:extLst>
                <a:ext uri="{FF2B5EF4-FFF2-40B4-BE49-F238E27FC236}">
                  <a16:creationId xmlns:a16="http://schemas.microsoft.com/office/drawing/2014/main" id="{CF3994DF-D5ED-45DB-826C-A4531DF8C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274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36">
              <a:extLst>
                <a:ext uri="{FF2B5EF4-FFF2-40B4-BE49-F238E27FC236}">
                  <a16:creationId xmlns:a16="http://schemas.microsoft.com/office/drawing/2014/main" id="{E0114E4D-A88A-403A-B4BF-6687B1FC1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4411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37">
              <a:extLst>
                <a:ext uri="{FF2B5EF4-FFF2-40B4-BE49-F238E27FC236}">
                  <a16:creationId xmlns:a16="http://schemas.microsoft.com/office/drawing/2014/main" id="{0CA46612-D58D-4AA5-B800-7ED35828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6177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38">
              <a:extLst>
                <a:ext uri="{FF2B5EF4-FFF2-40B4-BE49-F238E27FC236}">
                  <a16:creationId xmlns:a16="http://schemas.microsoft.com/office/drawing/2014/main" id="{591A86C8-305F-45B1-A8B6-3A30A4B3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33846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39">
              <a:extLst>
                <a:ext uri="{FF2B5EF4-FFF2-40B4-BE49-F238E27FC236}">
                  <a16:creationId xmlns:a16="http://schemas.microsoft.com/office/drawing/2014/main" id="{A7FABED8-48B7-4734-A612-FBE652656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5954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40">
              <a:extLst>
                <a:ext uri="{FF2B5EF4-FFF2-40B4-BE49-F238E27FC236}">
                  <a16:creationId xmlns:a16="http://schemas.microsoft.com/office/drawing/2014/main" id="{243BE91E-2B74-406E-B9D2-CF3138EC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0918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41">
              <a:extLst>
                <a:ext uri="{FF2B5EF4-FFF2-40B4-BE49-F238E27FC236}">
                  <a16:creationId xmlns:a16="http://schemas.microsoft.com/office/drawing/2014/main" id="{F37AEA50-01C6-4691-8FA1-7E299BCA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4411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42">
              <a:extLst>
                <a:ext uri="{FF2B5EF4-FFF2-40B4-BE49-F238E27FC236}">
                  <a16:creationId xmlns:a16="http://schemas.microsoft.com/office/drawing/2014/main" id="{A736913D-B8FC-479E-AA14-C18815AD8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2579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44">
              <a:extLst>
                <a:ext uri="{FF2B5EF4-FFF2-40B4-BE49-F238E27FC236}">
                  <a16:creationId xmlns:a16="http://schemas.microsoft.com/office/drawing/2014/main" id="{CBB0E630-D998-47AF-9E54-0FD6C9218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6369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45">
              <a:extLst>
                <a:ext uri="{FF2B5EF4-FFF2-40B4-BE49-F238E27FC236}">
                  <a16:creationId xmlns:a16="http://schemas.microsoft.com/office/drawing/2014/main" id="{BB51A47C-E2F5-46B8-83A1-39880822C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4218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46">
              <a:extLst>
                <a:ext uri="{FF2B5EF4-FFF2-40B4-BE49-F238E27FC236}">
                  <a16:creationId xmlns:a16="http://schemas.microsoft.com/office/drawing/2014/main" id="{932E215A-211D-4622-9EDF-811E4BAF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33277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47">
              <a:extLst>
                <a:ext uri="{FF2B5EF4-FFF2-40B4-BE49-F238E27FC236}">
                  <a16:creationId xmlns:a16="http://schemas.microsoft.com/office/drawing/2014/main" id="{86D90953-B2B8-4A6D-963E-985D3D27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91422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48">
              <a:extLst>
                <a:ext uri="{FF2B5EF4-FFF2-40B4-BE49-F238E27FC236}">
                  <a16:creationId xmlns:a16="http://schemas.microsoft.com/office/drawing/2014/main" id="{32D4D340-FB6E-4E98-A44E-DA02CF7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6679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49">
              <a:extLst>
                <a:ext uri="{FF2B5EF4-FFF2-40B4-BE49-F238E27FC236}">
                  <a16:creationId xmlns:a16="http://schemas.microsoft.com/office/drawing/2014/main" id="{923308B4-4A82-4DB8-84F5-17F10758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5293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62">
              <a:extLst>
                <a:ext uri="{FF2B5EF4-FFF2-40B4-BE49-F238E27FC236}">
                  <a16:creationId xmlns:a16="http://schemas.microsoft.com/office/drawing/2014/main" id="{4A3BBCB7-915D-49E4-9637-49EEC7296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77111" y="2950571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63">
              <a:extLst>
                <a:ext uri="{FF2B5EF4-FFF2-40B4-BE49-F238E27FC236}">
                  <a16:creationId xmlns:a16="http://schemas.microsoft.com/office/drawing/2014/main" id="{DCCFB289-1B21-4B18-A4C2-F6B90A188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88469" y="4089184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64">
              <a:extLst>
                <a:ext uri="{FF2B5EF4-FFF2-40B4-BE49-F238E27FC236}">
                  <a16:creationId xmlns:a16="http://schemas.microsoft.com/office/drawing/2014/main" id="{BA95FC3F-2B17-490E-AB71-071E0890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6420" y="26822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65">
              <a:extLst>
                <a:ext uri="{FF2B5EF4-FFF2-40B4-BE49-F238E27FC236}">
                  <a16:creationId xmlns:a16="http://schemas.microsoft.com/office/drawing/2014/main" id="{691A1360-1623-4EB9-9C7A-65F2CAEB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7051" y="382627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66">
              <a:extLst>
                <a:ext uri="{FF2B5EF4-FFF2-40B4-BE49-F238E27FC236}">
                  <a16:creationId xmlns:a16="http://schemas.microsoft.com/office/drawing/2014/main" id="{ABCE1120-7682-4074-8190-4B4F65A7C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4833" y="537271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67">
              <a:extLst>
                <a:ext uri="{FF2B5EF4-FFF2-40B4-BE49-F238E27FC236}">
                  <a16:creationId xmlns:a16="http://schemas.microsoft.com/office/drawing/2014/main" id="{682A8DF3-E4CC-47A8-B3E0-200ECC560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25013" y="4588736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68">
              <a:extLst>
                <a:ext uri="{FF2B5EF4-FFF2-40B4-BE49-F238E27FC236}">
                  <a16:creationId xmlns:a16="http://schemas.microsoft.com/office/drawing/2014/main" id="{EB91FF40-9F0D-4296-8A06-29DCE64A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2401" y="324599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69">
              <a:extLst>
                <a:ext uri="{FF2B5EF4-FFF2-40B4-BE49-F238E27FC236}">
                  <a16:creationId xmlns:a16="http://schemas.microsoft.com/office/drawing/2014/main" id="{56EE39D5-D7CD-44ED-B21C-C1222DB1B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1658" y="5654959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70">
              <a:extLst>
                <a:ext uri="{FF2B5EF4-FFF2-40B4-BE49-F238E27FC236}">
                  <a16:creationId xmlns:a16="http://schemas.microsoft.com/office/drawing/2014/main" id="{1C65B9CC-1020-47B2-BD6A-01642D100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5871" y="624670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71">
              <a:extLst>
                <a:ext uri="{FF2B5EF4-FFF2-40B4-BE49-F238E27FC236}">
                  <a16:creationId xmlns:a16="http://schemas.microsoft.com/office/drawing/2014/main" id="{14AE5CE8-179F-4637-B418-FCBB775F0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3201" y="513430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72">
              <a:extLst>
                <a:ext uri="{FF2B5EF4-FFF2-40B4-BE49-F238E27FC236}">
                  <a16:creationId xmlns:a16="http://schemas.microsoft.com/office/drawing/2014/main" id="{A887C011-3342-49F5-ABA6-21BC4E16F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9938" y="490745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73">
              <a:extLst>
                <a:ext uri="{FF2B5EF4-FFF2-40B4-BE49-F238E27FC236}">
                  <a16:creationId xmlns:a16="http://schemas.microsoft.com/office/drawing/2014/main" id="{59453A63-F4C1-484C-BD63-45BCF1F89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4811" y="4407815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74">
              <a:extLst>
                <a:ext uri="{FF2B5EF4-FFF2-40B4-BE49-F238E27FC236}">
                  <a16:creationId xmlns:a16="http://schemas.microsoft.com/office/drawing/2014/main" id="{E32981CE-84F8-46C0-8DED-9AB67176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12763" y="598809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75">
              <a:extLst>
                <a:ext uri="{FF2B5EF4-FFF2-40B4-BE49-F238E27FC236}">
                  <a16:creationId xmlns:a16="http://schemas.microsoft.com/office/drawing/2014/main" id="{4534D7C6-DC5B-4AF8-9DA0-56212A899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7772" y="2442495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77">
              <a:extLst>
                <a:ext uri="{FF2B5EF4-FFF2-40B4-BE49-F238E27FC236}">
                  <a16:creationId xmlns:a16="http://schemas.microsoft.com/office/drawing/2014/main" id="{B1BEA7AD-37D1-4AAA-8229-E3B97FE5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13018" y="360677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85">
              <a:extLst>
                <a:ext uri="{FF2B5EF4-FFF2-40B4-BE49-F238E27FC236}">
                  <a16:creationId xmlns:a16="http://schemas.microsoft.com/office/drawing/2014/main" id="{D5C0F08C-8A9A-438B-A79C-56393D3A6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5588" y="647106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87">
              <a:extLst>
                <a:ext uri="{FF2B5EF4-FFF2-40B4-BE49-F238E27FC236}">
                  <a16:creationId xmlns:a16="http://schemas.microsoft.com/office/drawing/2014/main" id="{30753EBC-ED22-4E17-ABDA-227B5CFD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7100" y="66673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8">
              <a:extLst>
                <a:ext uri="{FF2B5EF4-FFF2-40B4-BE49-F238E27FC236}">
                  <a16:creationId xmlns:a16="http://schemas.microsoft.com/office/drawing/2014/main" id="{661FC4FE-1390-4C3A-A6E8-B21ECCF7D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50434" y="1697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106">
              <a:extLst>
                <a:ext uri="{FF2B5EF4-FFF2-40B4-BE49-F238E27FC236}">
                  <a16:creationId xmlns:a16="http://schemas.microsoft.com/office/drawing/2014/main" id="{DB8CC66A-2BF1-4B83-A9CC-115D9877B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09765" y="671409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69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843E-0F48-A249-F8AD-AC82FF03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70" y="614239"/>
            <a:ext cx="9634011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474747"/>
                </a:solidFill>
                <a:effectLst/>
                <a:latin typeface="Google Sans"/>
              </a:rPr>
              <a:t>Long Short-Term Memory Network </a:t>
            </a:r>
            <a:r>
              <a:rPr lang="en-US" b="1" dirty="0">
                <a:latin typeface="Google Sans"/>
              </a:rPr>
              <a:t>(LSTM)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5264D-F7F4-AF8C-BCBD-8C1CE05B6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6082" y="2988159"/>
            <a:ext cx="2217669" cy="240596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77EEE20-D90C-D2DE-4034-B02B7A30A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052" y="1908552"/>
            <a:ext cx="6473687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layers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(64 and 32 units) for capturing sequential weather patterns.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layers for preventing overfitting.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 Output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 unit) with linear activation for continuous GHI prediction.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86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843E-0F48-A249-F8AD-AC82FF03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310" y="494969"/>
            <a:ext cx="88135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Google Sans"/>
              </a:rPr>
              <a:t>Artificial</a:t>
            </a:r>
            <a:r>
              <a:rPr lang="en-US" b="1" dirty="0"/>
              <a:t> </a:t>
            </a:r>
            <a:r>
              <a:rPr lang="en-US" b="1" dirty="0">
                <a:latin typeface="Google Sans"/>
              </a:rPr>
              <a:t>Neural Network(ANN)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BB3B185F-E720-1467-4E75-96583A46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194560"/>
            <a:ext cx="6234619" cy="33713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Model Overview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: Feedforward ANN with two hidden layers (64 and 32 neurons).</a:t>
            </a:r>
          </a:p>
          <a:p>
            <a:pPr marL="0" indent="0"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: ReLU for hidden layers, Linear for output layer.</a:t>
            </a:r>
          </a:p>
          <a:p>
            <a:pPr marL="0" indent="0"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: Adam, with Mean Squared Error as the loss function.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5264D-F7F4-AF8C-BCBD-8C1CE05B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23" y="2988159"/>
            <a:ext cx="3818988" cy="24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3385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33A8-460E-50BB-8F28-EC4F7FA1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>
                <a:effectLst/>
                <a:latin typeface="Helvetica Neue"/>
              </a:rPr>
              <a:t>Autoregressive Integrated Moving Average Model (</a:t>
            </a:r>
            <a:r>
              <a:rPr lang="en-US" b="1">
                <a:latin typeface="Google Sans"/>
              </a:rPr>
              <a:t>ARIMA)</a:t>
            </a:r>
            <a:endParaRPr lang="en-US" b="1" dirty="0">
              <a:latin typeface="Google San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7D07E-8325-933F-B784-D3BF6533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008" y="2394136"/>
            <a:ext cx="3340272" cy="26925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22F09-0BAD-B95A-FFA7-CAE7A4BE86CF}"/>
              </a:ext>
            </a:extLst>
          </p:cNvPr>
          <p:cNvSpPr txBox="1"/>
          <p:nvPr/>
        </p:nvSpPr>
        <p:spPr>
          <a:xfrm>
            <a:off x="987949" y="1947353"/>
            <a:ext cx="7042867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en-US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(Autoregression): This emphasizes the dependent relationship between an observation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(Integrated): To achieve a stationary time series, one that doesn’t exhibit trend or seasonality, differencing is applied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MA</a:t>
            </a:r>
            <a:r>
              <a:rPr lang="en-US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(Moving Average): This component zeroes in on the relationship between an observation and the residual error from a moving average model based on lagged observations.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1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8CE-B28C-EB92-14B0-74B8BCEB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ogle Sans"/>
              </a:rPr>
              <a:t>XG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5577-7AEF-1E79-4EC0-EF328317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894" y="1914277"/>
            <a:ext cx="8368350" cy="4351338"/>
          </a:xfrm>
        </p:spPr>
        <p:txBody>
          <a:bodyPr/>
          <a:lstStyle/>
          <a:p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Key Features of XG Boost</a:t>
            </a:r>
          </a:p>
          <a:p>
            <a:pPr>
              <a:buFont typeface="+mj-lt"/>
              <a:buAutoNum type="arabicPeriod"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Gradient Boosting Framework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: Utilizes decision trees in a sequential process to minimize error.</a:t>
            </a:r>
          </a:p>
          <a:p>
            <a:pPr>
              <a:buFont typeface="+mj-lt"/>
              <a:buAutoNum type="arabicPeriod"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Regularization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: Incorporates L1 and L2 regularization to prevent overfitting.</a:t>
            </a:r>
          </a:p>
          <a:p>
            <a:pPr>
              <a:buFont typeface="+mj-lt"/>
              <a:buAutoNum type="arabicPeriod"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: Efficient for large datasets with distributed computing capabilities.</a:t>
            </a:r>
          </a:p>
          <a:p>
            <a:pPr>
              <a:buFont typeface="+mj-lt"/>
              <a:buAutoNum type="arabicPeriod"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: Provides insights into the most critical features influencing predictions.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43307-7CE3-0AE4-45A3-73592440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244" y="2159781"/>
            <a:ext cx="2297651" cy="16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8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34404-04FA-8D91-5127-99DCBE47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65" y="648757"/>
            <a:ext cx="11281413" cy="1065321"/>
          </a:xfrm>
        </p:spPr>
        <p:txBody>
          <a:bodyPr>
            <a:normAutofit/>
          </a:bodyPr>
          <a:lstStyle/>
          <a:p>
            <a:r>
              <a:rPr lang="en-US" dirty="0">
                <a:latin typeface="Google Sans"/>
                <a:cs typeface="Times New Roman" panose="02020603050405020304" pitchFamily="18" charset="0"/>
              </a:rPr>
              <a:t>Evaluation Metrics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EFDEE6-8F75-7A70-E667-34B63C2DD029}"/>
              </a:ext>
            </a:extLst>
          </p:cNvPr>
          <p:cNvSpPr txBox="1"/>
          <p:nvPr/>
        </p:nvSpPr>
        <p:spPr>
          <a:xfrm>
            <a:off x="742400" y="2194247"/>
            <a:ext cx="962801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Evaluation Metrics for Solar Output Prediction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metrics are crucial to assess the performance of prediction models in forecasting solar output. Key metrics include: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Mean Absolute Error (MAE)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Measures the average error magnitude. Lower MAE indicates better accuracy.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Root Mean Squared Error (RMSE)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Squares errors, emphasizing larger deviations. Lower RMSE signifies a better fit.</a:t>
            </a:r>
          </a:p>
        </p:txBody>
      </p:sp>
    </p:spTree>
    <p:extLst>
      <p:ext uri="{BB962C8B-B14F-4D97-AF65-F5344CB8AC3E}">
        <p14:creationId xmlns:p14="http://schemas.microsoft.com/office/powerpoint/2010/main" val="340556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203D07-C415-2F80-D419-648AEB896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34339"/>
              </p:ext>
            </p:extLst>
          </p:nvPr>
        </p:nvGraphicFramePr>
        <p:xfrm>
          <a:off x="1001864" y="2331720"/>
          <a:ext cx="97403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904">
                  <a:extLst>
                    <a:ext uri="{9D8B030D-6E8A-4147-A177-3AD203B41FA5}">
                      <a16:colId xmlns:a16="http://schemas.microsoft.com/office/drawing/2014/main" val="2202299414"/>
                    </a:ext>
                  </a:extLst>
                </a:gridCol>
                <a:gridCol w="4028660">
                  <a:extLst>
                    <a:ext uri="{9D8B030D-6E8A-4147-A177-3AD203B41FA5}">
                      <a16:colId xmlns:a16="http://schemas.microsoft.com/office/drawing/2014/main" val="1007750413"/>
                    </a:ext>
                  </a:extLst>
                </a:gridCol>
                <a:gridCol w="3246782">
                  <a:extLst>
                    <a:ext uri="{9D8B030D-6E8A-4147-A177-3AD203B41FA5}">
                      <a16:colId xmlns:a16="http://schemas.microsoft.com/office/drawing/2014/main" val="324904781"/>
                    </a:ext>
                  </a:extLst>
                </a:gridCol>
              </a:tblGrid>
              <a:tr h="36573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Mean Squared Error (RMSE)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Error (MAE)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40377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r>
                        <a:rPr lang="en-US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436215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12602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2567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r>
                        <a:rPr lang="en-US" dirty="0"/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03160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2D5FE5-66BB-0874-85A4-9EF312D0BCF4}"/>
              </a:ext>
            </a:extLst>
          </p:cNvPr>
          <p:cNvSpPr txBox="1"/>
          <p:nvPr/>
        </p:nvSpPr>
        <p:spPr>
          <a:xfrm>
            <a:off x="2949934" y="1232451"/>
            <a:ext cx="632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Google Sans"/>
              </a:rPr>
              <a:t>ML</a:t>
            </a:r>
            <a:r>
              <a:rPr lang="en-US" sz="4000" dirty="0">
                <a:latin typeface="Google Sans"/>
              </a:rPr>
              <a:t> </a:t>
            </a:r>
            <a:r>
              <a:rPr lang="en-US" sz="4000" b="1" dirty="0">
                <a:latin typeface="Google Sans"/>
              </a:rPr>
              <a:t>Models Performance</a:t>
            </a:r>
          </a:p>
        </p:txBody>
      </p:sp>
    </p:spTree>
    <p:extLst>
      <p:ext uri="{BB962C8B-B14F-4D97-AF65-F5344CB8AC3E}">
        <p14:creationId xmlns:p14="http://schemas.microsoft.com/office/powerpoint/2010/main" val="418329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9" name="Rectangle 488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EF061512-DEB6-4638-9292-91DD25463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7BB51-1156-D469-2242-93844C77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0" y="641808"/>
            <a:ext cx="8206812" cy="10738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For Best Prediction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69762"/>
            <a:ext cx="12175432" cy="411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86B666D3-7550-4348-AD73-27B831A5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7075" y="-18787"/>
            <a:ext cx="1843554" cy="6861159"/>
            <a:chOff x="9487075" y="-18787"/>
            <a:chExt cx="1843554" cy="6861159"/>
          </a:xfrm>
        </p:grpSpPr>
        <p:sp>
          <p:nvSpPr>
            <p:cNvPr id="496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607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0625" y="104325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4861" y="125610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627" y="193010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081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8097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746" y="22609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2869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05">
              <a:extLst>
                <a:ext uri="{FF2B5EF4-FFF2-40B4-BE49-F238E27FC236}">
                  <a16:creationId xmlns:a16="http://schemas.microsoft.com/office/drawing/2014/main" id="{0234A262-1A84-446A-935F-3BDA4E38B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4752" y="19079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3765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5753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1436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4633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489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2688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2191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5982" y="1751917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3201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422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0240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32">
              <a:extLst>
                <a:ext uri="{FF2B5EF4-FFF2-40B4-BE49-F238E27FC236}">
                  <a16:creationId xmlns:a16="http://schemas.microsoft.com/office/drawing/2014/main" id="{F1EE976D-D914-4545-9E10-F4A3C266A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1895" y="1929658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7579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6131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135" y="612748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4834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12" y="639089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7214" y="667177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0171" y="6639040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0965" y="646304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6655" y="627812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5814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1483" y="64735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0033" y="605725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048" y="610233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195" y="667477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7246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8">
              <a:extLst>
                <a:ext uri="{FF2B5EF4-FFF2-40B4-BE49-F238E27FC236}">
                  <a16:creationId xmlns:a16="http://schemas.microsoft.com/office/drawing/2014/main" id="{96A9BAB0-CBD6-492F-BAE1-D79E07902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5328" y="652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9804" y="60444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4">
              <a:extLst>
                <a:ext uri="{FF2B5EF4-FFF2-40B4-BE49-F238E27FC236}">
                  <a16:creationId xmlns:a16="http://schemas.microsoft.com/office/drawing/2014/main" id="{05CFF839-C981-434A-9445-4E5A71BA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721" y="62222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9">
              <a:extLst>
                <a:ext uri="{FF2B5EF4-FFF2-40B4-BE49-F238E27FC236}">
                  <a16:creationId xmlns:a16="http://schemas.microsoft.com/office/drawing/2014/main" id="{954EA9BB-25B0-4D52-B1FA-D7ADAD3FB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5778" y="649628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61">
              <a:extLst>
                <a:ext uri="{FF2B5EF4-FFF2-40B4-BE49-F238E27FC236}">
                  <a16:creationId xmlns:a16="http://schemas.microsoft.com/office/drawing/2014/main" id="{1CF36179-928E-45AE-BFCB-8A51031D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04784" y="6673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93918" y="602783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38047" y="63584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40367" y="6606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1124" y="62037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30489" y="643441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9198" y="652225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5427" y="63054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83" y="667879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34">
              <a:extLst>
                <a:ext uri="{FF2B5EF4-FFF2-40B4-BE49-F238E27FC236}">
                  <a16:creationId xmlns:a16="http://schemas.microsoft.com/office/drawing/2014/main" id="{F9B166DD-EFD8-42F3-A6E1-C6A4A0260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61752" y="140309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36">
              <a:extLst>
                <a:ext uri="{FF2B5EF4-FFF2-40B4-BE49-F238E27FC236}">
                  <a16:creationId xmlns:a16="http://schemas.microsoft.com/office/drawing/2014/main" id="{D432A7B3-E9F3-476E-9D42-6174AF694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4215" y="72244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38">
              <a:extLst>
                <a:ext uri="{FF2B5EF4-FFF2-40B4-BE49-F238E27FC236}">
                  <a16:creationId xmlns:a16="http://schemas.microsoft.com/office/drawing/2014/main" id="{F17E4864-342C-497A-A8C4-307CF70C2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1617" y="19022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39">
              <a:extLst>
                <a:ext uri="{FF2B5EF4-FFF2-40B4-BE49-F238E27FC236}">
                  <a16:creationId xmlns:a16="http://schemas.microsoft.com/office/drawing/2014/main" id="{F2484BDA-CEC5-42AD-8874-C782F6A44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825" y="1732534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41">
              <a:extLst>
                <a:ext uri="{FF2B5EF4-FFF2-40B4-BE49-F238E27FC236}">
                  <a16:creationId xmlns:a16="http://schemas.microsoft.com/office/drawing/2014/main" id="{4F6B7DAB-E92D-43BB-ACF1-F06D8925D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4215" y="51491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42">
              <a:extLst>
                <a:ext uri="{FF2B5EF4-FFF2-40B4-BE49-F238E27FC236}">
                  <a16:creationId xmlns:a16="http://schemas.microsoft.com/office/drawing/2014/main" id="{DDFDB6E2-654D-48A3-83FB-86F3AD241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047" y="117812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45">
              <a:extLst>
                <a:ext uri="{FF2B5EF4-FFF2-40B4-BE49-F238E27FC236}">
                  <a16:creationId xmlns:a16="http://schemas.microsoft.com/office/drawing/2014/main" id="{ECD09C44-52C9-455A-865A-65084B500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14408" y="93246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49">
              <a:extLst>
                <a:ext uri="{FF2B5EF4-FFF2-40B4-BE49-F238E27FC236}">
                  <a16:creationId xmlns:a16="http://schemas.microsoft.com/office/drawing/2014/main" id="{F6C27999-BDBB-4644-8A53-B87F3F144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30170" y="282433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65">
              <a:extLst>
                <a:ext uri="{FF2B5EF4-FFF2-40B4-BE49-F238E27FC236}">
                  <a16:creationId xmlns:a16="http://schemas.microsoft.com/office/drawing/2014/main" id="{654163CC-9199-4986-9A5E-84365169D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83885" y="1216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66">
              <a:extLst>
                <a:ext uri="{FF2B5EF4-FFF2-40B4-BE49-F238E27FC236}">
                  <a16:creationId xmlns:a16="http://schemas.microsoft.com/office/drawing/2014/main" id="{C744DB98-E4B6-40B4-92A4-5DC3D959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6965" y="138745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69">
              <a:extLst>
                <a:ext uri="{FF2B5EF4-FFF2-40B4-BE49-F238E27FC236}">
                  <a16:creationId xmlns:a16="http://schemas.microsoft.com/office/drawing/2014/main" id="{3618E05D-0BAF-4A26-858E-F0EF2BA89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6848" y="1105206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70">
              <a:extLst>
                <a:ext uri="{FF2B5EF4-FFF2-40B4-BE49-F238E27FC236}">
                  <a16:creationId xmlns:a16="http://schemas.microsoft.com/office/drawing/2014/main" id="{8506E091-91B5-45A6-B0D7-8778EF36C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45927" y="54936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71">
              <a:extLst>
                <a:ext uri="{FF2B5EF4-FFF2-40B4-BE49-F238E27FC236}">
                  <a16:creationId xmlns:a16="http://schemas.microsoft.com/office/drawing/2014/main" id="{A5F1AA22-6DD8-43AB-AC2B-AA9371DD9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8597" y="164707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72">
              <a:extLst>
                <a:ext uri="{FF2B5EF4-FFF2-40B4-BE49-F238E27FC236}">
                  <a16:creationId xmlns:a16="http://schemas.microsoft.com/office/drawing/2014/main" id="{580946E1-6BC9-4EEE-AE4C-F8F08C8F1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01860" y="18739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74">
              <a:extLst>
                <a:ext uri="{FF2B5EF4-FFF2-40B4-BE49-F238E27FC236}">
                  <a16:creationId xmlns:a16="http://schemas.microsoft.com/office/drawing/2014/main" id="{06858C12-FAE6-4F6D-AAD0-BC164D3C6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22832" y="76309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85">
              <a:extLst>
                <a:ext uri="{FF2B5EF4-FFF2-40B4-BE49-F238E27FC236}">
                  <a16:creationId xmlns:a16="http://schemas.microsoft.com/office/drawing/2014/main" id="{FE64B3B9-8F70-4C7C-980A-CBFFDFB93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46066" y="34025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11402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88">
              <a:extLst>
                <a:ext uri="{FF2B5EF4-FFF2-40B4-BE49-F238E27FC236}">
                  <a16:creationId xmlns:a16="http://schemas.microsoft.com/office/drawing/2014/main" id="{22997A7B-4811-4158-8F88-483925650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79430" y="1161387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64748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59415" y="175692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44896" y="1960730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72093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92750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90347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113">
              <a:extLst>
                <a:ext uri="{FF2B5EF4-FFF2-40B4-BE49-F238E27FC236}">
                  <a16:creationId xmlns:a16="http://schemas.microsoft.com/office/drawing/2014/main" id="{B1A3BF1A-EF96-468A-B04F-AFDF6621D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54699" y="201088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2350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58870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5741" y="4347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505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10" y="158864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138">
              <a:extLst>
                <a:ext uri="{FF2B5EF4-FFF2-40B4-BE49-F238E27FC236}">
                  <a16:creationId xmlns:a16="http://schemas.microsoft.com/office/drawing/2014/main" id="{11F9FD14-D3BA-43C4-96E8-5D5EE6AF3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1645" y="607297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950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20791" y="107488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3458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7528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1238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28159" y="669354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897ABB0-AADC-ACB0-F4CD-324355ED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060" y="2836902"/>
            <a:ext cx="4135440" cy="221246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A89D0C7-9D8C-44C1-85F2-2E25094EC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0932" y="2578544"/>
            <a:ext cx="6790414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offers superior performance with the least error metrics, making it the most reliable model for solar output prediction.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Leverage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production deployment, while considering LSTM for capturing temporal dependencies if needed. </a:t>
            </a:r>
          </a:p>
        </p:txBody>
      </p:sp>
    </p:spTree>
    <p:extLst>
      <p:ext uri="{BB962C8B-B14F-4D97-AF65-F5344CB8AC3E}">
        <p14:creationId xmlns:p14="http://schemas.microsoft.com/office/powerpoint/2010/main" val="62105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1153-7AB0-FC18-2E76-BB15C7E1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can be done Next..?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EECA-6F47-446A-0F85-799D2936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Combine multiple models (e.g., LSTM,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ANN) to create an ensemble, which can improve accuracy and reduce overfitting by leveraging the strengths of each model.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Utilize techniques like Random Search, Grid Search, or Bayesian Optimization to fine-tune hyperparameters of models (e.g., LSTM layers,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learning rate) for improved performance.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Deploy the best model into production with continuous monitoring and retraining, allowing it to adapt to new data and environmental changes for dynamic solar output predictions.</a:t>
            </a:r>
          </a:p>
        </p:txBody>
      </p:sp>
    </p:spTree>
    <p:extLst>
      <p:ext uri="{BB962C8B-B14F-4D97-AF65-F5344CB8AC3E}">
        <p14:creationId xmlns:p14="http://schemas.microsoft.com/office/powerpoint/2010/main" val="1892496758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503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Calibri</vt:lpstr>
      <vt:lpstr>Google Sans</vt:lpstr>
      <vt:lpstr>Helvetica Neue</vt:lpstr>
      <vt:lpstr>Modern Love</vt:lpstr>
      <vt:lpstr>Times New Roman</vt:lpstr>
      <vt:lpstr>BohemianVTI</vt:lpstr>
      <vt:lpstr>Solar  Output Prediction Using Weather Data</vt:lpstr>
      <vt:lpstr>Long Short-Term Memory Network (LSTM)</vt:lpstr>
      <vt:lpstr>Artificial Neural Network(ANN)</vt:lpstr>
      <vt:lpstr>Autoregressive Integrated Moving Average Model (ARIMA)</vt:lpstr>
      <vt:lpstr>XG BOOST</vt:lpstr>
      <vt:lpstr>Evaluation Metrics</vt:lpstr>
      <vt:lpstr>PowerPoint Presentation</vt:lpstr>
      <vt:lpstr>Final Model For Best Prediction</vt:lpstr>
      <vt:lpstr>What can be done Next..?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Information Integrity A Machine Learning and NLP Approach to Fake News Detection</dc:title>
  <dc:creator>Hima chandrika kondisetty</dc:creator>
  <cp:lastModifiedBy>srija chowdary</cp:lastModifiedBy>
  <cp:revision>5</cp:revision>
  <dcterms:created xsi:type="dcterms:W3CDTF">2024-04-29T19:47:53Z</dcterms:created>
  <dcterms:modified xsi:type="dcterms:W3CDTF">2024-12-04T15:11:49Z</dcterms:modified>
</cp:coreProperties>
</file>