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8" r:id="rId1"/>
  </p:sldMasterIdLst>
  <p:sldIdLst>
    <p:sldId id="282" r:id="rId2"/>
    <p:sldId id="256" r:id="rId3"/>
    <p:sldId id="257" r:id="rId4"/>
    <p:sldId id="268" r:id="rId5"/>
    <p:sldId id="284" r:id="rId6"/>
    <p:sldId id="258" r:id="rId7"/>
    <p:sldId id="275" r:id="rId8"/>
    <p:sldId id="271" r:id="rId9"/>
    <p:sldId id="272" r:id="rId10"/>
    <p:sldId id="274" r:id="rId11"/>
    <p:sldId id="283" r:id="rId12"/>
    <p:sldId id="278" r:id="rId13"/>
    <p:sldId id="277" r:id="rId14"/>
    <p:sldId id="261" r:id="rId15"/>
    <p:sldId id="279" r:id="rId16"/>
    <p:sldId id="262" r:id="rId17"/>
    <p:sldId id="28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99" autoAdjust="0"/>
    <p:restoredTop sz="94660"/>
  </p:normalViewPr>
  <p:slideViewPr>
    <p:cSldViewPr snapToGrid="0">
      <p:cViewPr varScale="1">
        <p:scale>
          <a:sx n="68" d="100"/>
          <a:sy n="68" d="100"/>
        </p:scale>
        <p:origin x="612" y="3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78A76589-BE2D-4A91-B43A-28877AA7EF86}" type="datetimeFigureOut">
              <a:rPr lang="en-IN" smtClean="0"/>
              <a:t>08-07-2022</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9EED7FC3-5308-436C-8E49-51BAB4931AC5}" type="slidenum">
              <a:rPr lang="en-IN" smtClean="0"/>
              <a:t>‹#›</a:t>
            </a:fld>
            <a:endParaRPr lang="en-IN"/>
          </a:p>
        </p:txBody>
      </p:sp>
    </p:spTree>
    <p:extLst>
      <p:ext uri="{BB962C8B-B14F-4D97-AF65-F5344CB8AC3E}">
        <p14:creationId xmlns:p14="http://schemas.microsoft.com/office/powerpoint/2010/main" val="2721137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A76589-BE2D-4A91-B43A-28877AA7EF86}" type="datetimeFigureOut">
              <a:rPr lang="en-IN" smtClean="0"/>
              <a:t>08-07-2022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ED7FC3-5308-436C-8E49-51BAB4931AC5}" type="slidenum">
              <a:rPr lang="en-IN" smtClean="0"/>
              <a:t>‹#›</a:t>
            </a:fld>
            <a:endParaRPr lang="en-IN"/>
          </a:p>
        </p:txBody>
      </p:sp>
    </p:spTree>
    <p:extLst>
      <p:ext uri="{BB962C8B-B14F-4D97-AF65-F5344CB8AC3E}">
        <p14:creationId xmlns:p14="http://schemas.microsoft.com/office/powerpoint/2010/main" val="37239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78A76589-BE2D-4A91-B43A-28877AA7EF86}" type="datetimeFigureOut">
              <a:rPr lang="en-IN" smtClean="0"/>
              <a:t>08-07-2022</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9EED7FC3-5308-436C-8E49-51BAB4931AC5}" type="slidenum">
              <a:rPr lang="en-IN" smtClean="0"/>
              <a:t>‹#›</a:t>
            </a:fld>
            <a:endParaRPr lang="en-IN"/>
          </a:p>
        </p:txBody>
      </p:sp>
    </p:spTree>
    <p:extLst>
      <p:ext uri="{BB962C8B-B14F-4D97-AF65-F5344CB8AC3E}">
        <p14:creationId xmlns:p14="http://schemas.microsoft.com/office/powerpoint/2010/main" val="287481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A76589-BE2D-4A91-B43A-28877AA7EF86}" type="datetimeFigureOut">
              <a:rPr lang="en-IN" smtClean="0"/>
              <a:t>08-07-2022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9EED7FC3-5308-436C-8E49-51BAB4931AC5}" type="slidenum">
              <a:rPr lang="en-IN" smtClean="0"/>
              <a:t>‹#›</a:t>
            </a:fld>
            <a:endParaRPr lang="en-IN"/>
          </a:p>
        </p:txBody>
      </p:sp>
    </p:spTree>
    <p:extLst>
      <p:ext uri="{BB962C8B-B14F-4D97-AF65-F5344CB8AC3E}">
        <p14:creationId xmlns:p14="http://schemas.microsoft.com/office/powerpoint/2010/main" val="463301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78A76589-BE2D-4A91-B43A-28877AA7EF86}" type="datetimeFigureOut">
              <a:rPr lang="en-IN" smtClean="0"/>
              <a:t>08-07-2022</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9EED7FC3-5308-436C-8E49-51BAB4931AC5}" type="slidenum">
              <a:rPr lang="en-IN" smtClean="0"/>
              <a:t>‹#›</a:t>
            </a:fld>
            <a:endParaRPr lang="en-IN"/>
          </a:p>
        </p:txBody>
      </p:sp>
    </p:spTree>
    <p:extLst>
      <p:ext uri="{BB962C8B-B14F-4D97-AF65-F5344CB8AC3E}">
        <p14:creationId xmlns:p14="http://schemas.microsoft.com/office/powerpoint/2010/main" val="390103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8A76589-BE2D-4A91-B43A-28877AA7EF86}" type="datetimeFigureOut">
              <a:rPr lang="en-IN" smtClean="0"/>
              <a:t>08-07-2022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ED7FC3-5308-436C-8E49-51BAB4931AC5}" type="slidenum">
              <a:rPr lang="en-IN" smtClean="0"/>
              <a:t>‹#›</a:t>
            </a:fld>
            <a:endParaRPr lang="en-IN"/>
          </a:p>
        </p:txBody>
      </p:sp>
    </p:spTree>
    <p:extLst>
      <p:ext uri="{BB962C8B-B14F-4D97-AF65-F5344CB8AC3E}">
        <p14:creationId xmlns:p14="http://schemas.microsoft.com/office/powerpoint/2010/main" val="1010036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8A76589-BE2D-4A91-B43A-28877AA7EF86}" type="datetimeFigureOut">
              <a:rPr lang="en-IN" smtClean="0"/>
              <a:t>08-07-2022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EED7FC3-5308-436C-8E49-51BAB4931AC5}" type="slidenum">
              <a:rPr lang="en-IN" smtClean="0"/>
              <a:t>‹#›</a:t>
            </a:fld>
            <a:endParaRPr lang="en-IN"/>
          </a:p>
        </p:txBody>
      </p:sp>
    </p:spTree>
    <p:extLst>
      <p:ext uri="{BB962C8B-B14F-4D97-AF65-F5344CB8AC3E}">
        <p14:creationId xmlns:p14="http://schemas.microsoft.com/office/powerpoint/2010/main" val="2516685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8A76589-BE2D-4A91-B43A-28877AA7EF86}" type="datetimeFigureOut">
              <a:rPr lang="en-IN" smtClean="0"/>
              <a:t>08-07-2022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EED7FC3-5308-436C-8E49-51BAB4931AC5}" type="slidenum">
              <a:rPr lang="en-IN" smtClean="0"/>
              <a:t>‹#›</a:t>
            </a:fld>
            <a:endParaRPr lang="en-IN"/>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986957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A76589-BE2D-4A91-B43A-28877AA7EF86}" type="datetimeFigureOut">
              <a:rPr lang="en-IN" smtClean="0"/>
              <a:t>08-07-2022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EED7FC3-5308-436C-8E49-51BAB4931AC5}" type="slidenum">
              <a:rPr lang="en-IN" smtClean="0"/>
              <a:t>‹#›</a:t>
            </a:fld>
            <a:endParaRPr lang="en-IN"/>
          </a:p>
        </p:txBody>
      </p:sp>
    </p:spTree>
    <p:extLst>
      <p:ext uri="{BB962C8B-B14F-4D97-AF65-F5344CB8AC3E}">
        <p14:creationId xmlns:p14="http://schemas.microsoft.com/office/powerpoint/2010/main" val="288764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78A76589-BE2D-4A91-B43A-28877AA7EF86}" type="datetimeFigureOut">
              <a:rPr lang="en-IN" smtClean="0"/>
              <a:t>08-07-2022</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9EED7FC3-5308-436C-8E49-51BAB4931AC5}" type="slidenum">
              <a:rPr lang="en-IN" smtClean="0"/>
              <a:t>‹#›</a:t>
            </a:fld>
            <a:endParaRPr lang="en-IN"/>
          </a:p>
        </p:txBody>
      </p:sp>
    </p:spTree>
    <p:extLst>
      <p:ext uri="{BB962C8B-B14F-4D97-AF65-F5344CB8AC3E}">
        <p14:creationId xmlns:p14="http://schemas.microsoft.com/office/powerpoint/2010/main" val="3434806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8A76589-BE2D-4A91-B43A-28877AA7EF86}" type="datetimeFigureOut">
              <a:rPr lang="en-IN" smtClean="0"/>
              <a:t>08-07-2022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ED7FC3-5308-436C-8E49-51BAB4931AC5}" type="slidenum">
              <a:rPr lang="en-IN" smtClean="0"/>
              <a:t>‹#›</a:t>
            </a:fld>
            <a:endParaRPr lang="en-IN"/>
          </a:p>
        </p:txBody>
      </p:sp>
    </p:spTree>
    <p:extLst>
      <p:ext uri="{BB962C8B-B14F-4D97-AF65-F5344CB8AC3E}">
        <p14:creationId xmlns:p14="http://schemas.microsoft.com/office/powerpoint/2010/main" val="1648722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78A76589-BE2D-4A91-B43A-28877AA7EF86}" type="datetimeFigureOut">
              <a:rPr lang="en-IN" smtClean="0"/>
              <a:t>08-07-2022</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9EED7FC3-5308-436C-8E49-51BAB4931AC5}"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44965594"/>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towardsdatascience.com/local-outlier-factor-lof-algorithm-for-outlier-identification-8efb887d9843" TargetMode="External"/><Relationship Id="rId2" Type="http://schemas.openxmlformats.org/officeDocument/2006/relationships/hyperlink" Target="https://www.kaggle.com/code/naveengowda16/anomaly-detection-credit-card-fraud-analysis" TargetMode="External"/><Relationship Id="rId1" Type="http://schemas.openxmlformats.org/officeDocument/2006/relationships/slideLayout" Target="../slideLayouts/slideLayout2.xml"/><Relationship Id="rId4" Type="http://schemas.openxmlformats.org/officeDocument/2006/relationships/hyperlink" Target="https://www.researchgate.net/publication/335809102_Credit_Card_Fraud_Detection_using_Local_Outlier_Factor_and_Isolation_Fores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4DAD8-3C4F-4C0B-9441-7B20E74FB0A0}"/>
              </a:ext>
            </a:extLst>
          </p:cNvPr>
          <p:cNvSpPr>
            <a:spLocks noGrp="1"/>
          </p:cNvSpPr>
          <p:nvPr>
            <p:ph type="title" idx="4294967295"/>
          </p:nvPr>
        </p:nvSpPr>
        <p:spPr>
          <a:xfrm>
            <a:off x="499622" y="2413262"/>
            <a:ext cx="11444140" cy="2306435"/>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ctr"/>
            <a:r>
              <a:rPr lang="en-US" sz="4400" dirty="0" smtClean="0">
                <a:solidFill>
                  <a:schemeClr val="bg2"/>
                </a:solidFill>
                <a:latin typeface="Times New Roman" panose="02020603050405020304" pitchFamily="18" charset="0"/>
                <a:cs typeface="Times New Roman" panose="02020603050405020304" pitchFamily="18" charset="0"/>
              </a:rPr>
              <a:t>UNIVERSITY college</a:t>
            </a:r>
            <a:br>
              <a:rPr lang="en-US" sz="4400" dirty="0" smtClean="0">
                <a:solidFill>
                  <a:schemeClr val="bg2"/>
                </a:solidFill>
                <a:latin typeface="Times New Roman" panose="02020603050405020304" pitchFamily="18" charset="0"/>
                <a:cs typeface="Times New Roman" panose="02020603050405020304" pitchFamily="18" charset="0"/>
              </a:rPr>
            </a:br>
            <a:r>
              <a:rPr lang="en-US" sz="4400" dirty="0" smtClean="0">
                <a:solidFill>
                  <a:schemeClr val="bg2"/>
                </a:solidFill>
                <a:latin typeface="Times New Roman" panose="02020603050405020304" pitchFamily="18" charset="0"/>
                <a:cs typeface="Times New Roman" panose="02020603050405020304" pitchFamily="18" charset="0"/>
              </a:rPr>
              <a:t> for women </a:t>
            </a:r>
            <a:br>
              <a:rPr lang="en-US" sz="4400" dirty="0" smtClean="0">
                <a:solidFill>
                  <a:schemeClr val="bg2"/>
                </a:solidFill>
                <a:latin typeface="Times New Roman" panose="02020603050405020304" pitchFamily="18" charset="0"/>
                <a:cs typeface="Times New Roman" panose="02020603050405020304" pitchFamily="18" charset="0"/>
              </a:rPr>
            </a:br>
            <a:r>
              <a:rPr lang="en-US" sz="2400" dirty="0" smtClean="0">
                <a:solidFill>
                  <a:schemeClr val="bg2"/>
                </a:solidFill>
                <a:latin typeface="Times New Roman" panose="02020603050405020304" pitchFamily="18" charset="0"/>
                <a:cs typeface="Times New Roman" panose="02020603050405020304" pitchFamily="18" charset="0"/>
              </a:rPr>
              <a:t>(autonomous )</a:t>
            </a:r>
            <a:br>
              <a:rPr lang="en-US" sz="2400" dirty="0" smtClean="0">
                <a:solidFill>
                  <a:schemeClr val="bg2"/>
                </a:solidFill>
                <a:latin typeface="Times New Roman" panose="02020603050405020304" pitchFamily="18" charset="0"/>
                <a:cs typeface="Times New Roman" panose="02020603050405020304" pitchFamily="18" charset="0"/>
              </a:rPr>
            </a:br>
            <a:r>
              <a:rPr lang="en-US" sz="2400" dirty="0" err="1" smtClean="0">
                <a:solidFill>
                  <a:schemeClr val="bg2"/>
                </a:solidFill>
                <a:latin typeface="Times New Roman" panose="02020603050405020304" pitchFamily="18" charset="0"/>
                <a:cs typeface="Times New Roman" panose="02020603050405020304" pitchFamily="18" charset="0"/>
              </a:rPr>
              <a:t>Koti</a:t>
            </a:r>
            <a:r>
              <a:rPr lang="en-US" sz="2400" dirty="0" smtClean="0">
                <a:solidFill>
                  <a:schemeClr val="bg2"/>
                </a:solidFill>
                <a:latin typeface="Times New Roman" panose="02020603050405020304" pitchFamily="18" charset="0"/>
                <a:cs typeface="Times New Roman" panose="02020603050405020304" pitchFamily="18" charset="0"/>
              </a:rPr>
              <a:t>, Hyderabad</a:t>
            </a:r>
            <a:endParaRPr lang="en-IN" sz="4400" dirty="0">
              <a:solidFill>
                <a:schemeClr val="bg2"/>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A08A332D-EC08-4E5B-9F1D-CC581CBFD54C}"/>
              </a:ext>
            </a:extLst>
          </p:cNvPr>
          <p:cNvSpPr/>
          <p:nvPr/>
        </p:nvSpPr>
        <p:spPr>
          <a:xfrm>
            <a:off x="499622" y="4719697"/>
            <a:ext cx="11444140" cy="1938992"/>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just"/>
            <a:r>
              <a:rPr lang="en-US" sz="2400" b="0" cap="none" spc="0" dirty="0">
                <a:ln w="0"/>
                <a:solidFill>
                  <a:schemeClr val="accent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BY</a:t>
            </a:r>
          </a:p>
          <a:p>
            <a:pPr algn="just"/>
            <a:r>
              <a:rPr lang="en-US" sz="2400" b="0" cap="none" spc="0" dirty="0">
                <a:ln w="0"/>
                <a:solidFill>
                  <a:schemeClr val="accent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GATLA SRIJA</a:t>
            </a:r>
          </a:p>
          <a:p>
            <a:pPr algn="just"/>
            <a:r>
              <a:rPr lang="en-US" sz="2400" b="0" cap="none" spc="0" dirty="0">
                <a:ln w="0"/>
                <a:solidFill>
                  <a:schemeClr val="accent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MCA III </a:t>
            </a:r>
            <a:r>
              <a:rPr lang="en-US" sz="2400" b="0" cap="none" spc="0" dirty="0" smtClean="0">
                <a:ln w="0"/>
                <a:solidFill>
                  <a:schemeClr val="accent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YEAR VI-SEM</a:t>
            </a:r>
            <a:endParaRPr lang="en-US" sz="2400" b="0" cap="none" spc="0" dirty="0">
              <a:ln w="0"/>
              <a:solidFill>
                <a:schemeClr val="accent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400" b="0" cap="none" spc="0" dirty="0" smtClean="0">
                <a:ln w="0"/>
                <a:solidFill>
                  <a:schemeClr val="accent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Roll.No:1013-19-862-021</a:t>
            </a:r>
          </a:p>
          <a:p>
            <a:pPr algn="just"/>
            <a:r>
              <a:rPr lang="en-US" sz="2400" dirty="0" smtClean="0">
                <a:ln w="0"/>
                <a:solidFill>
                  <a:schemeClr val="accent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UNDER SUPERVISION OF: Mrs. M.SUNEETHA &amp;Mrs. T.S.SAVITA </a:t>
            </a:r>
            <a:endParaRPr lang="en-IN" sz="2400" b="0" cap="none" spc="0" dirty="0">
              <a:ln w="0"/>
              <a:solidFill>
                <a:schemeClr val="accent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5" name="Picture 4" descr="logo"/>
          <p:cNvPicPr/>
          <p:nvPr/>
        </p:nvPicPr>
        <p:blipFill>
          <a:blip r:embed="rId2">
            <a:extLst>
              <a:ext uri="{28A0092B-C50C-407E-A947-70E740481C1C}">
                <a14:useLocalDpi xmlns:a14="http://schemas.microsoft.com/office/drawing/2010/main" val="0"/>
              </a:ext>
            </a:extLst>
          </a:blip>
          <a:srcRect/>
          <a:stretch>
            <a:fillRect/>
          </a:stretch>
        </p:blipFill>
        <p:spPr bwMode="auto">
          <a:xfrm>
            <a:off x="4792272" y="474270"/>
            <a:ext cx="2127001" cy="1645920"/>
          </a:xfrm>
          <a:prstGeom prst="rect">
            <a:avLst/>
          </a:prstGeom>
          <a:noFill/>
          <a:ln>
            <a:noFill/>
          </a:ln>
        </p:spPr>
      </p:pic>
    </p:spTree>
    <p:extLst>
      <p:ext uri="{BB962C8B-B14F-4D97-AF65-F5344CB8AC3E}">
        <p14:creationId xmlns:p14="http://schemas.microsoft.com/office/powerpoint/2010/main" val="1569003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ISOLATION FOREST</a:t>
            </a:r>
            <a:endParaRPr lang="en-IN"/>
          </a:p>
        </p:txBody>
      </p:sp>
      <p:sp>
        <p:nvSpPr>
          <p:cNvPr id="3" name="Content Placeholder 2"/>
          <p:cNvSpPr>
            <a:spLocks noGrp="1"/>
          </p:cNvSpPr>
          <p:nvPr>
            <p:ph sz="half" idx="1"/>
          </p:nvPr>
        </p:nvSpPr>
        <p:spPr>
          <a:xfrm>
            <a:off x="320511" y="1414448"/>
            <a:ext cx="6589336" cy="5260156"/>
          </a:xfrm>
        </p:spPr>
        <p:txBody>
          <a:bodyPr>
            <a:normAutofit/>
          </a:bodyPr>
          <a:lstStyle/>
          <a:p>
            <a:pPr>
              <a:buFont typeface="Wingdings" panose="05000000000000000000" pitchFamily="2" charset="2"/>
              <a:buChar char="Ø"/>
            </a:pPr>
            <a:r>
              <a:rPr lang="en-US" dirty="0">
                <a:solidFill>
                  <a:schemeClr val="tx1"/>
                </a:solidFill>
                <a:latin typeface="Arial" panose="020B0604020202020204" pitchFamily="34" charset="0"/>
                <a:cs typeface="Arial" panose="020B0604020202020204" pitchFamily="34" charset="0"/>
              </a:rPr>
              <a:t>Isolation forest is a tree-base model that is developed to detect outliers </a:t>
            </a:r>
            <a:r>
              <a:rPr lang="en-US" dirty="0" smtClean="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This algorithm is based upon the fact that anomalies are the data points which are few and different. </a:t>
            </a:r>
          </a:p>
          <a:p>
            <a:pPr>
              <a:buFont typeface="Wingdings" panose="05000000000000000000" pitchFamily="2" charset="2"/>
              <a:buChar char="Ø"/>
            </a:pPr>
            <a:r>
              <a:rPr lang="en-US" dirty="0">
                <a:solidFill>
                  <a:schemeClr val="tx1"/>
                </a:solidFill>
                <a:latin typeface="Arial" panose="020B0604020202020204" pitchFamily="34" charset="0"/>
                <a:cs typeface="Arial" panose="020B0604020202020204" pitchFamily="34" charset="0"/>
              </a:rPr>
              <a:t>These properties result in susceptible mechanism to anomalies which is known as Isolation. </a:t>
            </a:r>
          </a:p>
          <a:p>
            <a:pPr>
              <a:buFont typeface="Wingdings" panose="05000000000000000000" pitchFamily="2" charset="2"/>
              <a:buChar char="Ø"/>
            </a:pPr>
            <a:r>
              <a:rPr lang="en-US" dirty="0" smtClean="0">
                <a:solidFill>
                  <a:schemeClr val="tx1"/>
                </a:solidFill>
                <a:latin typeface="Arial" panose="020B0604020202020204" pitchFamily="34" charset="0"/>
                <a:cs typeface="Arial" panose="020B0604020202020204" pitchFamily="34" charset="0"/>
              </a:rPr>
              <a:t>To </a:t>
            </a:r>
            <a:r>
              <a:rPr lang="en-US" dirty="0">
                <a:solidFill>
                  <a:schemeClr val="tx1"/>
                </a:solidFill>
                <a:latin typeface="Arial" panose="020B0604020202020204" pitchFamily="34" charset="0"/>
                <a:cs typeface="Arial" panose="020B0604020202020204" pitchFamily="34" charset="0"/>
              </a:rPr>
              <a:t>detect the anomalies rather than the basic distance and density measures it introduces the use of isolation as an efficient and more effectively. </a:t>
            </a:r>
          </a:p>
          <a:p>
            <a:pPr>
              <a:buFont typeface="Wingdings" panose="05000000000000000000" pitchFamily="2" charset="2"/>
              <a:buChar char="Ø"/>
            </a:pPr>
            <a:r>
              <a:rPr lang="en-US" dirty="0" smtClean="0">
                <a:solidFill>
                  <a:schemeClr val="tx1"/>
                </a:solidFill>
                <a:latin typeface="Arial" panose="020B0604020202020204" pitchFamily="34" charset="0"/>
                <a:cs typeface="Arial" panose="020B0604020202020204" pitchFamily="34" charset="0"/>
              </a:rPr>
              <a:t>This </a:t>
            </a:r>
            <a:r>
              <a:rPr lang="en-US" dirty="0">
                <a:solidFill>
                  <a:schemeClr val="tx1"/>
                </a:solidFill>
                <a:latin typeface="Arial" panose="020B0604020202020204" pitchFamily="34" charset="0"/>
                <a:cs typeface="Arial" panose="020B0604020202020204" pitchFamily="34" charset="0"/>
              </a:rPr>
              <a:t>algorithm has small memory requirement and low linear time complexity. It builds a good performing model with a small number of trees using small sub-samples of fixed size, regardless of the size of a data </a:t>
            </a:r>
            <a:r>
              <a:rPr lang="en-US" dirty="0" smtClean="0">
                <a:solidFill>
                  <a:schemeClr val="tx1"/>
                </a:solidFill>
                <a:latin typeface="Arial" panose="020B0604020202020204" pitchFamily="34" charset="0"/>
                <a:cs typeface="Arial" panose="020B0604020202020204" pitchFamily="34" charset="0"/>
              </a:rPr>
              <a:t>set</a:t>
            </a:r>
            <a:endParaRPr lang="en-IN" dirty="0">
              <a:solidFill>
                <a:schemeClr val="tx1"/>
              </a:solidFill>
              <a:latin typeface="Arial" panose="020B0604020202020204" pitchFamily="34" charset="0"/>
              <a:cs typeface="Arial" panose="020B0604020202020204" pitchFamily="34" charset="0"/>
            </a:endParaRPr>
          </a:p>
        </p:txBody>
      </p:sp>
      <p:sp>
        <p:nvSpPr>
          <p:cNvPr id="4" name="Content Placeholder 3"/>
          <p:cNvSpPr>
            <a:spLocks noGrp="1"/>
          </p:cNvSpPr>
          <p:nvPr>
            <p:ph sz="half" idx="2"/>
          </p:nvPr>
        </p:nvSpPr>
        <p:spPr>
          <a:xfrm>
            <a:off x="7220932" y="2228003"/>
            <a:ext cx="4389876" cy="3633047"/>
          </a:xfrm>
        </p:spPr>
        <p:txBody>
          <a:bodyPr/>
          <a:lstStyle/>
          <a:p>
            <a:endParaRPr lang="en-IN" dirty="0"/>
          </a:p>
        </p:txBody>
      </p:sp>
      <p:pic>
        <p:nvPicPr>
          <p:cNvPr id="5" name="Picture 4"/>
          <p:cNvPicPr>
            <a:picLocks noChangeAspect="1"/>
          </p:cNvPicPr>
          <p:nvPr/>
        </p:nvPicPr>
        <p:blipFill>
          <a:blip r:embed="rId2"/>
          <a:stretch>
            <a:fillRect/>
          </a:stretch>
        </p:blipFill>
        <p:spPr>
          <a:xfrm>
            <a:off x="7013542" y="1819373"/>
            <a:ext cx="5178458" cy="5038627"/>
          </a:xfrm>
          <a:prstGeom prst="rect">
            <a:avLst/>
          </a:prstGeom>
        </p:spPr>
      </p:pic>
    </p:spTree>
    <p:extLst>
      <p:ext uri="{BB962C8B-B14F-4D97-AF65-F5344CB8AC3E}">
        <p14:creationId xmlns:p14="http://schemas.microsoft.com/office/powerpoint/2010/main" val="6053888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IN" dirty="0"/>
          </a:p>
        </p:txBody>
      </p:sp>
      <p:sp>
        <p:nvSpPr>
          <p:cNvPr id="4" name="Rectangle 1"/>
          <p:cNvSpPr>
            <a:spLocks noGrp="1" noChangeArrowheads="1"/>
          </p:cNvSpPr>
          <p:nvPr>
            <p:ph idx="1"/>
          </p:nvPr>
        </p:nvSpPr>
        <p:spPr bwMode="auto">
          <a:xfrm>
            <a:off x="581192" y="1965240"/>
            <a:ext cx="11029616" cy="410881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algn="just" defTabSz="914400" eaLnBrk="0" fontAlgn="base" hangingPunct="0">
              <a:spcBef>
                <a:spcPct val="0"/>
              </a:spcBef>
              <a:spcAft>
                <a:spcPct val="0"/>
              </a:spcAft>
              <a:buClrTx/>
              <a:buSzTx/>
              <a:buFont typeface="Wingdings" panose="05000000000000000000" pitchFamily="2" charset="2"/>
              <a:buChar char="Ø"/>
            </a:pPr>
            <a:r>
              <a:rPr kumimoji="0" lang="en-US" altLang="en-US" sz="240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Importing the libraries</a:t>
            </a:r>
            <a:endParaRPr kumimoji="0" lang="en-US" altLang="en-US" sz="240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defTabSz="914400" eaLnBrk="0" fontAlgn="base" hangingPunct="0">
              <a:spcBef>
                <a:spcPct val="0"/>
              </a:spcBef>
              <a:spcAft>
                <a:spcPct val="0"/>
              </a:spcAft>
              <a:buClrTx/>
              <a:buSzTx/>
              <a:buFont typeface="Wingdings" panose="05000000000000000000" pitchFamily="2" charset="2"/>
              <a:buChar char="Ø"/>
            </a:pPr>
            <a:r>
              <a:rPr kumimoji="0" lang="en-US" altLang="en-US" sz="240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Read the dataset</a:t>
            </a:r>
            <a:endParaRPr kumimoji="0" lang="en-US" altLang="en-US" sz="240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Checking the missing values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Determine the number of fraud and valid transaction in dataset</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i="1"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40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Assigning the transaction class "0 = NORMAL &amp; 1 = FRAUD"</a:t>
            </a:r>
            <a:r>
              <a:rPr kumimoji="0" lang="en-US" altLang="en-US" sz="24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240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Graphical representation of the data.</a:t>
            </a:r>
            <a:endParaRPr kumimoji="0" lang="en-US" altLang="en-US" sz="24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Create a Trace.</a:t>
            </a:r>
            <a:endParaRPr kumimoji="0" lang="en-US" altLang="en-US" sz="240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defTabSz="914400" eaLnBrk="0" fontAlgn="base" hangingPunct="0">
              <a:spcBef>
                <a:spcPct val="0"/>
              </a:spcBef>
              <a:spcAft>
                <a:spcPct val="0"/>
              </a:spcAft>
              <a:buClrTx/>
              <a:buSzTx/>
              <a:buFont typeface="Wingdings" panose="05000000000000000000" pitchFamily="2" charset="2"/>
              <a:buChar char="Ø"/>
            </a:pPr>
            <a:r>
              <a:rPr kumimoji="0" lang="en-US" altLang="en-US" sz="240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Correlation matrix.</a:t>
            </a:r>
            <a:endParaRPr kumimoji="0" lang="en-US" altLang="en-US" sz="240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Outlier Detection Methods.</a:t>
            </a:r>
            <a:endParaRPr kumimoji="0" lang="en-US" altLang="en-US" sz="240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Fit the model.</a:t>
            </a:r>
            <a:endParaRPr kumimoji="0" lang="en-US" altLang="en-US" sz="240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08583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AND DISCUSSION:</a:t>
            </a:r>
            <a:endParaRPr lang="en-IN" dirty="0"/>
          </a:p>
        </p:txBody>
      </p:sp>
      <p:sp>
        <p:nvSpPr>
          <p:cNvPr id="3" name="Content Placeholder 2"/>
          <p:cNvSpPr>
            <a:spLocks noGrp="1"/>
          </p:cNvSpPr>
          <p:nvPr>
            <p:ph idx="1"/>
          </p:nvPr>
        </p:nvSpPr>
        <p:spPr>
          <a:xfrm>
            <a:off x="581192" y="1847654"/>
            <a:ext cx="6092985" cy="4835950"/>
          </a:xfrm>
        </p:spPr>
        <p:txBody>
          <a:bodyPr/>
          <a:lstStyle/>
          <a:p>
            <a:pPr>
              <a:buFont typeface="Wingdings" panose="05000000000000000000" pitchFamily="2" charset="2"/>
              <a:buChar char="Ø"/>
            </a:pPr>
            <a:r>
              <a:rPr lang="en-US" dirty="0">
                <a:solidFill>
                  <a:schemeClr val="tx1"/>
                </a:solidFill>
                <a:latin typeface="Arial" panose="020B0604020202020204" pitchFamily="34" charset="0"/>
                <a:cs typeface="Arial" panose="020B0604020202020204" pitchFamily="34" charset="0"/>
              </a:rPr>
              <a:t>Many classification tasks use simple evaluation metrics such as Accuracy to compare performance between models, because accuracy is simple measure to implement and generalizes to more than just binary labels</a:t>
            </a:r>
            <a:r>
              <a:rPr lang="en-US" dirty="0" smtClean="0">
                <a:solidFill>
                  <a:schemeClr val="tx1"/>
                </a:solidFill>
                <a:latin typeface="Arial" panose="020B0604020202020204" pitchFamily="34" charset="0"/>
                <a:cs typeface="Arial" panose="020B0604020202020204" pitchFamily="34" charset="0"/>
              </a:rPr>
              <a:t>.</a:t>
            </a:r>
          </a:p>
          <a:p>
            <a:pPr>
              <a:buFont typeface="Wingdings" panose="05000000000000000000" pitchFamily="2" charset="2"/>
              <a:buChar char="Ø"/>
            </a:pPr>
            <a:r>
              <a:rPr lang="en-US" dirty="0" smtClean="0">
                <a:solidFill>
                  <a:schemeClr val="tx1"/>
                </a:solidFill>
                <a:latin typeface="Arial" panose="020B0604020202020204" pitchFamily="34" charset="0"/>
                <a:cs typeface="Arial" panose="020B0604020202020204" pitchFamily="34" charset="0"/>
              </a:rPr>
              <a:t>To </a:t>
            </a:r>
            <a:r>
              <a:rPr lang="en-US" dirty="0">
                <a:solidFill>
                  <a:schemeClr val="tx1"/>
                </a:solidFill>
                <a:latin typeface="Arial" panose="020B0604020202020204" pitchFamily="34" charset="0"/>
                <a:cs typeface="Arial" panose="020B0604020202020204" pitchFamily="34" charset="0"/>
              </a:rPr>
              <a:t>classify the transactions as fraud or non-fraud we need some other standards of correctness which are as</a:t>
            </a:r>
            <a:r>
              <a:rPr lang="en-US" dirty="0" smtClean="0">
                <a:solidFill>
                  <a:schemeClr val="tx1"/>
                </a:solidFill>
                <a:latin typeface="Arial" panose="020B0604020202020204" pitchFamily="34" charset="0"/>
                <a:cs typeface="Arial" panose="020B0604020202020204" pitchFamily="34" charset="0"/>
              </a:rPr>
              <a:t>:</a:t>
            </a:r>
          </a:p>
          <a:p>
            <a:pPr>
              <a:buFont typeface="Wingdings" panose="05000000000000000000" pitchFamily="2" charset="2"/>
              <a:buChar char="Ø"/>
            </a:pPr>
            <a:r>
              <a:rPr lang="en-US" dirty="0" smtClean="0">
                <a:solidFill>
                  <a:schemeClr val="tx1"/>
                </a:solidFill>
                <a:latin typeface="Arial" panose="020B0604020202020204" pitchFamily="34" charset="0"/>
                <a:cs typeface="Arial" panose="020B0604020202020204" pitchFamily="34" charset="0"/>
              </a:rPr>
              <a:t>Precision </a:t>
            </a:r>
          </a:p>
          <a:p>
            <a:pPr>
              <a:buFont typeface="Wingdings" panose="05000000000000000000" pitchFamily="2" charset="2"/>
              <a:buChar char="Ø"/>
            </a:pPr>
            <a:r>
              <a:rPr lang="en-US" dirty="0" smtClean="0">
                <a:solidFill>
                  <a:schemeClr val="tx1"/>
                </a:solidFill>
                <a:latin typeface="Arial" panose="020B0604020202020204" pitchFamily="34" charset="0"/>
                <a:cs typeface="Arial" panose="020B0604020202020204" pitchFamily="34" charset="0"/>
              </a:rPr>
              <a:t>Recall</a:t>
            </a:r>
          </a:p>
          <a:p>
            <a:pPr>
              <a:buFont typeface="Wingdings" panose="05000000000000000000" pitchFamily="2" charset="2"/>
              <a:buChar char="Ø"/>
            </a:pPr>
            <a:r>
              <a:rPr lang="en-US" dirty="0" smtClean="0">
                <a:solidFill>
                  <a:schemeClr val="tx1"/>
                </a:solidFill>
                <a:latin typeface="Arial" panose="020B0604020202020204" pitchFamily="34" charset="0"/>
                <a:cs typeface="Arial" panose="020B0604020202020204" pitchFamily="34" charset="0"/>
              </a:rPr>
              <a:t> F1-score</a:t>
            </a:r>
          </a:p>
          <a:p>
            <a:pPr>
              <a:buFont typeface="Wingdings" panose="05000000000000000000" pitchFamily="2" charset="2"/>
              <a:buChar char="Ø"/>
            </a:pPr>
            <a:r>
              <a:rPr lang="en-US" dirty="0" smtClean="0">
                <a:solidFill>
                  <a:schemeClr val="tx1"/>
                </a:solidFill>
                <a:latin typeface="Arial" panose="020B0604020202020204" pitchFamily="34" charset="0"/>
                <a:cs typeface="Arial" panose="020B0604020202020204" pitchFamily="34" charset="0"/>
              </a:rPr>
              <a:t> Support </a:t>
            </a:r>
            <a:endParaRPr lang="en-IN" dirty="0">
              <a:solidFill>
                <a:schemeClr val="tx1"/>
              </a:solidFill>
              <a:latin typeface="Arial" panose="020B0604020202020204" pitchFamily="34" charset="0"/>
              <a:cs typeface="Arial" panose="020B0604020202020204" pitchFamily="34" charset="0"/>
            </a:endParaRPr>
          </a:p>
        </p:txBody>
      </p:sp>
      <p:pic>
        <p:nvPicPr>
          <p:cNvPr id="4" name="Content Placeholder 4"/>
          <p:cNvPicPr>
            <a:picLocks noChangeAspect="1"/>
          </p:cNvPicPr>
          <p:nvPr/>
        </p:nvPicPr>
        <p:blipFill>
          <a:blip r:embed="rId2"/>
          <a:stretch>
            <a:fillRect/>
          </a:stretch>
        </p:blipFill>
        <p:spPr>
          <a:xfrm>
            <a:off x="6674176" y="2162370"/>
            <a:ext cx="5344999" cy="4332697"/>
          </a:xfrm>
          <a:prstGeom prst="rect">
            <a:avLst/>
          </a:prstGeom>
        </p:spPr>
      </p:pic>
    </p:spTree>
    <p:extLst>
      <p:ext uri="{BB962C8B-B14F-4D97-AF65-F5344CB8AC3E}">
        <p14:creationId xmlns:p14="http://schemas.microsoft.com/office/powerpoint/2010/main" val="23681654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p:cNvPicPr>
            <a:picLocks noChangeAspect="1"/>
          </p:cNvPicPr>
          <p:nvPr/>
        </p:nvPicPr>
        <p:blipFill>
          <a:blip r:embed="rId2"/>
          <a:stretch>
            <a:fillRect/>
          </a:stretch>
        </p:blipFill>
        <p:spPr>
          <a:xfrm>
            <a:off x="461913" y="772997"/>
            <a:ext cx="4949073" cy="5429839"/>
          </a:xfrm>
          <a:prstGeom prst="rect">
            <a:avLst/>
          </a:prstGeom>
        </p:spPr>
      </p:pic>
      <p:pic>
        <p:nvPicPr>
          <p:cNvPr id="3" name="Picture 2"/>
          <p:cNvPicPr>
            <a:picLocks noChangeAspect="1"/>
          </p:cNvPicPr>
          <p:nvPr/>
        </p:nvPicPr>
        <p:blipFill>
          <a:blip r:embed="rId3"/>
          <a:stretch>
            <a:fillRect/>
          </a:stretch>
        </p:blipFill>
        <p:spPr>
          <a:xfrm>
            <a:off x="5640656" y="697584"/>
            <a:ext cx="5426412" cy="5297863"/>
          </a:xfrm>
          <a:prstGeom prst="rect">
            <a:avLst/>
          </a:prstGeom>
        </p:spPr>
      </p:pic>
    </p:spTree>
    <p:extLst>
      <p:ext uri="{BB962C8B-B14F-4D97-AF65-F5344CB8AC3E}">
        <p14:creationId xmlns:p14="http://schemas.microsoft.com/office/powerpoint/2010/main" val="42871498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AND FUTURE WORK</a:t>
            </a:r>
            <a:endParaRPr lang="en-IN" dirty="0"/>
          </a:p>
        </p:txBody>
      </p:sp>
      <p:sp>
        <p:nvSpPr>
          <p:cNvPr id="3" name="Content Placeholder 2"/>
          <p:cNvSpPr>
            <a:spLocks noGrp="1"/>
          </p:cNvSpPr>
          <p:nvPr>
            <p:ph idx="1"/>
          </p:nvPr>
        </p:nvSpPr>
        <p:spPr>
          <a:xfrm>
            <a:off x="581191" y="3271101"/>
            <a:ext cx="10900656" cy="2587698"/>
          </a:xfrm>
        </p:spPr>
        <p:txBody>
          <a:bodyPr>
            <a:noAutofit/>
          </a:bodyPr>
          <a:lstStyle/>
          <a:p>
            <a:endParaRPr lang="en-US" sz="2000" dirty="0" smtClean="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smtClean="0">
              <a:latin typeface="Arial" panose="020B0604020202020204" pitchFamily="34" charset="0"/>
              <a:cs typeface="Arial" panose="020B0604020202020204" pitchFamily="34" charset="0"/>
            </a:endParaRPr>
          </a:p>
          <a:p>
            <a:pPr>
              <a:buFont typeface="Wingdings" panose="05000000000000000000" pitchFamily="2" charset="2"/>
              <a:buChar char="Ø"/>
            </a:pPr>
            <a:r>
              <a:rPr lang="en-US" sz="2000" dirty="0" smtClean="0">
                <a:solidFill>
                  <a:schemeClr val="tx1"/>
                </a:solidFill>
                <a:latin typeface="Arial" panose="020B0604020202020204" pitchFamily="34" charset="0"/>
                <a:cs typeface="Arial" panose="020B0604020202020204" pitchFamily="34" charset="0"/>
              </a:rPr>
              <a:t>Isolation Forest detected 69 errors versus Local Outlier Factor detecting 93 errors</a:t>
            </a:r>
          </a:p>
          <a:p>
            <a:pPr>
              <a:buFont typeface="Wingdings" panose="05000000000000000000" pitchFamily="2" charset="2"/>
              <a:buChar char="Ø"/>
            </a:pPr>
            <a:r>
              <a:rPr lang="en-US" sz="2000" dirty="0">
                <a:solidFill>
                  <a:schemeClr val="tx1"/>
                </a:solidFill>
                <a:latin typeface="Arial" panose="020B0604020202020204" pitchFamily="34" charset="0"/>
                <a:cs typeface="Arial" panose="020B0604020202020204" pitchFamily="34" charset="0"/>
              </a:rPr>
              <a:t>Isolation Forest has a 99.75% more accurate than LOF of 99.67</a:t>
            </a:r>
            <a:r>
              <a:rPr lang="en-US" sz="2000" dirty="0" smtClean="0">
                <a:solidFill>
                  <a:schemeClr val="tx1"/>
                </a:solidFill>
                <a:latin typeface="Arial" panose="020B0604020202020204" pitchFamily="34" charset="0"/>
                <a:cs typeface="Arial" panose="020B0604020202020204" pitchFamily="34" charset="0"/>
              </a:rPr>
              <a:t>%</a:t>
            </a:r>
          </a:p>
          <a:p>
            <a:pPr>
              <a:buFont typeface="Wingdings" panose="05000000000000000000" pitchFamily="2" charset="2"/>
              <a:buChar char="Ø"/>
            </a:pPr>
            <a:r>
              <a:rPr lang="en-US" sz="2000" dirty="0">
                <a:solidFill>
                  <a:schemeClr val="tx1"/>
                </a:solidFill>
                <a:latin typeface="Arial" panose="020B0604020202020204" pitchFamily="34" charset="0"/>
                <a:cs typeface="Arial" panose="020B0604020202020204" pitchFamily="34" charset="0"/>
              </a:rPr>
              <a:t>When comparing error precision &amp; recall for </a:t>
            </a:r>
            <a:r>
              <a:rPr lang="en-US" sz="2000" dirty="0" smtClean="0">
                <a:solidFill>
                  <a:schemeClr val="tx1"/>
                </a:solidFill>
                <a:latin typeface="Arial" panose="020B0604020202020204" pitchFamily="34" charset="0"/>
                <a:cs typeface="Arial" panose="020B0604020202020204" pitchFamily="34" charset="0"/>
              </a:rPr>
              <a:t>2 </a:t>
            </a:r>
            <a:r>
              <a:rPr lang="en-US" sz="2000" dirty="0">
                <a:solidFill>
                  <a:schemeClr val="tx1"/>
                </a:solidFill>
                <a:latin typeface="Arial" panose="020B0604020202020204" pitchFamily="34" charset="0"/>
                <a:cs typeface="Arial" panose="020B0604020202020204" pitchFamily="34" charset="0"/>
              </a:rPr>
              <a:t>models , the Isolation Forest performed much better than the LOF as we can see that the detection of fraud cases is around 27 % versus LOF detection </a:t>
            </a:r>
            <a:endParaRPr lang="en-US" sz="2000" dirty="0" smtClean="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Ø"/>
            </a:pPr>
            <a:r>
              <a:rPr lang="en-US" sz="2000" dirty="0">
                <a:solidFill>
                  <a:schemeClr val="tx1"/>
                </a:solidFill>
                <a:latin typeface="Arial" panose="020B0604020202020204" pitchFamily="34" charset="0"/>
                <a:cs typeface="Arial" panose="020B0604020202020204" pitchFamily="34" charset="0"/>
              </a:rPr>
              <a:t>So overall Isolation Forest Method performed much better in determining the fraud cases which is around 30</a:t>
            </a:r>
            <a:r>
              <a:rPr lang="en-US" sz="2000" dirty="0" smtClean="0">
                <a:solidFill>
                  <a:schemeClr val="tx1"/>
                </a:solidFill>
                <a:latin typeface="Arial" panose="020B0604020202020204" pitchFamily="34" charset="0"/>
                <a:cs typeface="Arial" panose="020B0604020202020204" pitchFamily="34" charset="0"/>
              </a:rPr>
              <a:t>%.</a:t>
            </a:r>
          </a:p>
          <a:p>
            <a:pPr>
              <a:buFont typeface="Wingdings" panose="05000000000000000000" pitchFamily="2" charset="2"/>
              <a:buChar char="Ø"/>
            </a:pPr>
            <a:r>
              <a:rPr lang="en-US" sz="2000" dirty="0">
                <a:solidFill>
                  <a:schemeClr val="tx1"/>
                </a:solidFill>
                <a:latin typeface="Arial" panose="020B0604020202020204" pitchFamily="34" charset="0"/>
                <a:cs typeface="Arial" panose="020B0604020202020204" pitchFamily="34" charset="0"/>
              </a:rPr>
              <a:t>We can also improve on this accuracy by increasing the sample size or use deep learning algorithms however at the cost of computational </a:t>
            </a:r>
            <a:r>
              <a:rPr lang="en-US" sz="2000" dirty="0" smtClean="0">
                <a:solidFill>
                  <a:schemeClr val="tx1"/>
                </a:solidFill>
                <a:latin typeface="Arial" panose="020B0604020202020204" pitchFamily="34" charset="0"/>
                <a:cs typeface="Arial" panose="020B0604020202020204" pitchFamily="34" charset="0"/>
              </a:rPr>
              <a:t>expense. We </a:t>
            </a:r>
            <a:r>
              <a:rPr lang="en-US" sz="2000" dirty="0">
                <a:solidFill>
                  <a:schemeClr val="tx1"/>
                </a:solidFill>
                <a:latin typeface="Arial" panose="020B0604020202020204" pitchFamily="34" charset="0"/>
                <a:cs typeface="Arial" panose="020B0604020202020204" pitchFamily="34" charset="0"/>
              </a:rPr>
              <a:t>can also use complex anomaly detection models to get better accuracy in determining more fraudulent </a:t>
            </a:r>
            <a:r>
              <a:rPr lang="en-US" sz="2000" dirty="0" smtClean="0">
                <a:solidFill>
                  <a:schemeClr val="tx1"/>
                </a:solidFill>
                <a:latin typeface="Arial" panose="020B0604020202020204" pitchFamily="34" charset="0"/>
                <a:cs typeface="Arial" panose="020B0604020202020204" pitchFamily="34" charset="0"/>
              </a:rPr>
              <a:t>case</a:t>
            </a:r>
            <a:endParaRPr lang="en-US" sz="2000" dirty="0">
              <a:solidFill>
                <a:schemeClr val="tx1"/>
              </a:solidFill>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endParaRPr lang="en-US" sz="2000" dirty="0" smtClean="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r>
              <a:rPr lang="en-US" sz="2000" dirty="0" smtClean="0">
                <a:latin typeface="Arial" panose="020B0604020202020204" pitchFamily="34" charset="0"/>
                <a:cs typeface="Arial" panose="020B0604020202020204" pitchFamily="34" charset="0"/>
              </a:rPr>
              <a:t> </a:t>
            </a:r>
          </a:p>
          <a:p>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655138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normAutofit lnSpcReduction="10000"/>
          </a:bodyPr>
          <a:lstStyle/>
          <a:p>
            <a:r>
              <a:rPr lang="en-US" sz="2000" dirty="0" smtClean="0">
                <a:solidFill>
                  <a:schemeClr val="tx1"/>
                </a:solidFill>
                <a:latin typeface="Arial" panose="020B0604020202020204" pitchFamily="34" charset="0"/>
                <a:cs typeface="Arial" panose="020B0604020202020204" pitchFamily="34" charset="0"/>
              </a:rPr>
              <a:t>We have also made the comparison of the algorithms with some other algorithms and the values are given in below table</a:t>
            </a:r>
            <a:r>
              <a:rPr lang="en-US" dirty="0" smtClean="0">
                <a:solidFill>
                  <a:schemeClr val="tx1"/>
                </a:solidFill>
              </a:rPr>
              <a:t>:</a:t>
            </a:r>
          </a:p>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pPr marL="0" indent="0">
              <a:buNone/>
            </a:pPr>
            <a:r>
              <a:rPr lang="en-US" dirty="0" smtClean="0">
                <a:solidFill>
                  <a:schemeClr val="tx1"/>
                </a:solidFill>
              </a:rPr>
              <a:t>                                </a:t>
            </a:r>
          </a:p>
        </p:txBody>
      </p:sp>
      <p:graphicFrame>
        <p:nvGraphicFramePr>
          <p:cNvPr id="6" name="Table 5"/>
          <p:cNvGraphicFramePr>
            <a:graphicFrameLocks noGrp="1"/>
          </p:cNvGraphicFramePr>
          <p:nvPr>
            <p:extLst>
              <p:ext uri="{D42A27DB-BD31-4B8C-83A1-F6EECF244321}">
                <p14:modId xmlns:p14="http://schemas.microsoft.com/office/powerpoint/2010/main" val="4120405110"/>
              </p:ext>
            </p:extLst>
          </p:nvPr>
        </p:nvGraphicFramePr>
        <p:xfrm>
          <a:off x="1923068" y="3421929"/>
          <a:ext cx="5769204" cy="2007911"/>
        </p:xfrm>
        <a:graphic>
          <a:graphicData uri="http://schemas.openxmlformats.org/drawingml/2006/table">
            <a:tbl>
              <a:tblPr firstRow="1" bandRow="1">
                <a:tableStyleId>{5C22544A-7EE6-4342-B048-85BDC9FD1C3A}</a:tableStyleId>
              </a:tblPr>
              <a:tblGrid>
                <a:gridCol w="2884602">
                  <a:extLst>
                    <a:ext uri="{9D8B030D-6E8A-4147-A177-3AD203B41FA5}">
                      <a16:colId xmlns:a16="http://schemas.microsoft.com/office/drawing/2014/main" val="1830467057"/>
                    </a:ext>
                  </a:extLst>
                </a:gridCol>
                <a:gridCol w="2884602">
                  <a:extLst>
                    <a:ext uri="{9D8B030D-6E8A-4147-A177-3AD203B41FA5}">
                      <a16:colId xmlns:a16="http://schemas.microsoft.com/office/drawing/2014/main" val="1181697769"/>
                    </a:ext>
                  </a:extLst>
                </a:gridCol>
              </a:tblGrid>
              <a:tr h="570647">
                <a:tc>
                  <a:txBody>
                    <a:bodyPr/>
                    <a:lstStyle/>
                    <a:p>
                      <a:r>
                        <a:rPr lang="en-US" dirty="0" smtClean="0"/>
                        <a:t>ALGORITHM</a:t>
                      </a:r>
                      <a:endParaRPr lang="en-IN" dirty="0"/>
                    </a:p>
                  </a:txBody>
                  <a:tcPr/>
                </a:tc>
                <a:tc>
                  <a:txBody>
                    <a:bodyPr/>
                    <a:lstStyle/>
                    <a:p>
                      <a:r>
                        <a:rPr lang="en-US" dirty="0" smtClean="0"/>
                        <a:t>ACCURACY</a:t>
                      </a:r>
                      <a:endParaRPr lang="en-IN" dirty="0"/>
                    </a:p>
                  </a:txBody>
                  <a:tcPr/>
                </a:tc>
                <a:extLst>
                  <a:ext uri="{0D108BD9-81ED-4DB2-BD59-A6C34878D82A}">
                    <a16:rowId xmlns:a16="http://schemas.microsoft.com/office/drawing/2014/main" val="350427990"/>
                  </a:ext>
                </a:extLst>
              </a:tr>
              <a:tr h="718632">
                <a:tc>
                  <a:txBody>
                    <a:bodyPr/>
                    <a:lstStyle/>
                    <a:p>
                      <a:r>
                        <a:rPr lang="en-US" dirty="0" smtClean="0"/>
                        <a:t>Isolation Forest</a:t>
                      </a:r>
                      <a:endParaRPr lang="en-IN" dirty="0"/>
                    </a:p>
                  </a:txBody>
                  <a:tcPr/>
                </a:tc>
                <a:tc>
                  <a:txBody>
                    <a:bodyPr/>
                    <a:lstStyle/>
                    <a:p>
                      <a:r>
                        <a:rPr lang="en-US" dirty="0" smtClean="0"/>
                        <a:t>99.76</a:t>
                      </a:r>
                      <a:endParaRPr lang="en-IN" dirty="0"/>
                    </a:p>
                  </a:txBody>
                  <a:tcPr/>
                </a:tc>
                <a:extLst>
                  <a:ext uri="{0D108BD9-81ED-4DB2-BD59-A6C34878D82A}">
                    <a16:rowId xmlns:a16="http://schemas.microsoft.com/office/drawing/2014/main" val="1834511867"/>
                  </a:ext>
                </a:extLst>
              </a:tr>
              <a:tr h="718632">
                <a:tc>
                  <a:txBody>
                    <a:bodyPr/>
                    <a:lstStyle/>
                    <a:p>
                      <a:r>
                        <a:rPr lang="en-US" dirty="0" smtClean="0"/>
                        <a:t>Local Outlier Factor</a:t>
                      </a:r>
                      <a:endParaRPr lang="en-IN" dirty="0"/>
                    </a:p>
                  </a:txBody>
                  <a:tcPr/>
                </a:tc>
                <a:tc>
                  <a:txBody>
                    <a:bodyPr/>
                    <a:lstStyle/>
                    <a:p>
                      <a:r>
                        <a:rPr lang="en-US" dirty="0" smtClean="0"/>
                        <a:t>99.67</a:t>
                      </a:r>
                      <a:endParaRPr lang="en-IN" dirty="0"/>
                    </a:p>
                  </a:txBody>
                  <a:tcPr/>
                </a:tc>
                <a:extLst>
                  <a:ext uri="{0D108BD9-81ED-4DB2-BD59-A6C34878D82A}">
                    <a16:rowId xmlns:a16="http://schemas.microsoft.com/office/drawing/2014/main" val="419963394"/>
                  </a:ext>
                </a:extLst>
              </a:tr>
            </a:tbl>
          </a:graphicData>
        </a:graphic>
      </p:graphicFrame>
    </p:spTree>
    <p:extLst>
      <p:ext uri="{BB962C8B-B14F-4D97-AF65-F5344CB8AC3E}">
        <p14:creationId xmlns:p14="http://schemas.microsoft.com/office/powerpoint/2010/main" val="6542303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IN" dirty="0"/>
          </a:p>
        </p:txBody>
      </p:sp>
      <p:sp>
        <p:nvSpPr>
          <p:cNvPr id="3" name="Content Placeholder 2"/>
          <p:cNvSpPr>
            <a:spLocks noGrp="1"/>
          </p:cNvSpPr>
          <p:nvPr>
            <p:ph idx="1"/>
          </p:nvPr>
        </p:nvSpPr>
        <p:spPr>
          <a:xfrm>
            <a:off x="402083" y="2161643"/>
            <a:ext cx="11029615" cy="3678303"/>
          </a:xfrm>
        </p:spPr>
        <p:txBody>
          <a:bodyPr/>
          <a:lstStyle/>
          <a:p>
            <a:r>
              <a:rPr lang="en-IN" u="sng" dirty="0">
                <a:solidFill>
                  <a:schemeClr val="accent1"/>
                </a:solidFill>
                <a:hlinkClick r:id="rId2"/>
              </a:rPr>
              <a:t>https://www.kaggle.com/code/naveengowda16/anomaly-detection-credit-card-fraud-analysis</a:t>
            </a:r>
            <a:endParaRPr lang="en-IN" dirty="0">
              <a:solidFill>
                <a:schemeClr val="accent1"/>
              </a:solidFill>
            </a:endParaRPr>
          </a:p>
          <a:p>
            <a:r>
              <a:rPr lang="en-IN" u="sng" dirty="0">
                <a:solidFill>
                  <a:schemeClr val="accent1"/>
                </a:solidFill>
                <a:hlinkClick r:id="rId3"/>
              </a:rPr>
              <a:t>https://towardsdatascience.com/local-outlier-factor-lof-algorithm-for-outlier-identification-8efb887d9843</a:t>
            </a:r>
            <a:endParaRPr lang="en-IN" dirty="0">
              <a:solidFill>
                <a:schemeClr val="accent1"/>
              </a:solidFill>
            </a:endParaRPr>
          </a:p>
          <a:p>
            <a:r>
              <a:rPr lang="en-IN" u="sng" dirty="0">
                <a:solidFill>
                  <a:schemeClr val="accent1"/>
                </a:solidFill>
                <a:hlinkClick r:id="rId4"/>
              </a:rPr>
              <a:t>https://www.researchgate.net/publication/335809102_Credit_Card_Fraud_Detection_using_Local_Outlier_Factor_and_Isolation_Forest</a:t>
            </a:r>
            <a:endParaRPr lang="en-IN" dirty="0">
              <a:solidFill>
                <a:schemeClr val="accent1"/>
              </a:solidFill>
            </a:endParaRPr>
          </a:p>
        </p:txBody>
      </p:sp>
    </p:spTree>
    <p:extLst>
      <p:ext uri="{BB962C8B-B14F-4D97-AF65-F5344CB8AC3E}">
        <p14:creationId xmlns:p14="http://schemas.microsoft.com/office/powerpoint/2010/main" val="19404196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61732" y="2967335"/>
            <a:ext cx="4268540" cy="923330"/>
          </a:xfrm>
          <a:prstGeom prst="rect">
            <a:avLst/>
          </a:prstGeom>
          <a:noFill/>
        </p:spPr>
        <p:txBody>
          <a:bodyPr wrap="none" lIns="91440" tIns="45720" rIns="91440" bIns="45720">
            <a:spAutoFit/>
          </a:bodyPr>
          <a:lstStyle/>
          <a:p>
            <a:pPr algn="ctr"/>
            <a:r>
              <a:rPr lang="en-US" sz="5400" b="0" cap="none" spc="0" dirty="0" smtClean="0">
                <a:ln w="0"/>
                <a:solidFill>
                  <a:schemeClr val="accent1">
                    <a:lumMod val="50000"/>
                  </a:schemeClr>
                </a:solidFill>
                <a:effectLst>
                  <a:reflection blurRad="6350" stA="53000" endA="300" endPos="35500" dir="5400000" sy="-90000" algn="bl" rotWithShape="0"/>
                </a:effectLst>
              </a:rPr>
              <a:t>THANK YOU </a:t>
            </a:r>
            <a:endParaRPr lang="en-US" sz="5400" b="0" cap="none" spc="0" dirty="0">
              <a:ln w="0"/>
              <a:solidFill>
                <a:schemeClr val="accent1">
                  <a:lumMod val="50000"/>
                </a:schemeClr>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18800071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Fraud detection using local outlier factor  and isolation forest</a:t>
            </a:r>
            <a:endParaRPr lang="en-IN" dirty="0"/>
          </a:p>
        </p:txBody>
      </p:sp>
    </p:spTree>
    <p:extLst>
      <p:ext uri="{BB962C8B-B14F-4D97-AF65-F5344CB8AC3E}">
        <p14:creationId xmlns:p14="http://schemas.microsoft.com/office/powerpoint/2010/main" val="34665276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996" y="579330"/>
            <a:ext cx="11029616" cy="1013800"/>
          </a:xfrm>
        </p:spPr>
        <p:txBody>
          <a:bodyPr/>
          <a:lstStyle/>
          <a:p>
            <a:r>
              <a:rPr lang="en-US" dirty="0" smtClean="0"/>
              <a:t>INTRODUCTION</a:t>
            </a:r>
            <a:endParaRPr lang="en-IN" dirty="0"/>
          </a:p>
        </p:txBody>
      </p:sp>
      <p:sp>
        <p:nvSpPr>
          <p:cNvPr id="3" name="Content Placeholder 2"/>
          <p:cNvSpPr>
            <a:spLocks noGrp="1"/>
          </p:cNvSpPr>
          <p:nvPr>
            <p:ph idx="1"/>
          </p:nvPr>
        </p:nvSpPr>
        <p:spPr>
          <a:xfrm>
            <a:off x="329938" y="1508289"/>
            <a:ext cx="11174674" cy="6504495"/>
          </a:xfrm>
        </p:spPr>
        <p:txBody>
          <a:bodyPr>
            <a:normAutofit/>
          </a:bodyPr>
          <a:lstStyle/>
          <a:p>
            <a:pPr marL="0" indent="0">
              <a:buNone/>
            </a:pPr>
            <a:r>
              <a:rPr lang="en-US" sz="2800" dirty="0" smtClean="0">
                <a:solidFill>
                  <a:schemeClr val="tx1"/>
                </a:solidFill>
                <a:latin typeface="Arial Black" panose="020B0A04020102020204" pitchFamily="34" charset="0"/>
              </a:rPr>
              <a:t>Identity theft:</a:t>
            </a:r>
          </a:p>
          <a:p>
            <a:r>
              <a:rPr lang="en-IN" sz="2200" dirty="0" smtClean="0">
                <a:solidFill>
                  <a:schemeClr val="tx1"/>
                </a:solidFill>
                <a:effectLst/>
                <a:latin typeface="Arial" panose="020B0604020202020204" pitchFamily="34" charset="0"/>
                <a:cs typeface="Arial" panose="020B0604020202020204" pitchFamily="34" charset="0"/>
              </a:rPr>
              <a:t>Identity </a:t>
            </a:r>
            <a:r>
              <a:rPr lang="en-IN" sz="2200" dirty="0">
                <a:solidFill>
                  <a:schemeClr val="tx1"/>
                </a:solidFill>
                <a:effectLst/>
                <a:latin typeface="Arial" panose="020B0604020202020204" pitchFamily="34" charset="0"/>
                <a:cs typeface="Arial" panose="020B0604020202020204" pitchFamily="34" charset="0"/>
              </a:rPr>
              <a:t>thieves usually </a:t>
            </a:r>
            <a:r>
              <a:rPr lang="en-IN" sz="2200" b="1" dirty="0">
                <a:solidFill>
                  <a:schemeClr val="tx1"/>
                </a:solidFill>
                <a:effectLst/>
                <a:latin typeface="Arial" panose="020B0604020202020204" pitchFamily="34" charset="0"/>
                <a:cs typeface="Arial" panose="020B0604020202020204" pitchFamily="34" charset="0"/>
              </a:rPr>
              <a:t>obtain personal information</a:t>
            </a:r>
            <a:r>
              <a:rPr lang="en-IN" sz="2200" dirty="0">
                <a:solidFill>
                  <a:schemeClr val="tx1"/>
                </a:solidFill>
                <a:effectLst/>
                <a:latin typeface="Arial" panose="020B0604020202020204" pitchFamily="34" charset="0"/>
                <a:cs typeface="Arial" panose="020B0604020202020204" pitchFamily="34" charset="0"/>
              </a:rPr>
              <a:t> such as passwords, ID numbers, credit card numbers or social security numbers, and misuse them to </a:t>
            </a:r>
            <a:r>
              <a:rPr lang="en-IN" sz="2200" b="1" dirty="0">
                <a:solidFill>
                  <a:schemeClr val="tx1"/>
                </a:solidFill>
                <a:effectLst/>
                <a:latin typeface="Arial" panose="020B0604020202020204" pitchFamily="34" charset="0"/>
                <a:cs typeface="Arial" panose="020B0604020202020204" pitchFamily="34" charset="0"/>
              </a:rPr>
              <a:t>act fraudulently </a:t>
            </a:r>
            <a:r>
              <a:rPr lang="en-IN" sz="2200" dirty="0">
                <a:solidFill>
                  <a:schemeClr val="tx1"/>
                </a:solidFill>
                <a:effectLst/>
                <a:latin typeface="Arial" panose="020B0604020202020204" pitchFamily="34" charset="0"/>
                <a:cs typeface="Arial" panose="020B0604020202020204" pitchFamily="34" charset="0"/>
              </a:rPr>
              <a:t>in the victim’s name. </a:t>
            </a:r>
            <a:endParaRPr lang="en-IN" sz="2200" dirty="0" smtClean="0">
              <a:solidFill>
                <a:schemeClr val="tx1"/>
              </a:solidFill>
              <a:effectLst/>
              <a:latin typeface="Arial" panose="020B0604020202020204" pitchFamily="34" charset="0"/>
              <a:cs typeface="Arial" panose="020B0604020202020204" pitchFamily="34" charset="0"/>
            </a:endParaRPr>
          </a:p>
          <a:p>
            <a:r>
              <a:rPr lang="en-IN" sz="2200" dirty="0" smtClean="0">
                <a:solidFill>
                  <a:schemeClr val="tx1"/>
                </a:solidFill>
                <a:effectLst/>
                <a:latin typeface="Arial" panose="020B0604020202020204" pitchFamily="34" charset="0"/>
                <a:cs typeface="Arial" panose="020B0604020202020204" pitchFamily="34" charset="0"/>
              </a:rPr>
              <a:t>These </a:t>
            </a:r>
            <a:r>
              <a:rPr lang="en-IN" sz="2200" dirty="0">
                <a:solidFill>
                  <a:schemeClr val="tx1"/>
                </a:solidFill>
                <a:effectLst/>
                <a:latin typeface="Arial" panose="020B0604020202020204" pitchFamily="34" charset="0"/>
                <a:cs typeface="Arial" panose="020B0604020202020204" pitchFamily="34" charset="0"/>
              </a:rPr>
              <a:t>sensitive details can be used for various </a:t>
            </a:r>
            <a:r>
              <a:rPr lang="en-IN" sz="2200" b="1" dirty="0">
                <a:solidFill>
                  <a:schemeClr val="tx1"/>
                </a:solidFill>
                <a:effectLst/>
                <a:latin typeface="Arial" panose="020B0604020202020204" pitchFamily="34" charset="0"/>
                <a:cs typeface="Arial" panose="020B0604020202020204" pitchFamily="34" charset="0"/>
              </a:rPr>
              <a:t>illegal purposes </a:t>
            </a:r>
            <a:r>
              <a:rPr lang="en-IN" sz="2200" dirty="0">
                <a:solidFill>
                  <a:schemeClr val="tx1"/>
                </a:solidFill>
                <a:effectLst/>
                <a:latin typeface="Arial" panose="020B0604020202020204" pitchFamily="34" charset="0"/>
                <a:cs typeface="Arial" panose="020B0604020202020204" pitchFamily="34" charset="0"/>
              </a:rPr>
              <a:t>including applying for loans, making online purchases, or accessing victim’s medical and financial data</a:t>
            </a:r>
            <a:r>
              <a:rPr lang="en-IN" sz="2200" dirty="0" smtClean="0">
                <a:solidFill>
                  <a:schemeClr val="tx1"/>
                </a:solidFill>
                <a:effectLst/>
                <a:latin typeface="Arial" panose="020B0604020202020204" pitchFamily="34" charset="0"/>
                <a:cs typeface="Arial" panose="020B0604020202020204" pitchFamily="34" charset="0"/>
              </a:rPr>
              <a:t>.</a:t>
            </a:r>
          </a:p>
          <a:p>
            <a:r>
              <a:rPr lang="en-IN" sz="2200" dirty="0">
                <a:solidFill>
                  <a:schemeClr val="tx1"/>
                </a:solidFill>
                <a:latin typeface="Arial" panose="020B0604020202020204" pitchFamily="34" charset="0"/>
                <a:cs typeface="Arial" panose="020B0604020202020204" pitchFamily="34" charset="0"/>
              </a:rPr>
              <a:t>Bank fraud detection sits at the top of the priorities list, considering online and offline transaction scams are the most widespread kind of financial fraud</a:t>
            </a:r>
          </a:p>
          <a:p>
            <a:pPr marL="0" indent="0">
              <a:buNone/>
            </a:pPr>
            <a:endParaRPr lang="en-IN" sz="2200" dirty="0" smtClean="0">
              <a:solidFill>
                <a:schemeClr val="tx1"/>
              </a:solidFill>
              <a:effectLst/>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endParaRPr lang="en-US" sz="2400" dirty="0" smtClean="0">
              <a:effectLst/>
              <a:latin typeface="Arial" panose="020B0604020202020204" pitchFamily="34" charset="0"/>
              <a:cs typeface="Arial" panose="020B0604020202020204" pitchFamily="34" charset="0"/>
            </a:endParaRPr>
          </a:p>
          <a:p>
            <a:endParaRPr lang="en-US" dirty="0"/>
          </a:p>
          <a:p>
            <a:endParaRPr lang="en-IN" dirty="0">
              <a:effectLst/>
            </a:endParaRPr>
          </a:p>
        </p:txBody>
      </p:sp>
    </p:spTree>
    <p:extLst>
      <p:ext uri="{BB962C8B-B14F-4D97-AF65-F5344CB8AC3E}">
        <p14:creationId xmlns:p14="http://schemas.microsoft.com/office/powerpoint/2010/main" val="24110572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financial IDENTITY THEFT</a:t>
            </a:r>
            <a:endParaRPr lang="en-IN" dirty="0"/>
          </a:p>
        </p:txBody>
      </p:sp>
      <p:sp>
        <p:nvSpPr>
          <p:cNvPr id="3" name="Content Placeholder 2"/>
          <p:cNvSpPr>
            <a:spLocks noGrp="1"/>
          </p:cNvSpPr>
          <p:nvPr>
            <p:ph sz="half" idx="1"/>
          </p:nvPr>
        </p:nvSpPr>
        <p:spPr>
          <a:xfrm>
            <a:off x="530790" y="1717990"/>
            <a:ext cx="6526616" cy="5474662"/>
          </a:xfrm>
        </p:spPr>
        <p:txBody>
          <a:bodyPr/>
          <a:lstStyle/>
          <a:p>
            <a:pPr marL="0" indent="0">
              <a:buNone/>
            </a:pPr>
            <a:r>
              <a:rPr lang="en-IN" b="1" dirty="0">
                <a:solidFill>
                  <a:schemeClr val="tx1"/>
                </a:solidFill>
                <a:latin typeface="Arial Black" panose="020B0A04020102020204" pitchFamily="34" charset="0"/>
                <a:cs typeface="Arial" panose="020B0604020202020204" pitchFamily="34" charset="0"/>
              </a:rPr>
              <a:t>Financial identity theft is when one person uses another’s personal data for financial benefit. This is the most common form of identity </a:t>
            </a:r>
            <a:r>
              <a:rPr lang="en-IN" b="1" dirty="0" smtClean="0">
                <a:solidFill>
                  <a:schemeClr val="tx1"/>
                </a:solidFill>
                <a:latin typeface="Arial Black" panose="020B0A04020102020204" pitchFamily="34" charset="0"/>
                <a:cs typeface="Arial" panose="020B0604020202020204" pitchFamily="34" charset="0"/>
              </a:rPr>
              <a:t>theft.</a:t>
            </a:r>
          </a:p>
          <a:p>
            <a:pPr>
              <a:buFont typeface="Wingdings" panose="05000000000000000000" pitchFamily="2" charset="2"/>
              <a:buChar char="Ø"/>
            </a:pPr>
            <a:r>
              <a:rPr lang="en-US" b="1" dirty="0" smtClean="0">
                <a:solidFill>
                  <a:schemeClr val="tx1"/>
                </a:solidFill>
                <a:latin typeface="Arial" panose="020B0604020202020204" pitchFamily="34" charset="0"/>
                <a:cs typeface="Arial" panose="020B0604020202020204" pitchFamily="34" charset="0"/>
              </a:rPr>
              <a:t>Thieves rob your accounts</a:t>
            </a:r>
          </a:p>
          <a:p>
            <a:pPr>
              <a:buFont typeface="Wingdings" panose="05000000000000000000" pitchFamily="2" charset="2"/>
              <a:buChar char="Ø"/>
            </a:pPr>
            <a:r>
              <a:rPr lang="en-US" b="1" dirty="0" smtClean="0">
                <a:solidFill>
                  <a:schemeClr val="tx1"/>
                </a:solidFill>
                <a:latin typeface="Arial" panose="020B0604020202020204" pitchFamily="34" charset="0"/>
                <a:cs typeface="Arial" panose="020B0604020202020204" pitchFamily="34" charset="0"/>
              </a:rPr>
              <a:t>They rack up outrageous charges on credit cards ,and take out new loans and more</a:t>
            </a:r>
          </a:p>
          <a:p>
            <a:pPr>
              <a:buFont typeface="Wingdings" panose="05000000000000000000" pitchFamily="2" charset="2"/>
              <a:buChar char="Ø"/>
            </a:pPr>
            <a:r>
              <a:rPr lang="en-US" b="1" dirty="0" smtClean="0">
                <a:solidFill>
                  <a:schemeClr val="tx1"/>
                </a:solidFill>
                <a:latin typeface="Arial" panose="020B0604020202020204" pitchFamily="34" charset="0"/>
                <a:cs typeface="Arial" panose="020B0604020202020204" pitchFamily="34" charset="0"/>
              </a:rPr>
              <a:t>They destroy your credits, forcing you to pay higher rates</a:t>
            </a:r>
          </a:p>
          <a:p>
            <a:pPr>
              <a:buFont typeface="Wingdings" panose="05000000000000000000" pitchFamily="2" charset="2"/>
              <a:buChar char="Ø"/>
            </a:pPr>
            <a:r>
              <a:rPr lang="en-US" b="1" dirty="0" smtClean="0">
                <a:solidFill>
                  <a:schemeClr val="tx1"/>
                </a:solidFill>
                <a:latin typeface="Arial" panose="020B0604020202020204" pitchFamily="34" charset="0"/>
                <a:cs typeface="Arial" panose="020B0604020202020204" pitchFamily="34" charset="0"/>
              </a:rPr>
              <a:t>You can absolutely held responsible for the debts incurred by the thieves in your name</a:t>
            </a:r>
          </a:p>
          <a:p>
            <a:endParaRPr lang="en-US" dirty="0">
              <a:latin typeface="Arial" panose="020B0604020202020204" pitchFamily="34" charset="0"/>
              <a:cs typeface="Arial" panose="020B0604020202020204" pitchFamily="34" charset="0"/>
            </a:endParaRPr>
          </a:p>
          <a:p>
            <a:pPr marL="0" indent="0">
              <a:buNone/>
            </a:pPr>
            <a:endParaRPr lang="en-IN" dirty="0"/>
          </a:p>
        </p:txBody>
      </p:sp>
      <p:pic>
        <p:nvPicPr>
          <p:cNvPr id="5" name="Content Placeholder 3"/>
          <p:cNvPicPr>
            <a:picLocks noGrp="1" noChangeAspect="1"/>
          </p:cNvPicPr>
          <p:nvPr>
            <p:ph sz="half" idx="2"/>
          </p:nvPr>
        </p:nvPicPr>
        <p:blipFill>
          <a:blip r:embed="rId2"/>
          <a:stretch>
            <a:fillRect/>
          </a:stretch>
        </p:blipFill>
        <p:spPr>
          <a:xfrm>
            <a:off x="7107809" y="2130458"/>
            <a:ext cx="4502999" cy="4081806"/>
          </a:xfrm>
          <a:prstGeom prst="rect">
            <a:avLst/>
          </a:prstGeom>
        </p:spPr>
      </p:pic>
    </p:spTree>
    <p:extLst>
      <p:ext uri="{BB962C8B-B14F-4D97-AF65-F5344CB8AC3E}">
        <p14:creationId xmlns:p14="http://schemas.microsoft.com/office/powerpoint/2010/main" val="17500503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2180496"/>
            <a:ext cx="11029615" cy="4078902"/>
          </a:xfrm>
        </p:spPr>
        <p:txBody>
          <a:bodyPr>
            <a:normAutofit/>
          </a:bodyPr>
          <a:lstStyle/>
          <a:p>
            <a:pPr marL="285750" indent="-285750">
              <a:buFont typeface="Wingdings" panose="05000000000000000000" pitchFamily="2" charset="2"/>
              <a:buChar char="Ø"/>
            </a:pPr>
            <a:r>
              <a:rPr lang="en-US" sz="2000" b="1" dirty="0">
                <a:solidFill>
                  <a:schemeClr val="tx1"/>
                </a:solidFill>
                <a:latin typeface="Arial" panose="020B0604020202020204" pitchFamily="34" charset="0"/>
                <a:cs typeface="Arial" panose="020B0604020202020204" pitchFamily="34" charset="0"/>
              </a:rPr>
              <a:t>Online shopping  </a:t>
            </a:r>
            <a:r>
              <a:rPr lang="en-US" sz="2000" dirty="0">
                <a:solidFill>
                  <a:schemeClr val="tx1"/>
                </a:solidFill>
                <a:latin typeface="Arial" panose="020B0604020202020204" pitchFamily="34" charset="0"/>
                <a:cs typeface="Arial" panose="020B0604020202020204" pitchFamily="34" charset="0"/>
              </a:rPr>
              <a:t>-  One of the largest and fast growing trend</a:t>
            </a:r>
          </a:p>
          <a:p>
            <a:pPr marL="285750" indent="-285750">
              <a:buFont typeface="Wingdings" panose="05000000000000000000" pitchFamily="2" charset="2"/>
              <a:buChar char="Ø"/>
            </a:pPr>
            <a:r>
              <a:rPr lang="en-US" sz="2000" b="1" dirty="0">
                <a:solidFill>
                  <a:schemeClr val="tx1"/>
                </a:solidFill>
                <a:latin typeface="Arial" panose="020B0604020202020204" pitchFamily="34" charset="0"/>
                <a:cs typeface="Arial" panose="020B0604020202020204" pitchFamily="34" charset="0"/>
              </a:rPr>
              <a:t>Mode of Payment – </a:t>
            </a:r>
            <a:r>
              <a:rPr lang="en-US" sz="2000" dirty="0">
                <a:solidFill>
                  <a:schemeClr val="tx1"/>
                </a:solidFill>
                <a:latin typeface="Arial" panose="020B0604020202020204" pitchFamily="34" charset="0"/>
                <a:cs typeface="Arial" panose="020B0604020202020204" pitchFamily="34" charset="0"/>
              </a:rPr>
              <a:t>Credit card, Debit card, Net Banking</a:t>
            </a:r>
          </a:p>
          <a:p>
            <a:pPr marL="285750" indent="-285750">
              <a:buFont typeface="Wingdings" panose="05000000000000000000" pitchFamily="2" charset="2"/>
              <a:buChar char="Ø"/>
            </a:pPr>
            <a:r>
              <a:rPr lang="en-US" sz="2000" b="1" dirty="0">
                <a:solidFill>
                  <a:schemeClr val="tx1"/>
                </a:solidFill>
                <a:latin typeface="Arial" panose="020B0604020202020204" pitchFamily="34" charset="0"/>
                <a:cs typeface="Arial" panose="020B0604020202020204" pitchFamily="34" charset="0"/>
              </a:rPr>
              <a:t>Online Payments does not require physical cards</a:t>
            </a:r>
          </a:p>
          <a:p>
            <a:pPr marL="285750" indent="-285750">
              <a:buFont typeface="Wingdings" panose="05000000000000000000" pitchFamily="2" charset="2"/>
              <a:buChar char="Ø"/>
            </a:pPr>
            <a:r>
              <a:rPr lang="en-US" sz="2000" b="1" dirty="0">
                <a:solidFill>
                  <a:schemeClr val="tx1"/>
                </a:solidFill>
                <a:latin typeface="Arial" panose="020B0604020202020204" pitchFamily="34" charset="0"/>
                <a:cs typeface="Arial" panose="020B0604020202020204" pitchFamily="34" charset="0"/>
              </a:rPr>
              <a:t>Major Risk </a:t>
            </a:r>
            <a:r>
              <a:rPr lang="en-US" sz="2000" dirty="0">
                <a:solidFill>
                  <a:schemeClr val="tx1"/>
                </a:solidFill>
                <a:latin typeface="Arial" panose="020B0604020202020204" pitchFamily="34" charset="0"/>
                <a:cs typeface="Arial" panose="020B0604020202020204" pitchFamily="34" charset="0"/>
              </a:rPr>
              <a:t>– Credit/Debit card details known to others</a:t>
            </a:r>
          </a:p>
          <a:p>
            <a:pPr marL="285750" indent="-285750">
              <a:buFont typeface="Wingdings" panose="05000000000000000000" pitchFamily="2" charset="2"/>
              <a:buChar char="Ø"/>
            </a:pPr>
            <a:r>
              <a:rPr lang="en-US" sz="2000" dirty="0">
                <a:solidFill>
                  <a:schemeClr val="tx1"/>
                </a:solidFill>
                <a:latin typeface="Arial" panose="020B0604020202020204" pitchFamily="34" charset="0"/>
                <a:cs typeface="Arial" panose="020B0604020202020204" pitchFamily="34" charset="0"/>
              </a:rPr>
              <a:t>Credit Card Fraud is one of the biggest threats to business establishments today. Credit card fraud begins either with the theft of the physical card or with the important data associated with the account, such as card account number or other information that necessarily be available to a merchant during a permissible transaction .</a:t>
            </a:r>
          </a:p>
          <a:p>
            <a:pPr marL="285750" indent="-285750">
              <a:buFont typeface="Wingdings" panose="05000000000000000000" pitchFamily="2" charset="2"/>
              <a:buChar char="Ø"/>
            </a:pPr>
            <a:r>
              <a:rPr lang="en-US" sz="2000" dirty="0">
                <a:solidFill>
                  <a:schemeClr val="tx1"/>
                </a:solidFill>
                <a:latin typeface="Arial" panose="020B0604020202020204" pitchFamily="34" charset="0"/>
                <a:cs typeface="Arial" panose="020B0604020202020204" pitchFamily="34" charset="0"/>
              </a:rPr>
              <a:t>In order to reduce the losses which occur due to these credit card frauds, we need to build efficient fraud detecting systems</a:t>
            </a:r>
            <a:endParaRPr lang="en-IN"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54168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survey/related work:</a:t>
            </a:r>
            <a:endParaRPr lang="en-IN" dirty="0"/>
          </a:p>
        </p:txBody>
      </p:sp>
      <p:sp>
        <p:nvSpPr>
          <p:cNvPr id="3" name="Content Placeholder 2"/>
          <p:cNvSpPr>
            <a:spLocks noGrp="1"/>
          </p:cNvSpPr>
          <p:nvPr>
            <p:ph idx="1"/>
          </p:nvPr>
        </p:nvSpPr>
        <p:spPr>
          <a:xfrm>
            <a:off x="443060" y="1905001"/>
            <a:ext cx="11349872" cy="4646628"/>
          </a:xfrm>
        </p:spPr>
        <p:txBody>
          <a:bodyPr>
            <a:normAutofit lnSpcReduction="10000"/>
          </a:bodyPr>
          <a:lstStyle/>
          <a:p>
            <a:pPr>
              <a:buFont typeface="Wingdings" panose="05000000000000000000" pitchFamily="2" charset="2"/>
              <a:buChar char="Ø"/>
            </a:pPr>
            <a:r>
              <a:rPr lang="en-IN" sz="2000" b="1" dirty="0" err="1" smtClean="0">
                <a:solidFill>
                  <a:schemeClr val="tx1"/>
                </a:solidFill>
                <a:latin typeface="Arial" panose="020B0604020202020204" pitchFamily="34" charset="0"/>
                <a:cs typeface="Arial" panose="020B0604020202020204" pitchFamily="34" charset="0"/>
              </a:rPr>
              <a:t>Kuldeep</a:t>
            </a:r>
            <a:r>
              <a:rPr lang="en-IN" sz="2000" b="1" dirty="0" smtClean="0">
                <a:solidFill>
                  <a:schemeClr val="tx1"/>
                </a:solidFill>
                <a:latin typeface="Arial" panose="020B0604020202020204" pitchFamily="34" charset="0"/>
                <a:cs typeface="Arial" panose="020B0604020202020204" pitchFamily="34" charset="0"/>
              </a:rPr>
              <a:t> </a:t>
            </a:r>
            <a:r>
              <a:rPr lang="en-IN" sz="2000" b="1" dirty="0">
                <a:solidFill>
                  <a:schemeClr val="tx1"/>
                </a:solidFill>
                <a:latin typeface="Arial" panose="020B0604020202020204" pitchFamily="34" charset="0"/>
                <a:cs typeface="Arial" panose="020B0604020202020204" pitchFamily="34" charset="0"/>
              </a:rPr>
              <a:t>Randhawa et al</a:t>
            </a:r>
            <a:r>
              <a:rPr lang="en-IN" sz="2000" b="1" dirty="0" smtClean="0">
                <a:solidFill>
                  <a:schemeClr val="tx1"/>
                </a:solidFill>
                <a:latin typeface="Arial" panose="020B0604020202020204" pitchFamily="34" charset="0"/>
                <a:cs typeface="Arial" panose="020B0604020202020204" pitchFamily="34" charset="0"/>
              </a:rPr>
              <a:t> [2010]:</a:t>
            </a:r>
            <a:r>
              <a:rPr lang="en-US" sz="2000" dirty="0">
                <a:solidFill>
                  <a:schemeClr val="tx1"/>
                </a:solidFill>
                <a:latin typeface="Arial" panose="020B0604020202020204" pitchFamily="34" charset="0"/>
                <a:cs typeface="Arial" panose="020B0604020202020204" pitchFamily="34" charset="0"/>
              </a:rPr>
              <a:t>Machine learning to detect credit card fraud detection. </a:t>
            </a:r>
            <a:endParaRPr lang="en-US" sz="2000" dirty="0" smtClean="0">
              <a:solidFill>
                <a:schemeClr val="tx1"/>
              </a:solidFill>
              <a:latin typeface="Arial" panose="020B0604020202020204" pitchFamily="34" charset="0"/>
              <a:cs typeface="Arial" panose="020B0604020202020204" pitchFamily="34" charset="0"/>
            </a:endParaRPr>
          </a:p>
          <a:p>
            <a:pPr marL="0" indent="0">
              <a:buNone/>
            </a:pPr>
            <a:r>
              <a:rPr lang="en-IN" sz="2000" dirty="0">
                <a:solidFill>
                  <a:schemeClr val="tx1"/>
                </a:solidFill>
                <a:latin typeface="Arial" panose="020B0604020202020204" pitchFamily="34" charset="0"/>
                <a:cs typeface="Arial" panose="020B0604020202020204" pitchFamily="34" charset="0"/>
              </a:rPr>
              <a:t>[10] </a:t>
            </a:r>
            <a:r>
              <a:rPr lang="en-IN" sz="2000" dirty="0" err="1">
                <a:solidFill>
                  <a:schemeClr val="tx1"/>
                </a:solidFill>
                <a:latin typeface="Arial" panose="020B0604020202020204" pitchFamily="34" charset="0"/>
                <a:cs typeface="Arial" panose="020B0604020202020204" pitchFamily="34" charset="0"/>
              </a:rPr>
              <a:t>Kuldeep</a:t>
            </a:r>
            <a:r>
              <a:rPr lang="en-IN" sz="2000" dirty="0">
                <a:solidFill>
                  <a:schemeClr val="tx1"/>
                </a:solidFill>
                <a:latin typeface="Arial" panose="020B0604020202020204" pitchFamily="34" charset="0"/>
                <a:cs typeface="Arial" panose="020B0604020202020204" pitchFamily="34" charset="0"/>
              </a:rPr>
              <a:t> Randhawa, Chu </a:t>
            </a:r>
            <a:r>
              <a:rPr lang="en-IN" sz="2000" dirty="0" err="1">
                <a:solidFill>
                  <a:schemeClr val="tx1"/>
                </a:solidFill>
                <a:latin typeface="Arial" panose="020B0604020202020204" pitchFamily="34" charset="0"/>
                <a:cs typeface="Arial" panose="020B0604020202020204" pitchFamily="34" charset="0"/>
              </a:rPr>
              <a:t>Kiong</a:t>
            </a:r>
            <a:r>
              <a:rPr lang="en-IN" sz="2000" dirty="0">
                <a:solidFill>
                  <a:schemeClr val="tx1"/>
                </a:solidFill>
                <a:latin typeface="Arial" panose="020B0604020202020204" pitchFamily="34" charset="0"/>
                <a:cs typeface="Arial" panose="020B0604020202020204" pitchFamily="34" charset="0"/>
              </a:rPr>
              <a:t> Loo, </a:t>
            </a:r>
            <a:r>
              <a:rPr lang="en-IN" sz="2000" dirty="0" err="1">
                <a:solidFill>
                  <a:schemeClr val="tx1"/>
                </a:solidFill>
                <a:latin typeface="Arial" panose="020B0604020202020204" pitchFamily="34" charset="0"/>
                <a:cs typeface="Arial" panose="020B0604020202020204" pitchFamily="34" charset="0"/>
              </a:rPr>
              <a:t>Manjeevan</a:t>
            </a:r>
            <a:r>
              <a:rPr lang="en-IN" sz="2000" dirty="0">
                <a:solidFill>
                  <a:schemeClr val="tx1"/>
                </a:solidFill>
                <a:latin typeface="Arial" panose="020B0604020202020204" pitchFamily="34" charset="0"/>
                <a:cs typeface="Arial" panose="020B0604020202020204" pitchFamily="34" charset="0"/>
              </a:rPr>
              <a:t> </a:t>
            </a:r>
            <a:r>
              <a:rPr lang="en-IN" sz="2000" dirty="0" err="1">
                <a:solidFill>
                  <a:schemeClr val="tx1"/>
                </a:solidFill>
                <a:latin typeface="Arial" panose="020B0604020202020204" pitchFamily="34" charset="0"/>
                <a:cs typeface="Arial" panose="020B0604020202020204" pitchFamily="34" charset="0"/>
              </a:rPr>
              <a:t>Seera</a:t>
            </a:r>
            <a:r>
              <a:rPr lang="en-IN" sz="2000" dirty="0">
                <a:solidFill>
                  <a:schemeClr val="tx1"/>
                </a:solidFill>
                <a:latin typeface="Arial" panose="020B0604020202020204" pitchFamily="34" charset="0"/>
                <a:cs typeface="Arial" panose="020B0604020202020204" pitchFamily="34" charset="0"/>
              </a:rPr>
              <a:t>, Chee Peng Lim and </a:t>
            </a:r>
            <a:r>
              <a:rPr lang="en-IN" sz="2000" dirty="0" err="1">
                <a:solidFill>
                  <a:schemeClr val="tx1"/>
                </a:solidFill>
                <a:latin typeface="Arial" panose="020B0604020202020204" pitchFamily="34" charset="0"/>
                <a:cs typeface="Arial" panose="020B0604020202020204" pitchFamily="34" charset="0"/>
              </a:rPr>
              <a:t>Asoke</a:t>
            </a:r>
            <a:r>
              <a:rPr lang="en-IN" sz="2000" dirty="0">
                <a:solidFill>
                  <a:schemeClr val="tx1"/>
                </a:solidFill>
                <a:latin typeface="Arial" panose="020B0604020202020204" pitchFamily="34" charset="0"/>
                <a:cs typeface="Arial" panose="020B0604020202020204" pitchFamily="34" charset="0"/>
              </a:rPr>
              <a:t> K. Nandi, "Credit card fraud detection using </a:t>
            </a:r>
            <a:r>
              <a:rPr lang="en-IN" sz="2000" dirty="0" err="1">
                <a:solidFill>
                  <a:schemeClr val="tx1"/>
                </a:solidFill>
                <a:latin typeface="Arial" panose="020B0604020202020204" pitchFamily="34" charset="0"/>
                <a:cs typeface="Arial" panose="020B0604020202020204" pitchFamily="34" charset="0"/>
              </a:rPr>
              <a:t>AdaBoost</a:t>
            </a:r>
            <a:r>
              <a:rPr lang="en-IN" sz="2000" dirty="0">
                <a:solidFill>
                  <a:schemeClr val="tx1"/>
                </a:solidFill>
                <a:latin typeface="Arial" panose="020B0604020202020204" pitchFamily="34" charset="0"/>
                <a:cs typeface="Arial" panose="020B0604020202020204" pitchFamily="34" charset="0"/>
              </a:rPr>
              <a:t> and majority voting," IEEE Access, vol. 6, pp. 14277-14284, 2018.</a:t>
            </a:r>
            <a:endParaRPr lang="en-IN" sz="2000" dirty="0" smtClean="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Ø"/>
            </a:pPr>
            <a:r>
              <a:rPr lang="fr-FR" sz="2000" b="1" dirty="0" err="1" smtClean="0">
                <a:solidFill>
                  <a:schemeClr val="tx1"/>
                </a:solidFill>
                <a:latin typeface="Arial" panose="020B0604020202020204" pitchFamily="34" charset="0"/>
                <a:cs typeface="Arial" panose="020B0604020202020204" pitchFamily="34" charset="0"/>
              </a:rPr>
              <a:t>Abhimanyu</a:t>
            </a:r>
            <a:r>
              <a:rPr lang="fr-FR" sz="2000" b="1" dirty="0" smtClean="0">
                <a:solidFill>
                  <a:schemeClr val="tx1"/>
                </a:solidFill>
                <a:latin typeface="Arial" panose="020B0604020202020204" pitchFamily="34" charset="0"/>
                <a:cs typeface="Arial" panose="020B0604020202020204" pitchFamily="34" charset="0"/>
              </a:rPr>
              <a:t> </a:t>
            </a:r>
            <a:r>
              <a:rPr lang="fr-FR" sz="2000" b="1" dirty="0">
                <a:solidFill>
                  <a:schemeClr val="tx1"/>
                </a:solidFill>
                <a:latin typeface="Arial" panose="020B0604020202020204" pitchFamily="34" charset="0"/>
                <a:cs typeface="Arial" panose="020B0604020202020204" pitchFamily="34" charset="0"/>
              </a:rPr>
              <a:t>Roy et al. </a:t>
            </a:r>
            <a:r>
              <a:rPr lang="fr-FR" sz="2000" b="1" dirty="0" smtClean="0">
                <a:solidFill>
                  <a:schemeClr val="tx1"/>
                </a:solidFill>
                <a:latin typeface="Arial" panose="020B0604020202020204" pitchFamily="34" charset="0"/>
                <a:cs typeface="Arial" panose="020B0604020202020204" pitchFamily="34" charset="0"/>
              </a:rPr>
              <a:t>[2011]:</a:t>
            </a:r>
            <a:r>
              <a:rPr lang="en-US" sz="2000" dirty="0">
                <a:solidFill>
                  <a:schemeClr val="tx1"/>
                </a:solidFill>
                <a:latin typeface="Arial" panose="020B0604020202020204" pitchFamily="34" charset="0"/>
                <a:cs typeface="Arial" panose="020B0604020202020204" pitchFamily="34" charset="0"/>
              </a:rPr>
              <a:t>Deep learning topologies for the detection of fraud in online money </a:t>
            </a:r>
            <a:r>
              <a:rPr lang="en-US" sz="2000" dirty="0" smtClean="0">
                <a:solidFill>
                  <a:schemeClr val="tx1"/>
                </a:solidFill>
                <a:latin typeface="Arial" panose="020B0604020202020204" pitchFamily="34" charset="0"/>
                <a:cs typeface="Arial" panose="020B0604020202020204" pitchFamily="34" charset="0"/>
              </a:rPr>
              <a:t>transaction</a:t>
            </a:r>
          </a:p>
          <a:p>
            <a:pPr marL="0" indent="0">
              <a:buNone/>
            </a:pPr>
            <a:r>
              <a:rPr lang="en-US" sz="2000" dirty="0">
                <a:solidFill>
                  <a:schemeClr val="tx1"/>
                </a:solidFill>
                <a:latin typeface="Arial" panose="020B0604020202020204" pitchFamily="34" charset="0"/>
                <a:cs typeface="Arial" panose="020B0604020202020204" pitchFamily="34" charset="0"/>
              </a:rPr>
              <a:t>[11] A. Roy and J. Sun and R. Mahoney and L. </a:t>
            </a:r>
            <a:r>
              <a:rPr lang="en-US" sz="2000" dirty="0" err="1">
                <a:solidFill>
                  <a:schemeClr val="tx1"/>
                </a:solidFill>
                <a:latin typeface="Arial" panose="020B0604020202020204" pitchFamily="34" charset="0"/>
                <a:cs typeface="Arial" panose="020B0604020202020204" pitchFamily="34" charset="0"/>
              </a:rPr>
              <a:t>Alonzi</a:t>
            </a:r>
            <a:r>
              <a:rPr lang="en-US" sz="2000" dirty="0">
                <a:solidFill>
                  <a:schemeClr val="tx1"/>
                </a:solidFill>
                <a:latin typeface="Arial" panose="020B0604020202020204" pitchFamily="34" charset="0"/>
                <a:cs typeface="Arial" panose="020B0604020202020204" pitchFamily="34" charset="0"/>
              </a:rPr>
              <a:t> and S. Adams and P. </a:t>
            </a:r>
            <a:r>
              <a:rPr lang="en-US" sz="2000" dirty="0" err="1">
                <a:solidFill>
                  <a:schemeClr val="tx1"/>
                </a:solidFill>
                <a:latin typeface="Arial" panose="020B0604020202020204" pitchFamily="34" charset="0"/>
                <a:cs typeface="Arial" panose="020B0604020202020204" pitchFamily="34" charset="0"/>
              </a:rPr>
              <a:t>Beling</a:t>
            </a:r>
            <a:r>
              <a:rPr lang="en-US" sz="2000" dirty="0">
                <a:solidFill>
                  <a:schemeClr val="tx1"/>
                </a:solidFill>
                <a:latin typeface="Arial" panose="020B0604020202020204" pitchFamily="34" charset="0"/>
                <a:cs typeface="Arial" panose="020B0604020202020204" pitchFamily="34" charset="0"/>
              </a:rPr>
              <a:t>, "Deep learning detecting fraud in credit card transactions," in Systems and Information Engineering Design Symposium (SIEDS), pp. 129-134, 2018.</a:t>
            </a:r>
            <a:endParaRPr lang="en-US" sz="2000" dirty="0" smtClean="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Ø"/>
            </a:pPr>
            <a:r>
              <a:rPr lang="it-IT" sz="2000" b="1" dirty="0" smtClean="0">
                <a:solidFill>
                  <a:schemeClr val="tx1"/>
                </a:solidFill>
                <a:latin typeface="Arial" panose="020B0604020202020204" pitchFamily="34" charset="0"/>
                <a:cs typeface="Arial" panose="020B0604020202020204" pitchFamily="34" charset="0"/>
              </a:rPr>
              <a:t>Dilip </a:t>
            </a:r>
            <a:r>
              <a:rPr lang="it-IT" sz="2000" b="1" dirty="0">
                <a:solidFill>
                  <a:schemeClr val="tx1"/>
                </a:solidFill>
                <a:latin typeface="Arial" panose="020B0604020202020204" pitchFamily="34" charset="0"/>
                <a:cs typeface="Arial" panose="020B0604020202020204" pitchFamily="34" charset="0"/>
              </a:rPr>
              <a:t>Singh Sisodia et al. </a:t>
            </a:r>
            <a:r>
              <a:rPr lang="it-IT" sz="2000" b="1" dirty="0" smtClean="0">
                <a:solidFill>
                  <a:schemeClr val="tx1"/>
                </a:solidFill>
                <a:latin typeface="Arial" panose="020B0604020202020204" pitchFamily="34" charset="0"/>
                <a:cs typeface="Arial" panose="020B0604020202020204" pitchFamily="34" charset="0"/>
              </a:rPr>
              <a:t>[2018]:</a:t>
            </a:r>
            <a:r>
              <a:rPr lang="en-US" sz="2000" dirty="0">
                <a:solidFill>
                  <a:schemeClr val="tx1"/>
                </a:solidFill>
                <a:latin typeface="Arial" panose="020B0604020202020204" pitchFamily="34" charset="0"/>
                <a:cs typeface="Arial" panose="020B0604020202020204" pitchFamily="34" charset="0"/>
              </a:rPr>
              <a:t>The principal component analysis (PCA) is applied to real data to propose a novel </a:t>
            </a:r>
            <a:r>
              <a:rPr lang="en-US" sz="2000" dirty="0" smtClean="0">
                <a:solidFill>
                  <a:schemeClr val="tx1"/>
                </a:solidFill>
                <a:latin typeface="Arial" panose="020B0604020202020204" pitchFamily="34" charset="0"/>
                <a:cs typeface="Arial" panose="020B0604020202020204" pitchFamily="34" charset="0"/>
              </a:rPr>
              <a:t>approach.</a:t>
            </a:r>
          </a:p>
          <a:p>
            <a:pPr marL="0" indent="0">
              <a:buNone/>
            </a:pPr>
            <a:r>
              <a:rPr lang="en-IN" sz="2000" dirty="0">
                <a:solidFill>
                  <a:schemeClr val="tx1"/>
                </a:solidFill>
                <a:latin typeface="Arial" panose="020B0604020202020204" pitchFamily="34" charset="0"/>
                <a:cs typeface="Arial" panose="020B0604020202020204" pitchFamily="34" charset="0"/>
              </a:rPr>
              <a:t>[18] D. S. </a:t>
            </a:r>
            <a:r>
              <a:rPr lang="en-IN" sz="2000" dirty="0" err="1">
                <a:solidFill>
                  <a:schemeClr val="tx1"/>
                </a:solidFill>
                <a:latin typeface="Arial" panose="020B0604020202020204" pitchFamily="34" charset="0"/>
                <a:cs typeface="Arial" panose="020B0604020202020204" pitchFamily="34" charset="0"/>
              </a:rPr>
              <a:t>Sisodia</a:t>
            </a:r>
            <a:r>
              <a:rPr lang="en-IN" sz="2000" dirty="0">
                <a:solidFill>
                  <a:schemeClr val="tx1"/>
                </a:solidFill>
                <a:latin typeface="Arial" panose="020B0604020202020204" pitchFamily="34" charset="0"/>
                <a:cs typeface="Arial" panose="020B0604020202020204" pitchFamily="34" charset="0"/>
              </a:rPr>
              <a:t>, N. K. Reddy and S. Bhandari, "Performance evaluation of class balancing techniques for credit card fraud detection," IEEE International Conference on Power, Control, Signals and Instrumentation Engineering (ICPCSI), Chennai, pp. 2747-2752, 2017</a:t>
            </a:r>
            <a:r>
              <a:rPr lang="en-IN" dirty="0">
                <a:solidFill>
                  <a:schemeClr val="tx1"/>
                </a:solidFill>
              </a:rPr>
              <a:t>. </a:t>
            </a:r>
            <a:endParaRPr lang="en-US" dirty="0" smtClean="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521507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 the solution:</a:t>
            </a:r>
            <a:endParaRPr lang="en-IN" dirty="0"/>
          </a:p>
        </p:txBody>
      </p:sp>
      <p:sp>
        <p:nvSpPr>
          <p:cNvPr id="3" name="Content Placeholder 2"/>
          <p:cNvSpPr>
            <a:spLocks noGrp="1"/>
          </p:cNvSpPr>
          <p:nvPr>
            <p:ph idx="1"/>
          </p:nvPr>
        </p:nvSpPr>
        <p:spPr>
          <a:xfrm>
            <a:off x="581192" y="1791092"/>
            <a:ext cx="11029615" cy="4835951"/>
          </a:xfrm>
        </p:spPr>
        <p:txBody>
          <a:bodyPr>
            <a:normAutofit lnSpcReduction="10000"/>
          </a:bodyPr>
          <a:lstStyle/>
          <a:p>
            <a:pPr marL="0" indent="0">
              <a:buNone/>
            </a:pPr>
            <a:r>
              <a:rPr lang="en-US" sz="2400" b="1" dirty="0" smtClean="0">
                <a:solidFill>
                  <a:schemeClr val="tx1"/>
                </a:solidFill>
                <a:latin typeface="Arial" panose="020B0604020202020204" pitchFamily="34" charset="0"/>
                <a:cs typeface="Arial" panose="020B0604020202020204" pitchFamily="34" charset="0"/>
              </a:rPr>
              <a:t>Dataset:</a:t>
            </a:r>
            <a:endParaRPr lang="en-IN" sz="2400" b="1" dirty="0" smtClean="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Ø"/>
            </a:pPr>
            <a:r>
              <a:rPr lang="en-IN" sz="2000" dirty="0" smtClean="0">
                <a:solidFill>
                  <a:schemeClr val="tx1"/>
                </a:solidFill>
                <a:latin typeface="Arial" panose="020B0604020202020204" pitchFamily="34" charset="0"/>
                <a:cs typeface="Arial" panose="020B0604020202020204" pitchFamily="34" charset="0"/>
              </a:rPr>
              <a:t>The </a:t>
            </a:r>
            <a:r>
              <a:rPr lang="en-IN" sz="2000" dirty="0">
                <a:solidFill>
                  <a:schemeClr val="tx1"/>
                </a:solidFill>
                <a:latin typeface="Arial" panose="020B0604020202020204" pitchFamily="34" charset="0"/>
                <a:cs typeface="Arial" panose="020B0604020202020204" pitchFamily="34" charset="0"/>
              </a:rPr>
              <a:t>dataset contains transactions made by credit cards in September 2013 by European cardholders</a:t>
            </a:r>
            <a:r>
              <a:rPr lang="en-IN" sz="2000" dirty="0" smtClean="0">
                <a:solidFill>
                  <a:schemeClr val="tx1"/>
                </a:solidFill>
                <a:latin typeface="Arial" panose="020B0604020202020204" pitchFamily="34" charset="0"/>
                <a:cs typeface="Arial" panose="020B0604020202020204" pitchFamily="34" charset="0"/>
              </a:rPr>
              <a:t>.</a:t>
            </a:r>
          </a:p>
          <a:p>
            <a:pPr>
              <a:buFont typeface="Wingdings" panose="05000000000000000000" pitchFamily="2" charset="2"/>
              <a:buChar char="Ø"/>
            </a:pPr>
            <a:r>
              <a:rPr lang="en-US" sz="2000" dirty="0">
                <a:solidFill>
                  <a:schemeClr val="tx1"/>
                </a:solidFill>
                <a:latin typeface="Arial" panose="020B0604020202020204" pitchFamily="34" charset="0"/>
                <a:cs typeface="Arial" panose="020B0604020202020204" pitchFamily="34" charset="0"/>
              </a:rPr>
              <a:t>we have </a:t>
            </a:r>
            <a:r>
              <a:rPr lang="en-US" sz="2000" dirty="0" smtClean="0">
                <a:solidFill>
                  <a:schemeClr val="tx1"/>
                </a:solidFill>
                <a:latin typeface="Arial" panose="020B0604020202020204" pitchFamily="34" charset="0"/>
                <a:cs typeface="Arial" panose="020B0604020202020204" pitchFamily="34" charset="0"/>
              </a:rPr>
              <a:t>analyze </a:t>
            </a:r>
            <a:r>
              <a:rPr lang="en-US" sz="2000" dirty="0">
                <a:solidFill>
                  <a:schemeClr val="tx1"/>
                </a:solidFill>
                <a:latin typeface="Arial" panose="020B0604020202020204" pitchFamily="34" charset="0"/>
                <a:cs typeface="Arial" panose="020B0604020202020204" pitchFamily="34" charset="0"/>
              </a:rPr>
              <a:t>the dataset which is taken from </a:t>
            </a:r>
            <a:r>
              <a:rPr lang="en-US" sz="2000" dirty="0" err="1" smtClean="0">
                <a:solidFill>
                  <a:schemeClr val="tx1"/>
                </a:solidFill>
                <a:latin typeface="Arial" panose="020B0604020202020204" pitchFamily="34" charset="0"/>
                <a:cs typeface="Arial" panose="020B0604020202020204" pitchFamily="34" charset="0"/>
              </a:rPr>
              <a:t>Kaggle</a:t>
            </a:r>
            <a:r>
              <a:rPr lang="en-US" sz="2000" dirty="0" smtClean="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The dataset is in CSV format </a:t>
            </a:r>
            <a:r>
              <a:rPr lang="en-IN" sz="2000" dirty="0">
                <a:solidFill>
                  <a:schemeClr val="tx1"/>
                </a:solidFill>
                <a:latin typeface="Arial" panose="020B0604020202020204" pitchFamily="34" charset="0"/>
                <a:cs typeface="Arial" panose="020B0604020202020204" pitchFamily="34" charset="0"/>
              </a:rPr>
              <a:t>(creditcard.csv</a:t>
            </a:r>
            <a:r>
              <a:rPr lang="en-IN" sz="2000" dirty="0" smtClean="0">
                <a:solidFill>
                  <a:schemeClr val="tx1"/>
                </a:solidFill>
                <a:latin typeface="Arial" panose="020B0604020202020204" pitchFamily="34" charset="0"/>
                <a:cs typeface="Arial" panose="020B0604020202020204" pitchFamily="34" charset="0"/>
              </a:rPr>
              <a:t>)</a:t>
            </a:r>
          </a:p>
          <a:p>
            <a:pPr>
              <a:buFont typeface="Wingdings" panose="05000000000000000000" pitchFamily="2" charset="2"/>
              <a:buChar char="Ø"/>
            </a:pPr>
            <a:r>
              <a:rPr lang="en-US" sz="2000" dirty="0" smtClean="0">
                <a:solidFill>
                  <a:schemeClr val="tx1"/>
                </a:solidFill>
                <a:latin typeface="Arial" panose="020B0604020202020204" pitchFamily="34" charset="0"/>
                <a:cs typeface="Arial" panose="020B0604020202020204" pitchFamily="34" charset="0"/>
              </a:rPr>
              <a:t>It </a:t>
            </a:r>
            <a:r>
              <a:rPr lang="en-US" sz="2000" dirty="0">
                <a:solidFill>
                  <a:schemeClr val="tx1"/>
                </a:solidFill>
                <a:latin typeface="Arial" panose="020B0604020202020204" pitchFamily="34" charset="0"/>
                <a:cs typeface="Arial" panose="020B0604020202020204" pitchFamily="34" charset="0"/>
              </a:rPr>
              <a:t>contains Credit card transactions which are made by customers during September 2013 in Europe containing 284,807 </a:t>
            </a:r>
            <a:r>
              <a:rPr lang="en-US" sz="2000" dirty="0" smtClean="0">
                <a:solidFill>
                  <a:schemeClr val="tx1"/>
                </a:solidFill>
                <a:latin typeface="Arial" panose="020B0604020202020204" pitchFamily="34" charset="0"/>
                <a:cs typeface="Arial" panose="020B0604020202020204" pitchFamily="34" charset="0"/>
              </a:rPr>
              <a:t>transactions.</a:t>
            </a:r>
          </a:p>
          <a:p>
            <a:pPr>
              <a:buFont typeface="Wingdings" panose="05000000000000000000" pitchFamily="2" charset="2"/>
              <a:buChar char="Ø"/>
            </a:pPr>
            <a:r>
              <a:rPr lang="en-US" sz="2000" dirty="0" smtClean="0">
                <a:solidFill>
                  <a:schemeClr val="tx1"/>
                </a:solidFill>
                <a:latin typeface="Arial" panose="020B0604020202020204" pitchFamily="34" charset="0"/>
                <a:cs typeface="Arial" panose="020B0604020202020204" pitchFamily="34" charset="0"/>
              </a:rPr>
              <a:t>By </a:t>
            </a:r>
            <a:r>
              <a:rPr lang="en-US" sz="2000" dirty="0">
                <a:solidFill>
                  <a:schemeClr val="tx1"/>
                </a:solidFill>
                <a:latin typeface="Arial" panose="020B0604020202020204" pitchFamily="34" charset="0"/>
                <a:cs typeface="Arial" panose="020B0604020202020204" pitchFamily="34" charset="0"/>
              </a:rPr>
              <a:t>monitoring the </a:t>
            </a:r>
            <a:r>
              <a:rPr lang="en-US" sz="2000" dirty="0" smtClean="0">
                <a:solidFill>
                  <a:schemeClr val="tx1"/>
                </a:solidFill>
                <a:latin typeface="Arial" panose="020B0604020202020204" pitchFamily="34" charset="0"/>
                <a:cs typeface="Arial" panose="020B0604020202020204" pitchFamily="34" charset="0"/>
              </a:rPr>
              <a:t>behavior </a:t>
            </a:r>
            <a:r>
              <a:rPr lang="en-US" sz="2000" dirty="0">
                <a:solidFill>
                  <a:schemeClr val="tx1"/>
                </a:solidFill>
                <a:latin typeface="Arial" panose="020B0604020202020204" pitchFamily="34" charset="0"/>
                <a:cs typeface="Arial" panose="020B0604020202020204" pitchFamily="34" charset="0"/>
              </a:rPr>
              <a:t>of the transactions Credit card transactions are characterized into two categories fraudulent and </a:t>
            </a:r>
            <a:r>
              <a:rPr lang="en-US" sz="2000" dirty="0" smtClean="0">
                <a:solidFill>
                  <a:schemeClr val="tx1"/>
                </a:solidFill>
                <a:latin typeface="Arial" panose="020B0604020202020204" pitchFamily="34" charset="0"/>
                <a:cs typeface="Arial" panose="020B0604020202020204" pitchFamily="34" charset="0"/>
              </a:rPr>
              <a:t>non-fraudulent.</a:t>
            </a:r>
          </a:p>
          <a:p>
            <a:pPr>
              <a:buFont typeface="Wingdings" panose="05000000000000000000" pitchFamily="2" charset="2"/>
              <a:buChar char="Ø"/>
            </a:pPr>
            <a:r>
              <a:rPr lang="en-US" sz="2000" dirty="0" smtClean="0">
                <a:solidFill>
                  <a:schemeClr val="tx1"/>
                </a:solidFill>
                <a:latin typeface="Arial" panose="020B0604020202020204" pitchFamily="34" charset="0"/>
                <a:cs typeface="Arial" panose="020B0604020202020204" pitchFamily="34" charset="0"/>
              </a:rPr>
              <a:t>Only </a:t>
            </a:r>
            <a:r>
              <a:rPr lang="en-US" sz="2000" dirty="0">
                <a:solidFill>
                  <a:schemeClr val="tx1"/>
                </a:solidFill>
                <a:latin typeface="Arial" panose="020B0604020202020204" pitchFamily="34" charset="0"/>
                <a:cs typeface="Arial" panose="020B0604020202020204" pitchFamily="34" charset="0"/>
              </a:rPr>
              <a:t>numerical input variables are provided which are the results of Principal Component Analysis (PCA) Transformation. Features V1, V2 ... V28 are the principal components obtained with PCA, the only features which have not been transformed with PCA are 'Time' and 'Amount'. </a:t>
            </a:r>
            <a:endParaRPr lang="en-US" sz="2000" dirty="0" smtClean="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Ø"/>
            </a:pPr>
            <a:r>
              <a:rPr lang="en-US" dirty="0" smtClean="0"/>
              <a:t> </a:t>
            </a:r>
            <a:r>
              <a:rPr lang="en-US" sz="2000" dirty="0">
                <a:solidFill>
                  <a:schemeClr val="tx1"/>
                </a:solidFill>
                <a:latin typeface="Arial" panose="020B0604020202020204" pitchFamily="34" charset="0"/>
                <a:cs typeface="Arial" panose="020B0604020202020204" pitchFamily="34" charset="0"/>
              </a:rPr>
              <a:t>Feature 'Class' is the response variable and it takes value 1 in case of fraud and 0 otherwise</a:t>
            </a:r>
            <a:endParaRPr lang="en-IN"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372217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Algorithms:</a:t>
            </a:r>
            <a:endParaRPr lang="en-IN" dirty="0"/>
          </a:p>
        </p:txBody>
      </p:sp>
      <p:sp>
        <p:nvSpPr>
          <p:cNvPr id="3" name="Content Placeholder 2"/>
          <p:cNvSpPr>
            <a:spLocks noGrp="1"/>
          </p:cNvSpPr>
          <p:nvPr>
            <p:ph sz="half" idx="1"/>
          </p:nvPr>
        </p:nvSpPr>
        <p:spPr>
          <a:xfrm>
            <a:off x="581193" y="2079389"/>
            <a:ext cx="6498336" cy="4462813"/>
          </a:xfrm>
        </p:spPr>
        <p:txBody>
          <a:bodyPr/>
          <a:lstStyle/>
          <a:p>
            <a:pPr marL="0" indent="0">
              <a:buNone/>
            </a:pPr>
            <a:r>
              <a:rPr lang="en-US" sz="2400" dirty="0">
                <a:solidFill>
                  <a:schemeClr val="tx1"/>
                </a:solidFill>
                <a:latin typeface="Arial Black" panose="020B0A04020102020204" pitchFamily="34" charset="0"/>
              </a:rPr>
              <a:t>LOCAL OUTLIER FACTOR(LOF</a:t>
            </a:r>
            <a:r>
              <a:rPr lang="en-US" sz="2400" dirty="0" smtClean="0">
                <a:solidFill>
                  <a:schemeClr val="tx1"/>
                </a:solidFill>
                <a:latin typeface="Arial Black" panose="020B0A04020102020204" pitchFamily="34" charset="0"/>
              </a:rPr>
              <a:t>):</a:t>
            </a:r>
            <a:endParaRPr lang="en-US" sz="2400" dirty="0">
              <a:solidFill>
                <a:schemeClr val="tx1"/>
              </a:solidFill>
              <a:latin typeface="Arial Black" panose="020B0A04020102020204" pitchFamily="34" charset="0"/>
            </a:endParaRPr>
          </a:p>
          <a:p>
            <a:pPr>
              <a:buFont typeface="Wingdings" panose="05000000000000000000" pitchFamily="2" charset="2"/>
              <a:buChar char="Ø"/>
            </a:pPr>
            <a:r>
              <a:rPr lang="en-IN" sz="2000" dirty="0">
                <a:solidFill>
                  <a:schemeClr val="tx1"/>
                </a:solidFill>
                <a:latin typeface="Arial" panose="020B0604020202020204" pitchFamily="34" charset="0"/>
                <a:cs typeface="Arial" panose="020B0604020202020204" pitchFamily="34" charset="0"/>
              </a:rPr>
              <a:t>Local outlier factor (LOF) is an algorithm that identifies the outliers present in the dataset. But what does the </a:t>
            </a:r>
            <a:r>
              <a:rPr lang="en-IN" sz="2000" b="1" dirty="0">
                <a:solidFill>
                  <a:schemeClr val="tx1"/>
                </a:solidFill>
                <a:latin typeface="Arial" panose="020B0604020202020204" pitchFamily="34" charset="0"/>
                <a:cs typeface="Arial" panose="020B0604020202020204" pitchFamily="34" charset="0"/>
              </a:rPr>
              <a:t>local outlier </a:t>
            </a:r>
            <a:r>
              <a:rPr lang="en-IN" sz="2000" dirty="0">
                <a:solidFill>
                  <a:schemeClr val="tx1"/>
                </a:solidFill>
                <a:latin typeface="Arial" panose="020B0604020202020204" pitchFamily="34" charset="0"/>
                <a:cs typeface="Arial" panose="020B0604020202020204" pitchFamily="34" charset="0"/>
              </a:rPr>
              <a:t>mean</a:t>
            </a:r>
            <a:r>
              <a:rPr lang="en-IN" sz="2000" dirty="0" smtClean="0">
                <a:solidFill>
                  <a:schemeClr val="tx1"/>
                </a:solidFill>
                <a:latin typeface="Arial" panose="020B0604020202020204" pitchFamily="34" charset="0"/>
                <a:cs typeface="Arial" panose="020B0604020202020204" pitchFamily="34" charset="0"/>
              </a:rPr>
              <a:t>?</a:t>
            </a:r>
          </a:p>
          <a:p>
            <a:pPr>
              <a:buFont typeface="Wingdings" panose="05000000000000000000" pitchFamily="2" charset="2"/>
              <a:buChar char="Ø"/>
            </a:pPr>
            <a:r>
              <a:rPr lang="en-IN" sz="2000" dirty="0">
                <a:solidFill>
                  <a:schemeClr val="tx1"/>
                </a:solidFill>
                <a:latin typeface="Arial" panose="020B0604020202020204" pitchFamily="34" charset="0"/>
                <a:cs typeface="Arial" panose="020B0604020202020204" pitchFamily="34" charset="0"/>
              </a:rPr>
              <a:t>When a point is considered as an outlier based on its local neighbourhood, it is a </a:t>
            </a:r>
            <a:r>
              <a:rPr lang="en-IN" sz="2000" b="1" dirty="0">
                <a:solidFill>
                  <a:schemeClr val="tx1"/>
                </a:solidFill>
                <a:latin typeface="Arial" panose="020B0604020202020204" pitchFamily="34" charset="0"/>
                <a:cs typeface="Arial" panose="020B0604020202020204" pitchFamily="34" charset="0"/>
              </a:rPr>
              <a:t>local outlier</a:t>
            </a:r>
            <a:r>
              <a:rPr lang="en-IN" sz="2000" dirty="0" smtClean="0">
                <a:solidFill>
                  <a:schemeClr val="tx1"/>
                </a:solidFill>
                <a:latin typeface="Arial" panose="020B0604020202020204" pitchFamily="34" charset="0"/>
                <a:cs typeface="Arial" panose="020B0604020202020204" pitchFamily="34" charset="0"/>
              </a:rPr>
              <a:t>.</a:t>
            </a:r>
          </a:p>
          <a:p>
            <a:pPr>
              <a:buFont typeface="Wingdings" panose="05000000000000000000" pitchFamily="2" charset="2"/>
              <a:buChar char="Ø"/>
            </a:pPr>
            <a:r>
              <a:rPr lang="en-IN" sz="2000" dirty="0">
                <a:solidFill>
                  <a:schemeClr val="tx1"/>
                </a:solidFill>
                <a:latin typeface="Arial" panose="020B0604020202020204" pitchFamily="34" charset="0"/>
                <a:cs typeface="Arial" panose="020B0604020202020204" pitchFamily="34" charset="0"/>
              </a:rPr>
              <a:t>LOF will identify an outlier considering the density of the neighbourhood.</a:t>
            </a:r>
            <a:endParaRPr lang="en-IN" sz="2000" dirty="0" smtClean="0">
              <a:solidFill>
                <a:schemeClr val="tx1"/>
              </a:solidFill>
              <a:latin typeface="Arial" panose="020B0604020202020204" pitchFamily="34" charset="0"/>
              <a:cs typeface="Arial" panose="020B0604020202020204" pitchFamily="34" charset="0"/>
            </a:endParaRPr>
          </a:p>
          <a:p>
            <a:pPr marL="0" indent="0">
              <a:buNone/>
            </a:pPr>
            <a:endParaRPr lang="en-IN" dirty="0">
              <a:solidFill>
                <a:schemeClr val="tx1"/>
              </a:solidFill>
              <a:latin typeface="Arial" panose="020B0604020202020204" pitchFamily="34" charset="0"/>
              <a:cs typeface="Arial" panose="020B0604020202020204" pitchFamily="34" charset="0"/>
            </a:endParaRPr>
          </a:p>
          <a:p>
            <a:pPr marL="0" indent="0">
              <a:buNone/>
            </a:pPr>
            <a:endParaRPr lang="en-US" dirty="0">
              <a:solidFill>
                <a:schemeClr val="tx1"/>
              </a:solidFill>
              <a:latin typeface="Arial" panose="020B0604020202020204" pitchFamily="34" charset="0"/>
              <a:cs typeface="Arial" panose="020B0604020202020204" pitchFamily="34" charset="0"/>
            </a:endParaRPr>
          </a:p>
        </p:txBody>
      </p:sp>
      <p:sp>
        <p:nvSpPr>
          <p:cNvPr id="6" name="Content Placeholder 5"/>
          <p:cNvSpPr>
            <a:spLocks noGrp="1"/>
          </p:cNvSpPr>
          <p:nvPr>
            <p:ph sz="half" idx="2"/>
          </p:nvPr>
        </p:nvSpPr>
        <p:spPr>
          <a:xfrm>
            <a:off x="7079529" y="2079391"/>
            <a:ext cx="4531280" cy="3781660"/>
          </a:xfrm>
        </p:spPr>
        <p:txBody>
          <a:bodyPr/>
          <a:lstStyle/>
          <a:p>
            <a:endParaRPr lang="en-IN" dirty="0"/>
          </a:p>
        </p:txBody>
      </p:sp>
      <p:pic>
        <p:nvPicPr>
          <p:cNvPr id="7" name="Picture 6" descr="https://miro.medium.com/max/1400/1*xOAscxYYe3cX4pY7PZEfFg.jpe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79529" y="2079390"/>
            <a:ext cx="4422469" cy="4143060"/>
          </a:xfrm>
          <a:prstGeom prst="rect">
            <a:avLst/>
          </a:prstGeom>
          <a:noFill/>
          <a:ln>
            <a:noFill/>
          </a:ln>
        </p:spPr>
      </p:pic>
    </p:spTree>
    <p:extLst>
      <p:ext uri="{BB962C8B-B14F-4D97-AF65-F5344CB8AC3E}">
        <p14:creationId xmlns:p14="http://schemas.microsoft.com/office/powerpoint/2010/main" val="25079091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669302" y="682155"/>
            <a:ext cx="10473180" cy="5831767"/>
          </a:xfrm>
        </p:spPr>
        <p:txBody>
          <a:bodyPr>
            <a:normAutofit/>
          </a:bodyPr>
          <a:lstStyle/>
          <a:p>
            <a:pPr lvl="0">
              <a:buFont typeface="Wingdings" panose="05000000000000000000" pitchFamily="2" charset="2"/>
              <a:buChar char="Ø"/>
            </a:pPr>
            <a:r>
              <a:rPr lang="en-IN" sz="2000" b="1" dirty="0">
                <a:solidFill>
                  <a:schemeClr val="tx1"/>
                </a:solidFill>
                <a:latin typeface="Arial" panose="020B0604020202020204" pitchFamily="34" charset="0"/>
                <a:cs typeface="Arial" panose="020B0604020202020204" pitchFamily="34" charset="0"/>
              </a:rPr>
              <a:t>K-distance and </a:t>
            </a:r>
            <a:r>
              <a:rPr lang="en-IN" sz="2000" b="1" dirty="0" smtClean="0">
                <a:solidFill>
                  <a:schemeClr val="tx1"/>
                </a:solidFill>
                <a:latin typeface="Arial" panose="020B0604020202020204" pitchFamily="34" charset="0"/>
                <a:cs typeface="Arial" panose="020B0604020202020204" pitchFamily="34" charset="0"/>
              </a:rPr>
              <a:t>K-neighbours:</a:t>
            </a:r>
          </a:p>
          <a:p>
            <a:pPr marL="0" lvl="0" indent="0">
              <a:buNone/>
            </a:pPr>
            <a:r>
              <a:rPr lang="en-IN" sz="2000" b="1" dirty="0" smtClean="0">
                <a:solidFill>
                  <a:schemeClr val="tx1"/>
                </a:solidFill>
                <a:latin typeface="Arial" panose="020B0604020202020204" pitchFamily="34" charset="0"/>
                <a:cs typeface="Arial" panose="020B0604020202020204" pitchFamily="34" charset="0"/>
              </a:rPr>
              <a:t>K-distance</a:t>
            </a:r>
            <a:r>
              <a:rPr lang="en-IN" sz="2000" dirty="0">
                <a:solidFill>
                  <a:schemeClr val="tx1"/>
                </a:solidFill>
                <a:latin typeface="Arial" panose="020B0604020202020204" pitchFamily="34" charset="0"/>
                <a:cs typeface="Arial" panose="020B0604020202020204" pitchFamily="34" charset="0"/>
              </a:rPr>
              <a:t> is the distance between the point, and it’s </a:t>
            </a:r>
            <a:r>
              <a:rPr lang="en-IN" sz="2000" dirty="0" err="1">
                <a:solidFill>
                  <a:schemeClr val="tx1"/>
                </a:solidFill>
                <a:latin typeface="Arial" panose="020B0604020202020204" pitchFamily="34" charset="0"/>
                <a:cs typeface="Arial" panose="020B0604020202020204" pitchFamily="34" charset="0"/>
              </a:rPr>
              <a:t>Kᵗʰ</a:t>
            </a:r>
            <a:r>
              <a:rPr lang="en-IN" sz="2000" dirty="0">
                <a:solidFill>
                  <a:schemeClr val="tx1"/>
                </a:solidFill>
                <a:latin typeface="Arial" panose="020B0604020202020204" pitchFamily="34" charset="0"/>
                <a:cs typeface="Arial" panose="020B0604020202020204" pitchFamily="34" charset="0"/>
              </a:rPr>
              <a:t> nearest neighbour. </a:t>
            </a:r>
            <a:r>
              <a:rPr lang="en-IN" sz="2000" b="1" dirty="0">
                <a:solidFill>
                  <a:schemeClr val="tx1"/>
                </a:solidFill>
                <a:latin typeface="Arial" panose="020B0604020202020204" pitchFamily="34" charset="0"/>
                <a:cs typeface="Arial" panose="020B0604020202020204" pitchFamily="34" charset="0"/>
              </a:rPr>
              <a:t>K-neighbours</a:t>
            </a:r>
            <a:r>
              <a:rPr lang="en-IN" sz="2000" dirty="0">
                <a:solidFill>
                  <a:schemeClr val="tx1"/>
                </a:solidFill>
                <a:latin typeface="Arial" panose="020B0604020202020204" pitchFamily="34" charset="0"/>
                <a:cs typeface="Arial" panose="020B0604020202020204" pitchFamily="34" charset="0"/>
              </a:rPr>
              <a:t> denoted by Nₖ(A) includes a set of points that lie in or on the circle of radius K-distance. </a:t>
            </a:r>
          </a:p>
          <a:p>
            <a:pPr lvl="0">
              <a:buFont typeface="Wingdings" panose="05000000000000000000" pitchFamily="2" charset="2"/>
              <a:buChar char="Ø"/>
            </a:pPr>
            <a:r>
              <a:rPr lang="en-IN" sz="2000" b="1" dirty="0">
                <a:solidFill>
                  <a:schemeClr val="tx1"/>
                </a:solidFill>
                <a:latin typeface="Arial" panose="020B0604020202020204" pitchFamily="34" charset="0"/>
                <a:cs typeface="Arial" panose="020B0604020202020204" pitchFamily="34" charset="0"/>
              </a:rPr>
              <a:t>Reachability distance (RD</a:t>
            </a:r>
            <a:r>
              <a:rPr lang="en-IN" sz="2000" b="1" dirty="0" smtClean="0">
                <a:solidFill>
                  <a:schemeClr val="tx1"/>
                </a:solidFill>
                <a:latin typeface="Arial" panose="020B0604020202020204" pitchFamily="34" charset="0"/>
                <a:cs typeface="Arial" panose="020B0604020202020204" pitchFamily="34" charset="0"/>
              </a:rPr>
              <a:t>):</a:t>
            </a:r>
          </a:p>
          <a:p>
            <a:pPr lvl="0"/>
            <a:endParaRPr lang="en-IN" sz="2000" b="1" dirty="0" smtClean="0">
              <a:latin typeface="Arial" panose="020B0604020202020204" pitchFamily="34" charset="0"/>
              <a:cs typeface="Arial" panose="020B0604020202020204" pitchFamily="34" charset="0"/>
            </a:endParaRPr>
          </a:p>
          <a:p>
            <a:pPr lvl="0">
              <a:buFont typeface="Wingdings" panose="05000000000000000000" pitchFamily="2" charset="2"/>
              <a:buChar char="Ø"/>
            </a:pPr>
            <a:r>
              <a:rPr lang="en-IN" sz="2000" b="1" dirty="0" smtClean="0">
                <a:solidFill>
                  <a:schemeClr val="tx1"/>
                </a:solidFill>
                <a:latin typeface="Arial" panose="020B0604020202020204" pitchFamily="34" charset="0"/>
                <a:cs typeface="Arial" panose="020B0604020202020204" pitchFamily="34" charset="0"/>
              </a:rPr>
              <a:t>Local </a:t>
            </a:r>
            <a:r>
              <a:rPr lang="en-IN" sz="2000" b="1" dirty="0">
                <a:solidFill>
                  <a:schemeClr val="tx1"/>
                </a:solidFill>
                <a:latin typeface="Arial" panose="020B0604020202020204" pitchFamily="34" charset="0"/>
                <a:cs typeface="Arial" panose="020B0604020202020204" pitchFamily="34" charset="0"/>
              </a:rPr>
              <a:t>reachability density (LRD</a:t>
            </a:r>
            <a:r>
              <a:rPr lang="en-IN" sz="2000" b="1" dirty="0" smtClean="0">
                <a:solidFill>
                  <a:schemeClr val="tx1"/>
                </a:solidFill>
                <a:latin typeface="Arial" panose="020B0604020202020204" pitchFamily="34" charset="0"/>
                <a:cs typeface="Arial" panose="020B0604020202020204" pitchFamily="34" charset="0"/>
              </a:rPr>
              <a:t>):</a:t>
            </a:r>
          </a:p>
          <a:p>
            <a:pPr marL="0" lvl="0" indent="0">
              <a:buNone/>
            </a:pPr>
            <a:endParaRPr lang="en-US" sz="2000" b="1" dirty="0" smtClean="0">
              <a:latin typeface="Arial" panose="020B0604020202020204" pitchFamily="34" charset="0"/>
              <a:cs typeface="Arial" panose="020B0604020202020204" pitchFamily="34" charset="0"/>
            </a:endParaRPr>
          </a:p>
          <a:p>
            <a:pPr lvl="0"/>
            <a:endParaRPr lang="en-IN" sz="2000" b="1" dirty="0">
              <a:latin typeface="Arial" panose="020B0604020202020204" pitchFamily="34" charset="0"/>
              <a:cs typeface="Arial" panose="020B0604020202020204" pitchFamily="34" charset="0"/>
            </a:endParaRPr>
          </a:p>
          <a:p>
            <a:pPr lvl="0">
              <a:buFont typeface="Wingdings" panose="05000000000000000000" pitchFamily="2" charset="2"/>
              <a:buChar char="Ø"/>
            </a:pPr>
            <a:r>
              <a:rPr lang="en-IN" sz="2000" b="1" dirty="0">
                <a:solidFill>
                  <a:schemeClr val="tx1"/>
                </a:solidFill>
                <a:latin typeface="Arial" panose="020B0604020202020204" pitchFamily="34" charset="0"/>
                <a:cs typeface="Arial" panose="020B0604020202020204" pitchFamily="34" charset="0"/>
              </a:rPr>
              <a:t>Local Outlier Factor (LOF</a:t>
            </a:r>
            <a:r>
              <a:rPr lang="en-IN" sz="2000" dirty="0" smtClean="0">
                <a:solidFill>
                  <a:schemeClr val="tx1"/>
                </a:solidFill>
                <a:latin typeface="Arial" panose="020B0604020202020204" pitchFamily="34" charset="0"/>
                <a:cs typeface="Arial" panose="020B0604020202020204" pitchFamily="34" charset="0"/>
              </a:rPr>
              <a:t>):</a:t>
            </a:r>
          </a:p>
          <a:p>
            <a:pPr lvl="0"/>
            <a:endParaRPr lang="en-IN" sz="2000" dirty="0">
              <a:latin typeface="Arial" panose="020B0604020202020204" pitchFamily="34" charset="0"/>
              <a:cs typeface="Arial" panose="020B0604020202020204" pitchFamily="34" charset="0"/>
            </a:endParaRPr>
          </a:p>
        </p:txBody>
      </p:sp>
      <p:pic>
        <p:nvPicPr>
          <p:cNvPr id="4" name="Picture 3" descr="https://miro.medium.com/max/938/1*y-Hod8WRK7BARmVRtIOg4g.png"/>
          <p:cNvPicPr/>
          <p:nvPr/>
        </p:nvPicPr>
        <p:blipFill>
          <a:blip r:embed="rId2">
            <a:extLst>
              <a:ext uri="{28A0092B-C50C-407E-A947-70E740481C1C}">
                <a14:useLocalDpi xmlns:a14="http://schemas.microsoft.com/office/drawing/2010/main" val="0"/>
              </a:ext>
            </a:extLst>
          </a:blip>
          <a:srcRect/>
          <a:stretch>
            <a:fillRect/>
          </a:stretch>
        </p:blipFill>
        <p:spPr bwMode="auto">
          <a:xfrm>
            <a:off x="1626935" y="3280700"/>
            <a:ext cx="4836965" cy="424093"/>
          </a:xfrm>
          <a:prstGeom prst="rect">
            <a:avLst/>
          </a:prstGeom>
          <a:noFill/>
          <a:ln>
            <a:noFill/>
          </a:ln>
        </p:spPr>
      </p:pic>
      <p:pic>
        <p:nvPicPr>
          <p:cNvPr id="5" name="Picture 4" descr="https://miro.medium.com/max/606/1*vXEtLH96HJKJHfzd5EwC0A.png"/>
          <p:cNvPicPr/>
          <p:nvPr/>
        </p:nvPicPr>
        <p:blipFill>
          <a:blip r:embed="rId3">
            <a:extLst>
              <a:ext uri="{28A0092B-C50C-407E-A947-70E740481C1C}">
                <a14:useLocalDpi xmlns:a14="http://schemas.microsoft.com/office/drawing/2010/main" val="0"/>
              </a:ext>
            </a:extLst>
          </a:blip>
          <a:srcRect/>
          <a:stretch>
            <a:fillRect/>
          </a:stretch>
        </p:blipFill>
        <p:spPr bwMode="auto">
          <a:xfrm>
            <a:off x="2316702" y="4166654"/>
            <a:ext cx="2882900" cy="768350"/>
          </a:xfrm>
          <a:prstGeom prst="rect">
            <a:avLst/>
          </a:prstGeom>
          <a:noFill/>
          <a:ln>
            <a:noFill/>
          </a:ln>
        </p:spPr>
      </p:pic>
      <p:pic>
        <p:nvPicPr>
          <p:cNvPr id="6" name="Picture 5" descr="https://miro.medium.com/max/842/1*Jb2EFtlflLa6jAklVAQy9A.png"/>
          <p:cNvPicPr/>
          <p:nvPr/>
        </p:nvPicPr>
        <p:blipFill>
          <a:blip r:embed="rId4">
            <a:extLst>
              <a:ext uri="{28A0092B-C50C-407E-A947-70E740481C1C}">
                <a14:useLocalDpi xmlns:a14="http://schemas.microsoft.com/office/drawing/2010/main" val="0"/>
              </a:ext>
            </a:extLst>
          </a:blip>
          <a:srcRect/>
          <a:stretch>
            <a:fillRect/>
          </a:stretch>
        </p:blipFill>
        <p:spPr bwMode="auto">
          <a:xfrm>
            <a:off x="2013681" y="5434633"/>
            <a:ext cx="3966564" cy="810641"/>
          </a:xfrm>
          <a:prstGeom prst="rect">
            <a:avLst/>
          </a:prstGeom>
          <a:noFill/>
          <a:ln>
            <a:noFill/>
          </a:ln>
        </p:spPr>
      </p:pic>
      <p:pic>
        <p:nvPicPr>
          <p:cNvPr id="7" name="Picture 6" descr="https://miro.medium.com/max/748/1*kOwduufhfK0yWWd3N4r5rQ.png"/>
          <p:cNvPicPr/>
          <p:nvPr/>
        </p:nvPicPr>
        <p:blipFill>
          <a:blip r:embed="rId5">
            <a:extLst>
              <a:ext uri="{28A0092B-C50C-407E-A947-70E740481C1C}">
                <a14:useLocalDpi xmlns:a14="http://schemas.microsoft.com/office/drawing/2010/main" val="0"/>
              </a:ext>
            </a:extLst>
          </a:blip>
          <a:srcRect/>
          <a:stretch>
            <a:fillRect/>
          </a:stretch>
        </p:blipFill>
        <p:spPr bwMode="auto">
          <a:xfrm>
            <a:off x="6947555" y="3101419"/>
            <a:ext cx="4703975" cy="3252247"/>
          </a:xfrm>
          <a:prstGeom prst="rect">
            <a:avLst/>
          </a:prstGeom>
          <a:noFill/>
          <a:ln>
            <a:noFill/>
          </a:ln>
        </p:spPr>
      </p:pic>
    </p:spTree>
    <p:extLst>
      <p:ext uri="{BB962C8B-B14F-4D97-AF65-F5344CB8AC3E}">
        <p14:creationId xmlns:p14="http://schemas.microsoft.com/office/powerpoint/2010/main" val="2239520049"/>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Retrospect</Template>
  <TotalTime>3761</TotalTime>
  <Words>970</Words>
  <Application>Microsoft Office PowerPoint</Application>
  <PresentationFormat>Widescreen</PresentationFormat>
  <Paragraphs>111</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Arial Black</vt:lpstr>
      <vt:lpstr>Gill Sans MT</vt:lpstr>
      <vt:lpstr>Times New Roman</vt:lpstr>
      <vt:lpstr>Wingdings</vt:lpstr>
      <vt:lpstr>Wingdings 2</vt:lpstr>
      <vt:lpstr>Dividend</vt:lpstr>
      <vt:lpstr>UNIVERSITY college  for women  (autonomous ) Koti, Hyderabad</vt:lpstr>
      <vt:lpstr>Fraud detection using local outlier factor  and isolation forest</vt:lpstr>
      <vt:lpstr>INTRODUCTION</vt:lpstr>
      <vt:lpstr>financial IDENTITY THEFT</vt:lpstr>
      <vt:lpstr>PowerPoint Presentation</vt:lpstr>
      <vt:lpstr>Literature survey/related work:</vt:lpstr>
      <vt:lpstr>Outline the solution:</vt:lpstr>
      <vt:lpstr>Algorithms:</vt:lpstr>
      <vt:lpstr>PowerPoint Presentation</vt:lpstr>
      <vt:lpstr>ISOLATION FOREST</vt:lpstr>
      <vt:lpstr>Modules:</vt:lpstr>
      <vt:lpstr>RESULTS AND DISCUSSION:</vt:lpstr>
      <vt:lpstr>PowerPoint Presentation</vt:lpstr>
      <vt:lpstr>CONCLUSION AND FUTURE WORK</vt:lpstr>
      <vt:lpstr>PowerPoint Presentation</vt:lpstr>
      <vt:lpstr>REFERENCE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Fraud detection using lof and isolation forest</dc:title>
  <dc:creator>HP</dc:creator>
  <cp:lastModifiedBy>HP</cp:lastModifiedBy>
  <cp:revision>66</cp:revision>
  <dcterms:created xsi:type="dcterms:W3CDTF">2022-06-15T13:24:13Z</dcterms:created>
  <dcterms:modified xsi:type="dcterms:W3CDTF">2022-07-08T16:00:47Z</dcterms:modified>
</cp:coreProperties>
</file>