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dae76af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dae76af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d9b96c4a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d9b96c4a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dae76af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dae76af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dae76af7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dae76af7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dae76af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dae76af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d9b96c4a2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d9b96c4a2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dbe22e62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dbe22e62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1269ed5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1269ed5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d9b96c4a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d9b96c4a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d9b96c4a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d9b96c4a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dbe22e62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dbe22e62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d9b96c4a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d9b96c4a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d9b96c4a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1d9b96c4a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d9b96c4a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d9b96c4a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d9b96c4a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d9b96c4a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dae76af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dae76af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i.org/10.2196/32869" TargetMode="External"/><Relationship Id="rId4" Type="http://schemas.openxmlformats.org/officeDocument/2006/relationships/hyperlink" Target="https://doi.org/10.1016/j.ijmedinf.2016.07.00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iu.edu/kjanagam/Project_Group_1.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162450"/>
            <a:ext cx="7688100" cy="171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Seamless Healthcare Data Integration: Building an ETL Pipeline with FHIR APIs</a:t>
            </a:r>
            <a:endParaRPr>
              <a:latin typeface="Times New Roman"/>
              <a:ea typeface="Times New Roman"/>
              <a:cs typeface="Times New Roman"/>
              <a:sym typeface="Times New Roman"/>
            </a:endParaRPr>
          </a:p>
        </p:txBody>
      </p:sp>
      <p:sp>
        <p:nvSpPr>
          <p:cNvPr id="87" name="Google Shape;87;p13"/>
          <p:cNvSpPr txBox="1"/>
          <p:nvPr>
            <p:ph idx="1" type="subTitle"/>
          </p:nvPr>
        </p:nvSpPr>
        <p:spPr>
          <a:xfrm flipH="1">
            <a:off x="3735375" y="3100525"/>
            <a:ext cx="5312400" cy="1806600"/>
          </a:xfrm>
          <a:prstGeom prst="rect">
            <a:avLst/>
          </a:prstGeom>
          <a:effectLst>
            <a:reflection blurRad="0" dir="5400000" dist="38100" endA="0" fadeDir="5400012" kx="0" rotWithShape="0" algn="bl" stA="8000" stPos="0" sy="-100000" ky="0"/>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2"/>
                </a:solidFill>
                <a:latin typeface="Times New Roman"/>
                <a:ea typeface="Times New Roman"/>
                <a:cs typeface="Times New Roman"/>
                <a:sym typeface="Times New Roman"/>
              </a:rPr>
              <a:t>             </a:t>
            </a:r>
            <a:r>
              <a:rPr b="1" lang="en-GB" sz="1200">
                <a:solidFill>
                  <a:schemeClr val="dk2"/>
                </a:solidFill>
                <a:latin typeface="Times New Roman"/>
                <a:ea typeface="Times New Roman"/>
                <a:cs typeface="Times New Roman"/>
                <a:sym typeface="Times New Roman"/>
              </a:rPr>
              <a:t>INSTRUCTOR: GOPI KRISHNAN CHANDRASEKHARAN Ph.D </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1" lang="en-GB" sz="1200">
                <a:solidFill>
                  <a:schemeClr val="dk2"/>
                </a:solidFill>
                <a:latin typeface="Times New Roman"/>
                <a:ea typeface="Times New Roman"/>
                <a:cs typeface="Times New Roman"/>
                <a:sym typeface="Times New Roman"/>
              </a:rPr>
              <a:t>TEAM MEMBERS </a:t>
            </a:r>
            <a:r>
              <a:rPr lang="en-GB" sz="1200">
                <a:solidFill>
                  <a:schemeClr val="dk2"/>
                </a:solidFill>
                <a:latin typeface="Times New Roman"/>
                <a:ea typeface="Times New Roman"/>
                <a:cs typeface="Times New Roman"/>
                <a:sym typeface="Times New Roman"/>
              </a:rPr>
              <a:t>                                                                                                                                                </a:t>
            </a:r>
            <a:r>
              <a:rPr b="1" lang="en-GB" sz="1200">
                <a:solidFill>
                  <a:schemeClr val="dk2"/>
                </a:solidFill>
                <a:latin typeface="Times New Roman"/>
                <a:ea typeface="Times New Roman"/>
                <a:cs typeface="Times New Roman"/>
                <a:sym typeface="Times New Roman"/>
              </a:rPr>
              <a:t> </a:t>
            </a:r>
            <a:endParaRPr b="1" sz="1200">
              <a:solidFill>
                <a:schemeClr val="dk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chemeClr val="dk2"/>
              </a:buClr>
              <a:buSzPts val="1200"/>
              <a:buFont typeface="Times New Roman"/>
              <a:buChar char="●"/>
            </a:pPr>
            <a:r>
              <a:rPr b="1" lang="en-GB" sz="1200">
                <a:solidFill>
                  <a:schemeClr val="dk2"/>
                </a:solidFill>
                <a:latin typeface="Times New Roman"/>
                <a:ea typeface="Times New Roman"/>
                <a:cs typeface="Times New Roman"/>
                <a:sym typeface="Times New Roman"/>
              </a:rPr>
              <a:t>ARCHITA SINGAMSETTY</a:t>
            </a:r>
            <a:endParaRPr b="1" sz="1200">
              <a:solidFill>
                <a:schemeClr val="dk2"/>
              </a:solidFill>
              <a:latin typeface="Times New Roman"/>
              <a:ea typeface="Times New Roman"/>
              <a:cs typeface="Times New Roman"/>
              <a:sym typeface="Times New Roman"/>
            </a:endParaRPr>
          </a:p>
          <a:p>
            <a:pPr indent="-304800" lvl="0" marL="457200" rtl="0" algn="l">
              <a:spcBef>
                <a:spcPts val="0"/>
              </a:spcBef>
              <a:spcAft>
                <a:spcPts val="0"/>
              </a:spcAft>
              <a:buClr>
                <a:schemeClr val="dk2"/>
              </a:buClr>
              <a:buSzPts val="1200"/>
              <a:buFont typeface="Times New Roman"/>
              <a:buChar char="●"/>
            </a:pPr>
            <a:r>
              <a:rPr b="1" lang="en-GB" sz="1200">
                <a:solidFill>
                  <a:schemeClr val="dk2"/>
                </a:solidFill>
                <a:latin typeface="Times New Roman"/>
                <a:ea typeface="Times New Roman"/>
                <a:cs typeface="Times New Roman"/>
                <a:sym typeface="Times New Roman"/>
              </a:rPr>
              <a:t>KAVYASRI JANAGAM</a:t>
            </a:r>
            <a:endParaRPr b="1" sz="1200">
              <a:solidFill>
                <a:schemeClr val="dk2"/>
              </a:solidFill>
              <a:latin typeface="Times New Roman"/>
              <a:ea typeface="Times New Roman"/>
              <a:cs typeface="Times New Roman"/>
              <a:sym typeface="Times New Roman"/>
            </a:endParaRPr>
          </a:p>
          <a:p>
            <a:pPr indent="-304800" lvl="0" marL="457200" rtl="0" algn="l">
              <a:spcBef>
                <a:spcPts val="0"/>
              </a:spcBef>
              <a:spcAft>
                <a:spcPts val="0"/>
              </a:spcAft>
              <a:buClr>
                <a:schemeClr val="dk2"/>
              </a:buClr>
              <a:buSzPts val="1200"/>
              <a:buFont typeface="Times New Roman"/>
              <a:buChar char="●"/>
            </a:pPr>
            <a:r>
              <a:rPr b="1" lang="en-GB" sz="1200">
                <a:solidFill>
                  <a:schemeClr val="dk2"/>
                </a:solidFill>
                <a:latin typeface="Times New Roman"/>
                <a:ea typeface="Times New Roman"/>
                <a:cs typeface="Times New Roman"/>
                <a:sym typeface="Times New Roman"/>
              </a:rPr>
              <a:t>SAI SHAKTI RAO LENDALE</a:t>
            </a:r>
            <a:endParaRPr b="1" sz="1200">
              <a:solidFill>
                <a:schemeClr val="dk2"/>
              </a:solidFill>
              <a:latin typeface="Times New Roman"/>
              <a:ea typeface="Times New Roman"/>
              <a:cs typeface="Times New Roman"/>
              <a:sym typeface="Times New Roman"/>
            </a:endParaRPr>
          </a:p>
          <a:p>
            <a:pPr indent="-304800" lvl="0" marL="457200" rtl="0" algn="l">
              <a:spcBef>
                <a:spcPts val="0"/>
              </a:spcBef>
              <a:spcAft>
                <a:spcPts val="0"/>
              </a:spcAft>
              <a:buClr>
                <a:schemeClr val="dk2"/>
              </a:buClr>
              <a:buSzPts val="1200"/>
              <a:buFont typeface="Times New Roman"/>
              <a:buChar char="●"/>
            </a:pPr>
            <a:r>
              <a:rPr b="1" lang="en-GB" sz="1200">
                <a:solidFill>
                  <a:schemeClr val="dk2"/>
                </a:solidFill>
                <a:latin typeface="Times New Roman"/>
                <a:ea typeface="Times New Roman"/>
                <a:cs typeface="Times New Roman"/>
                <a:sym typeface="Times New Roman"/>
              </a:rPr>
              <a:t>SRI JAHNAVI ADUSUMILLI</a:t>
            </a:r>
            <a:endParaRPr b="1" sz="1200">
              <a:solidFill>
                <a:schemeClr val="dk2"/>
              </a:solidFill>
              <a:latin typeface="Times New Roman"/>
              <a:ea typeface="Times New Roman"/>
              <a:cs typeface="Times New Roman"/>
              <a:sym typeface="Times New Roman"/>
            </a:endParaRPr>
          </a:p>
          <a:p>
            <a:pPr indent="-304800" lvl="0" marL="457200" rtl="0" algn="l">
              <a:spcBef>
                <a:spcPts val="0"/>
              </a:spcBef>
              <a:spcAft>
                <a:spcPts val="0"/>
              </a:spcAft>
              <a:buClr>
                <a:schemeClr val="dk2"/>
              </a:buClr>
              <a:buSzPts val="1200"/>
              <a:buFont typeface="Times New Roman"/>
              <a:buChar char="●"/>
            </a:pPr>
            <a:r>
              <a:rPr b="1" lang="en-GB" sz="1200">
                <a:solidFill>
                  <a:schemeClr val="dk2"/>
                </a:solidFill>
                <a:latin typeface="Times New Roman"/>
                <a:ea typeface="Times New Roman"/>
                <a:cs typeface="Times New Roman"/>
                <a:sym typeface="Times New Roman"/>
              </a:rPr>
              <a:t>VEERA VENKATA SATYAVATHI SURAPUREDDY</a:t>
            </a:r>
            <a:endParaRPr b="1" sz="1200">
              <a:solidFill>
                <a:schemeClr val="dk2"/>
              </a:solidFill>
              <a:latin typeface="Times New Roman"/>
              <a:ea typeface="Times New Roman"/>
              <a:cs typeface="Times New Roman"/>
              <a:sym typeface="Times New Roman"/>
            </a:endParaRPr>
          </a:p>
        </p:txBody>
      </p:sp>
      <p:sp>
        <p:nvSpPr>
          <p:cNvPr id="88" name="Google Shape;88;p13"/>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Clr>
                <a:srgbClr val="000000"/>
              </a:buClr>
              <a:buSzPts val="11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585075" y="625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ETL PIPELINE- TRANSFORMATION</a:t>
            </a:r>
            <a:endParaRPr sz="2440">
              <a:latin typeface="Times New Roman"/>
              <a:ea typeface="Times New Roman"/>
              <a:cs typeface="Times New Roman"/>
              <a:sym typeface="Times New Roman"/>
            </a:endParaRPr>
          </a:p>
        </p:txBody>
      </p:sp>
      <p:sp>
        <p:nvSpPr>
          <p:cNvPr id="149" name="Google Shape;149;p22"/>
          <p:cNvSpPr txBox="1"/>
          <p:nvPr>
            <p:ph idx="1" type="body"/>
          </p:nvPr>
        </p:nvSpPr>
        <p:spPr>
          <a:xfrm>
            <a:off x="223300" y="1335300"/>
            <a:ext cx="8701200" cy="3712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b="1" lang="en-GB" sz="1400">
                <a:solidFill>
                  <a:srgbClr val="000000"/>
                </a:solidFill>
                <a:latin typeface="Times New Roman"/>
                <a:ea typeface="Times New Roman"/>
                <a:cs typeface="Times New Roman"/>
                <a:sym typeface="Times New Roman"/>
              </a:rPr>
              <a:t>Parent Term Transformation (Task 1)</a:t>
            </a:r>
            <a:r>
              <a:rPr lang="en-GB" sz="1400">
                <a:solidFill>
                  <a:srgbClr val="000000"/>
                </a:solidFill>
                <a:latin typeface="Times New Roman"/>
                <a:ea typeface="Times New Roman"/>
                <a:cs typeface="Times New Roman"/>
                <a:sym typeface="Times New Roman"/>
              </a:rPr>
              <a:t>: The parent term of a SNOMED code is retrieved using the </a:t>
            </a:r>
            <a:r>
              <a:rPr b="1" lang="en-GB" sz="1400">
                <a:solidFill>
                  <a:srgbClr val="188038"/>
                </a:solidFill>
                <a:latin typeface="Times New Roman"/>
                <a:ea typeface="Times New Roman"/>
                <a:cs typeface="Times New Roman"/>
                <a:sym typeface="Times New Roman"/>
              </a:rPr>
              <a:t>constraint_parent()</a:t>
            </a:r>
            <a:r>
              <a:rPr lang="en-GB" sz="1400">
                <a:solidFill>
                  <a:srgbClr val="000000"/>
                </a:solidFill>
                <a:latin typeface="Times New Roman"/>
                <a:ea typeface="Times New Roman"/>
                <a:cs typeface="Times New Roman"/>
                <a:sym typeface="Times New Roman"/>
              </a:rPr>
              <a:t> and </a:t>
            </a:r>
            <a:r>
              <a:rPr b="1" lang="en-GB" sz="1400">
                <a:solidFill>
                  <a:srgbClr val="188038"/>
                </a:solidFill>
                <a:latin typeface="Times New Roman"/>
                <a:ea typeface="Times New Roman"/>
                <a:cs typeface="Times New Roman"/>
                <a:sym typeface="Times New Roman"/>
              </a:rPr>
              <a:t>expression_constraint()</a:t>
            </a:r>
            <a:r>
              <a:rPr lang="en-GB" sz="1400">
                <a:solidFill>
                  <a:srgbClr val="000000"/>
                </a:solidFill>
                <a:latin typeface="Times New Roman"/>
                <a:ea typeface="Times New Roman"/>
                <a:cs typeface="Times New Roman"/>
                <a:sym typeface="Times New Roman"/>
              </a:rPr>
              <a:t> functions. The parent term enriches the data before loading it into the target API.</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336550" lvl="0" marL="457200" rtl="0" algn="l">
              <a:spcBef>
                <a:spcPts val="1200"/>
              </a:spcBef>
              <a:spcAft>
                <a:spcPts val="0"/>
              </a:spcAft>
              <a:buClr>
                <a:srgbClr val="000000"/>
              </a:buClr>
              <a:buSzPts val="1700"/>
              <a:buFont typeface="Times New Roman"/>
              <a:buChar char="●"/>
            </a:pPr>
            <a:r>
              <a:rPr b="1" lang="en-GB" sz="1400">
                <a:solidFill>
                  <a:srgbClr val="000000"/>
                </a:solidFill>
                <a:latin typeface="Times New Roman"/>
                <a:ea typeface="Times New Roman"/>
                <a:cs typeface="Times New Roman"/>
                <a:sym typeface="Times New Roman"/>
              </a:rPr>
              <a:t>Child Term Transformation (Task 2)</a:t>
            </a:r>
            <a:r>
              <a:rPr lang="en-GB" sz="1400">
                <a:solidFill>
                  <a:srgbClr val="000000"/>
                </a:solidFill>
                <a:latin typeface="Times New Roman"/>
                <a:ea typeface="Times New Roman"/>
                <a:cs typeface="Times New Roman"/>
                <a:sym typeface="Times New Roman"/>
              </a:rPr>
              <a:t>: Similarly, the child term is retrieved for the condition. The child term adds additional semantic meaning to the condition being created.</a:t>
            </a:r>
            <a:endParaRPr sz="1400">
              <a:solidFill>
                <a:srgbClr val="000000"/>
              </a:solidFill>
              <a:latin typeface="Times New Roman"/>
              <a:ea typeface="Times New Roman"/>
              <a:cs typeface="Times New Roman"/>
              <a:sym typeface="Times New Roman"/>
            </a:endParaRPr>
          </a:p>
          <a:p>
            <a:pPr indent="0" lvl="0" marL="91440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50" name="Google Shape;150;p22"/>
          <p:cNvPicPr preferRelativeResize="0"/>
          <p:nvPr/>
        </p:nvPicPr>
        <p:blipFill>
          <a:blip r:embed="rId3">
            <a:alphaModFix/>
          </a:blip>
          <a:stretch>
            <a:fillRect/>
          </a:stretch>
        </p:blipFill>
        <p:spPr>
          <a:xfrm>
            <a:off x="1291575" y="2173825"/>
            <a:ext cx="6670425" cy="911675"/>
          </a:xfrm>
          <a:prstGeom prst="rect">
            <a:avLst/>
          </a:prstGeom>
          <a:noFill/>
          <a:ln>
            <a:noFill/>
          </a:ln>
        </p:spPr>
      </p:pic>
      <p:pic>
        <p:nvPicPr>
          <p:cNvPr id="151" name="Google Shape;151;p22"/>
          <p:cNvPicPr preferRelativeResize="0"/>
          <p:nvPr/>
        </p:nvPicPr>
        <p:blipFill>
          <a:blip r:embed="rId4">
            <a:alphaModFix/>
          </a:blip>
          <a:stretch>
            <a:fillRect/>
          </a:stretch>
        </p:blipFill>
        <p:spPr>
          <a:xfrm>
            <a:off x="712275" y="3738449"/>
            <a:ext cx="8012024" cy="600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92575" y="66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ETL PIPELINE</a:t>
            </a:r>
            <a:endParaRPr sz="2440">
              <a:latin typeface="Times New Roman"/>
              <a:ea typeface="Times New Roman"/>
              <a:cs typeface="Times New Roman"/>
              <a:sym typeface="Times New Roman"/>
            </a:endParaRPr>
          </a:p>
        </p:txBody>
      </p:sp>
      <p:sp>
        <p:nvSpPr>
          <p:cNvPr id="157" name="Google Shape;157;p23"/>
          <p:cNvSpPr txBox="1"/>
          <p:nvPr>
            <p:ph idx="1" type="body"/>
          </p:nvPr>
        </p:nvSpPr>
        <p:spPr>
          <a:xfrm>
            <a:off x="261800" y="1322500"/>
            <a:ext cx="8701200" cy="3648000"/>
          </a:xfrm>
          <a:prstGeom prst="rect">
            <a:avLst/>
          </a:prstGeom>
        </p:spPr>
        <p:txBody>
          <a:bodyPr anchorCtr="0" anchor="t" bIns="91425" lIns="91425" spcFirstLastPara="1" rIns="91425" wrap="square" tIns="91425">
            <a:normAutofit fontScale="55000" lnSpcReduction="20000"/>
          </a:bodyPr>
          <a:lstStyle/>
          <a:p>
            <a:pPr indent="0" lvl="0" marL="0" rtl="0" algn="l">
              <a:spcBef>
                <a:spcPts val="1400"/>
              </a:spcBef>
              <a:spcAft>
                <a:spcPts val="0"/>
              </a:spcAft>
              <a:buNone/>
            </a:pPr>
            <a:r>
              <a:rPr b="1" lang="en-GB" sz="2713">
                <a:solidFill>
                  <a:srgbClr val="000000"/>
                </a:solidFill>
                <a:latin typeface="Times New Roman"/>
                <a:ea typeface="Times New Roman"/>
                <a:cs typeface="Times New Roman"/>
                <a:sym typeface="Times New Roman"/>
              </a:rPr>
              <a:t>5. Handling Missing or Inconsistent Fields</a:t>
            </a:r>
            <a:br>
              <a:rPr b="1" lang="en-GB" sz="2713">
                <a:solidFill>
                  <a:srgbClr val="000000"/>
                </a:solidFill>
                <a:latin typeface="Times New Roman"/>
                <a:ea typeface="Times New Roman"/>
                <a:cs typeface="Times New Roman"/>
                <a:sym typeface="Times New Roman"/>
              </a:rPr>
            </a:br>
            <a:r>
              <a:rPr lang="en-GB" sz="2713">
                <a:solidFill>
                  <a:srgbClr val="000000"/>
                </a:solidFill>
                <a:latin typeface="Times New Roman"/>
                <a:ea typeface="Times New Roman"/>
                <a:cs typeface="Times New Roman"/>
                <a:sym typeface="Times New Roman"/>
              </a:rPr>
              <a:t>If certain fields required by the FHIR standard are not available like in the (</a:t>
            </a:r>
            <a:r>
              <a:rPr b="1" lang="en-GB" sz="2713">
                <a:solidFill>
                  <a:srgbClr val="188038"/>
                </a:solidFill>
                <a:latin typeface="Times New Roman"/>
                <a:ea typeface="Times New Roman"/>
                <a:cs typeface="Times New Roman"/>
                <a:sym typeface="Times New Roman"/>
              </a:rPr>
              <a:t>patient_template_dict</a:t>
            </a:r>
            <a:r>
              <a:rPr b="1" lang="en-GB" sz="2713">
                <a:solidFill>
                  <a:srgbClr val="000000"/>
                </a:solidFill>
                <a:latin typeface="Times New Roman"/>
                <a:ea typeface="Times New Roman"/>
                <a:cs typeface="Times New Roman"/>
                <a:sym typeface="Times New Roman"/>
              </a:rPr>
              <a:t>, </a:t>
            </a:r>
            <a:r>
              <a:rPr b="1" lang="en-GB" sz="2713">
                <a:solidFill>
                  <a:srgbClr val="188038"/>
                </a:solidFill>
                <a:latin typeface="Times New Roman"/>
                <a:ea typeface="Times New Roman"/>
                <a:cs typeface="Times New Roman"/>
                <a:sym typeface="Times New Roman"/>
              </a:rPr>
              <a:t>condition_template_dict</a:t>
            </a:r>
            <a:r>
              <a:rPr lang="en-GB" sz="2713">
                <a:solidFill>
                  <a:srgbClr val="000000"/>
                </a:solidFill>
                <a:latin typeface="Times New Roman"/>
                <a:ea typeface="Times New Roman"/>
                <a:cs typeface="Times New Roman"/>
                <a:sym typeface="Times New Roman"/>
              </a:rPr>
              <a:t>, etc.) we ensured compliance by populating them with fallback values (eg. “N/A”)</a:t>
            </a:r>
            <a:endParaRPr sz="2713"/>
          </a:p>
          <a:p>
            <a:pPr indent="0" lvl="0" marL="0" rtl="0" algn="l">
              <a:spcBef>
                <a:spcPts val="400"/>
              </a:spcBef>
              <a:spcAft>
                <a:spcPts val="0"/>
              </a:spcAft>
              <a:buNone/>
            </a:pPr>
            <a:r>
              <a:t/>
            </a:r>
            <a:endParaRPr sz="2713"/>
          </a:p>
          <a:p>
            <a:pPr indent="0" lvl="0" marL="0" rtl="0" algn="l">
              <a:spcBef>
                <a:spcPts val="1400"/>
              </a:spcBef>
              <a:spcAft>
                <a:spcPts val="0"/>
              </a:spcAft>
              <a:buNone/>
            </a:pPr>
            <a:r>
              <a:t/>
            </a:r>
            <a:endParaRPr b="1" sz="2713">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GB" sz="2713">
                <a:solidFill>
                  <a:srgbClr val="000000"/>
                </a:solidFill>
                <a:latin typeface="Times New Roman"/>
                <a:ea typeface="Times New Roman"/>
                <a:cs typeface="Times New Roman"/>
                <a:sym typeface="Times New Roman"/>
              </a:rPr>
              <a:t>6. Saving Processed Data to the Target API</a:t>
            </a:r>
            <a:br>
              <a:rPr b="1" lang="en-GB" sz="2713">
                <a:solidFill>
                  <a:srgbClr val="000000"/>
                </a:solidFill>
                <a:latin typeface="Times New Roman"/>
                <a:ea typeface="Times New Roman"/>
                <a:cs typeface="Times New Roman"/>
                <a:sym typeface="Times New Roman"/>
              </a:rPr>
            </a:br>
            <a:r>
              <a:rPr lang="en-GB" sz="2713">
                <a:solidFill>
                  <a:srgbClr val="000000"/>
                </a:solidFill>
                <a:latin typeface="Times New Roman"/>
                <a:ea typeface="Times New Roman"/>
                <a:cs typeface="Times New Roman"/>
                <a:sym typeface="Times New Roman"/>
              </a:rPr>
              <a:t>The processed data is sent to the Primary Care EHR FHIR server using the </a:t>
            </a:r>
            <a:r>
              <a:rPr lang="en-GB" sz="2713">
                <a:solidFill>
                  <a:srgbClr val="188038"/>
                </a:solidFill>
                <a:latin typeface="Times New Roman"/>
                <a:ea typeface="Times New Roman"/>
                <a:cs typeface="Times New Roman"/>
                <a:sym typeface="Times New Roman"/>
              </a:rPr>
              <a:t>POST</a:t>
            </a:r>
            <a:r>
              <a:rPr lang="en-GB" sz="2713">
                <a:solidFill>
                  <a:srgbClr val="000000"/>
                </a:solidFill>
                <a:latin typeface="Times New Roman"/>
                <a:ea typeface="Times New Roman"/>
                <a:cs typeface="Times New Roman"/>
                <a:sym typeface="Times New Roman"/>
              </a:rPr>
              <a:t> method. Each task generates a specific resource (Patient, Condition, Observation, or Procedure) and saves it to the appropriate endpoint.</a:t>
            </a:r>
            <a:endParaRPr sz="2713">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4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8" name="Google Shape;158;p23"/>
          <p:cNvPicPr preferRelativeResize="0"/>
          <p:nvPr/>
        </p:nvPicPr>
        <p:blipFill>
          <a:blip r:embed="rId3">
            <a:alphaModFix/>
          </a:blip>
          <a:stretch>
            <a:fillRect/>
          </a:stretch>
        </p:blipFill>
        <p:spPr>
          <a:xfrm>
            <a:off x="1065475" y="2164526"/>
            <a:ext cx="7175676" cy="655875"/>
          </a:xfrm>
          <a:prstGeom prst="rect">
            <a:avLst/>
          </a:prstGeom>
          <a:noFill/>
          <a:ln>
            <a:noFill/>
          </a:ln>
        </p:spPr>
      </p:pic>
      <p:pic>
        <p:nvPicPr>
          <p:cNvPr id="159" name="Google Shape;159;p23"/>
          <p:cNvPicPr preferRelativeResize="0"/>
          <p:nvPr/>
        </p:nvPicPr>
        <p:blipFill>
          <a:blip r:embed="rId4">
            <a:alphaModFix/>
          </a:blip>
          <a:stretch>
            <a:fillRect/>
          </a:stretch>
        </p:blipFill>
        <p:spPr>
          <a:xfrm>
            <a:off x="797625" y="3583463"/>
            <a:ext cx="7629525" cy="111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578725" y="596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INSIGHTS </a:t>
            </a:r>
            <a:endParaRPr>
              <a:latin typeface="Times New Roman"/>
              <a:ea typeface="Times New Roman"/>
              <a:cs typeface="Times New Roman"/>
              <a:sym typeface="Times New Roman"/>
            </a:endParaRPr>
          </a:p>
        </p:txBody>
      </p:sp>
      <p:sp>
        <p:nvSpPr>
          <p:cNvPr id="165" name="Google Shape;165;p24"/>
          <p:cNvSpPr txBox="1"/>
          <p:nvPr>
            <p:ph idx="1" type="body"/>
          </p:nvPr>
        </p:nvSpPr>
        <p:spPr>
          <a:xfrm>
            <a:off x="578725" y="1370650"/>
            <a:ext cx="8345700" cy="3542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400">
                <a:solidFill>
                  <a:srgbClr val="000000"/>
                </a:solidFill>
                <a:latin typeface="Times New Roman"/>
                <a:ea typeface="Times New Roman"/>
                <a:cs typeface="Times New Roman"/>
                <a:sym typeface="Times New Roman"/>
              </a:rPr>
              <a:t>Key Insights from OpenEMR API Data</a:t>
            </a:r>
            <a:endParaRPr b="1"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Arial"/>
              <a:buAutoNum type="arabicPeriod"/>
            </a:pPr>
            <a:r>
              <a:rPr b="1" lang="en-GB" sz="1400">
                <a:solidFill>
                  <a:srgbClr val="000000"/>
                </a:solidFill>
                <a:latin typeface="Times New Roman"/>
                <a:ea typeface="Times New Roman"/>
                <a:cs typeface="Times New Roman"/>
                <a:sym typeface="Times New Roman"/>
              </a:rPr>
              <a:t>Enhanced Patient Management and Workflow Efficiency</a:t>
            </a:r>
            <a:r>
              <a:rPr lang="en-GB" sz="1400">
                <a:solidFill>
                  <a:srgbClr val="000000"/>
                </a:solidFill>
                <a:latin typeface="Times New Roman"/>
                <a:ea typeface="Times New Roman"/>
                <a:cs typeface="Times New Roman"/>
                <a:sym typeface="Times New Roman"/>
              </a:rPr>
              <a:t>:</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The OpenEMR API centralizes access to critical patient information, such as demographics, medical history, and appointments, streamlining workflows. By automating data synchronization across modules (e.g., clinical notes, billing, and scheduling), it reduces administrative tasks and minimizes errors, enabling providers to focus more on patient care.</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Arial"/>
              <a:buAutoNum type="arabicPeriod"/>
            </a:pPr>
            <a:r>
              <a:rPr b="1" lang="en-GB" sz="1400">
                <a:solidFill>
                  <a:srgbClr val="000000"/>
                </a:solidFill>
                <a:latin typeface="Times New Roman"/>
                <a:ea typeface="Times New Roman"/>
                <a:cs typeface="Times New Roman"/>
                <a:sym typeface="Times New Roman"/>
              </a:rPr>
              <a:t>Improved Decision Support through Real-Time Data</a:t>
            </a:r>
            <a:r>
              <a:rPr lang="en-GB" sz="1400">
                <a:solidFill>
                  <a:srgbClr val="000000"/>
                </a:solidFill>
                <a:latin typeface="Times New Roman"/>
                <a:ea typeface="Times New Roman"/>
                <a:cs typeface="Times New Roman"/>
                <a:sym typeface="Times New Roman"/>
              </a:rPr>
              <a:t>:</a:t>
            </a:r>
            <a:br>
              <a:rPr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The API provides real-time access to clinical data, enabling healthcare providers to identify trends, optimize treatment plans, and support population health initiatives. For instance, aggregated data can reveal high-risk patient groups, while lab results and clinical notes allow for faster, evidence-based adjustments to individual treatments.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34800" y="6737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VISUALIZATION</a:t>
            </a:r>
            <a:endParaRPr/>
          </a:p>
        </p:txBody>
      </p:sp>
      <p:sp>
        <p:nvSpPr>
          <p:cNvPr id="171" name="Google Shape;171;p25"/>
          <p:cNvSpPr txBox="1"/>
          <p:nvPr/>
        </p:nvSpPr>
        <p:spPr>
          <a:xfrm>
            <a:off x="471875" y="1284675"/>
            <a:ext cx="8316300" cy="141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latin typeface="Times New Roman"/>
                <a:ea typeface="Times New Roman"/>
                <a:cs typeface="Times New Roman"/>
                <a:sym typeface="Times New Roman"/>
              </a:rPr>
              <a:t>This histogram, created using data from OpenEMR, visualizes the distribution of patients across various age groups. The data highlights significant trends, including a high concentration of patients in the 10-20 and 40-50 age ranges, while older age groups, particularly those above 70, have comparatively fewer patients. Such demographic insights are valuable for identifying trends, understanding patient populations, and informing healthcare strategies. This visualization showcases the potential of leveraging EMR data for data-driven decision-making and improved resource allocation in healthcare.</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b="1">
              <a:latin typeface="Times New Roman"/>
              <a:ea typeface="Times New Roman"/>
              <a:cs typeface="Times New Roman"/>
              <a:sym typeface="Times New Roman"/>
            </a:endParaRPr>
          </a:p>
        </p:txBody>
      </p:sp>
      <p:pic>
        <p:nvPicPr>
          <p:cNvPr id="172" name="Google Shape;172;p25"/>
          <p:cNvPicPr preferRelativeResize="0"/>
          <p:nvPr/>
        </p:nvPicPr>
        <p:blipFill>
          <a:blip r:embed="rId3">
            <a:alphaModFix/>
          </a:blip>
          <a:stretch>
            <a:fillRect/>
          </a:stretch>
        </p:blipFill>
        <p:spPr>
          <a:xfrm>
            <a:off x="2842850" y="2571755"/>
            <a:ext cx="3851450" cy="2310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97025" y="491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CHALLENGES</a:t>
            </a:r>
            <a:endParaRPr>
              <a:latin typeface="Times New Roman"/>
              <a:ea typeface="Times New Roman"/>
              <a:cs typeface="Times New Roman"/>
              <a:sym typeface="Times New Roman"/>
            </a:endParaRPr>
          </a:p>
        </p:txBody>
      </p:sp>
      <p:sp>
        <p:nvSpPr>
          <p:cNvPr id="178" name="Google Shape;178;p26"/>
          <p:cNvSpPr txBox="1"/>
          <p:nvPr>
            <p:ph idx="1" type="body"/>
          </p:nvPr>
        </p:nvSpPr>
        <p:spPr>
          <a:xfrm>
            <a:off x="25050" y="1257450"/>
            <a:ext cx="8913000" cy="48492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AutoNum type="arabicPeriod"/>
            </a:pPr>
            <a:r>
              <a:rPr b="1" lang="en-GB">
                <a:solidFill>
                  <a:srgbClr val="000000"/>
                </a:solidFill>
                <a:latin typeface="Times New Roman"/>
                <a:ea typeface="Times New Roman"/>
                <a:cs typeface="Times New Roman"/>
                <a:sym typeface="Times New Roman"/>
              </a:rPr>
              <a:t>Handling Missing Data</a:t>
            </a:r>
            <a:r>
              <a:rPr lang="en-GB">
                <a:solidFill>
                  <a:srgbClr val="000000"/>
                </a:solidFill>
                <a:latin typeface="Times New Roman"/>
                <a:ea typeface="Times New Roman"/>
                <a:cs typeface="Times New Roman"/>
                <a:sym typeface="Times New Roman"/>
              </a:rPr>
              <a:t>:</a:t>
            </a:r>
            <a:br>
              <a:rPr lang="en-GB">
                <a:solidFill>
                  <a:srgbClr val="000000"/>
                </a:solidFill>
                <a:latin typeface="Times New Roman"/>
                <a:ea typeface="Times New Roman"/>
                <a:cs typeface="Times New Roman"/>
                <a:sym typeface="Times New Roman"/>
              </a:rPr>
            </a:br>
            <a:r>
              <a:rPr lang="en-GB">
                <a:solidFill>
                  <a:srgbClr val="000000"/>
                </a:solidFill>
                <a:latin typeface="Times New Roman"/>
                <a:ea typeface="Times New Roman"/>
                <a:cs typeface="Times New Roman"/>
                <a:sym typeface="Times New Roman"/>
              </a:rPr>
              <a:t>Some data fields required by the Primary Care API were not present in the OpenEMR source system. For example, the severity field in our patient’s condition  was missing in OpenEMR but mandatory in the Primary Care API. To address this, fallback strategies were implemented, such as using place holders  </a:t>
            </a:r>
            <a:r>
              <a:rPr lang="en-GB">
                <a:solidFill>
                  <a:srgbClr val="188038"/>
                </a:solidFill>
                <a:latin typeface="Times New Roman"/>
                <a:ea typeface="Times New Roman"/>
                <a:cs typeface="Times New Roman"/>
                <a:sym typeface="Times New Roman"/>
              </a:rPr>
              <a:t>"N/A"</a:t>
            </a:r>
            <a:r>
              <a:rPr lang="en-GB">
                <a:solidFill>
                  <a:srgbClr val="000000"/>
                </a:solidFill>
                <a:latin typeface="Times New Roman"/>
                <a:ea typeface="Times New Roman"/>
                <a:cs typeface="Times New Roman"/>
                <a:sym typeface="Times New Roman"/>
              </a:rPr>
              <a:t> to ensure successful data transfer.</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Arial"/>
              <a:buAutoNum type="arabicPeriod"/>
            </a:pPr>
            <a:r>
              <a:rPr b="1" lang="en-GB">
                <a:solidFill>
                  <a:srgbClr val="000000"/>
                </a:solidFill>
                <a:latin typeface="Times New Roman"/>
                <a:ea typeface="Times New Roman"/>
                <a:cs typeface="Times New Roman"/>
                <a:sym typeface="Times New Roman"/>
              </a:rPr>
              <a:t>Patient Data Transfer Issues</a:t>
            </a:r>
            <a:r>
              <a:rPr lang="en-GB">
                <a:solidFill>
                  <a:srgbClr val="000000"/>
                </a:solidFill>
                <a:latin typeface="Times New Roman"/>
                <a:ea typeface="Times New Roman"/>
                <a:cs typeface="Times New Roman"/>
                <a:sym typeface="Times New Roman"/>
              </a:rPr>
              <a:t>:</a:t>
            </a:r>
            <a:br>
              <a:rPr lang="en-GB">
                <a:solidFill>
                  <a:srgbClr val="000000"/>
                </a:solidFill>
                <a:latin typeface="Times New Roman"/>
                <a:ea typeface="Times New Roman"/>
                <a:cs typeface="Times New Roman"/>
                <a:sym typeface="Times New Roman"/>
              </a:rPr>
            </a:br>
            <a:r>
              <a:rPr lang="en-GB">
                <a:solidFill>
                  <a:srgbClr val="000000"/>
                </a:solidFill>
                <a:latin typeface="Times New Roman"/>
                <a:ea typeface="Times New Roman"/>
                <a:cs typeface="Times New Roman"/>
                <a:sym typeface="Times New Roman"/>
              </a:rPr>
              <a:t>Transferring patient data from OpenEMR to the Primary Care API was challenging. Errors occurred intermittently during the process, often related to missing or invalid fields in the payload. Debugging involved inspecting API responses to ensure all required fields, such as resource IDs and identifiers, were correctly mapped and populated.</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Arial"/>
              <a:buAutoNum type="arabicPeriod"/>
            </a:pPr>
            <a:r>
              <a:rPr b="1" lang="en-GB">
                <a:solidFill>
                  <a:srgbClr val="000000"/>
                </a:solidFill>
                <a:latin typeface="Times New Roman"/>
                <a:ea typeface="Times New Roman"/>
                <a:cs typeface="Times New Roman"/>
                <a:sym typeface="Times New Roman"/>
              </a:rPr>
              <a:t>Access Token Expiry</a:t>
            </a:r>
            <a:r>
              <a:rPr lang="en-GB">
                <a:solidFill>
                  <a:srgbClr val="000000"/>
                </a:solidFill>
                <a:latin typeface="Times New Roman"/>
                <a:ea typeface="Times New Roman"/>
                <a:cs typeface="Times New Roman"/>
                <a:sym typeface="Times New Roman"/>
              </a:rPr>
              <a:t>:</a:t>
            </a:r>
            <a:br>
              <a:rPr lang="en-GB">
                <a:solidFill>
                  <a:srgbClr val="000000"/>
                </a:solidFill>
                <a:latin typeface="Times New Roman"/>
                <a:ea typeface="Times New Roman"/>
                <a:cs typeface="Times New Roman"/>
                <a:sym typeface="Times New Roman"/>
              </a:rPr>
            </a:br>
            <a:r>
              <a:rPr lang="en-GB">
                <a:solidFill>
                  <a:srgbClr val="000000"/>
                </a:solidFill>
                <a:latin typeface="Times New Roman"/>
                <a:ea typeface="Times New Roman"/>
                <a:cs typeface="Times New Roman"/>
                <a:sym typeface="Times New Roman"/>
              </a:rPr>
              <a:t>The access token used for API authentication expired every hour, disrupting the data transfer process. To resolve this, an automated token refresh file (refresh_token.py) was implemented, ensuring the token was renewed without manual intervention to maintain uninterrupted data transfer.</a:t>
            </a:r>
            <a:endParaRPr>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Clr>
                <a:srgbClr val="000000"/>
              </a:buClr>
              <a:buSzPts val="1300"/>
              <a:buFont typeface="Arial"/>
              <a:buAutoNum type="arabicPeriod"/>
            </a:pPr>
            <a:r>
              <a:rPr b="1" lang="en-GB">
                <a:solidFill>
                  <a:srgbClr val="000000"/>
                </a:solidFill>
                <a:latin typeface="Times New Roman"/>
                <a:ea typeface="Times New Roman"/>
                <a:cs typeface="Times New Roman"/>
                <a:sym typeface="Times New Roman"/>
              </a:rPr>
              <a:t>Primary Care API Performance</a:t>
            </a:r>
            <a:r>
              <a:rPr lang="en-GB">
                <a:solidFill>
                  <a:srgbClr val="000000"/>
                </a:solidFill>
                <a:latin typeface="Times New Roman"/>
                <a:ea typeface="Times New Roman"/>
                <a:cs typeface="Times New Roman"/>
                <a:sym typeface="Times New Roman"/>
              </a:rPr>
              <a:t>:</a:t>
            </a:r>
            <a:br>
              <a:rPr lang="en-GB">
                <a:solidFill>
                  <a:srgbClr val="000000"/>
                </a:solidFill>
                <a:latin typeface="Times New Roman"/>
                <a:ea typeface="Times New Roman"/>
                <a:cs typeface="Times New Roman"/>
                <a:sym typeface="Times New Roman"/>
              </a:rPr>
            </a:br>
            <a:r>
              <a:rPr lang="en-GB">
                <a:solidFill>
                  <a:srgbClr val="000000"/>
                </a:solidFill>
                <a:latin typeface="Times New Roman"/>
                <a:ea typeface="Times New Roman"/>
                <a:cs typeface="Times New Roman"/>
                <a:sym typeface="Times New Roman"/>
              </a:rPr>
              <a:t>Due to heavy load on the Primary Care API, accessing or retrieving patient details was often delayed. This impacted validation processes, requiring retries and additional logging to confirm whether data was successfully processed by the server.</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0" y="507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  </a:t>
            </a:r>
            <a:r>
              <a:rPr lang="en-GB" sz="2440">
                <a:latin typeface="Times New Roman"/>
                <a:ea typeface="Times New Roman"/>
                <a:cs typeface="Times New Roman"/>
                <a:sym typeface="Times New Roman"/>
              </a:rPr>
              <a:t>CLOSING SUMMARY</a:t>
            </a:r>
            <a:endParaRPr sz="2440">
              <a:latin typeface="Times New Roman"/>
              <a:ea typeface="Times New Roman"/>
              <a:cs typeface="Times New Roman"/>
              <a:sym typeface="Times New Roman"/>
            </a:endParaRPr>
          </a:p>
        </p:txBody>
      </p:sp>
      <p:sp>
        <p:nvSpPr>
          <p:cNvPr id="184" name="Google Shape;184;p27"/>
          <p:cNvSpPr txBox="1"/>
          <p:nvPr>
            <p:ph idx="1" type="body"/>
          </p:nvPr>
        </p:nvSpPr>
        <p:spPr>
          <a:xfrm>
            <a:off x="120300" y="1230925"/>
            <a:ext cx="8903400" cy="38550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None/>
            </a:pPr>
            <a:r>
              <a:rPr lang="en-GB" sz="2500">
                <a:solidFill>
                  <a:srgbClr val="000000"/>
                </a:solidFill>
                <a:latin typeface="Times New Roman"/>
                <a:ea typeface="Times New Roman"/>
                <a:cs typeface="Times New Roman"/>
                <a:sym typeface="Times New Roman"/>
              </a:rPr>
              <a:t>The </a:t>
            </a:r>
            <a:r>
              <a:rPr b="1" lang="en-GB" sz="2500">
                <a:solidFill>
                  <a:srgbClr val="000000"/>
                </a:solidFill>
                <a:latin typeface="Times New Roman"/>
                <a:ea typeface="Times New Roman"/>
                <a:cs typeface="Times New Roman"/>
                <a:sym typeface="Times New Roman"/>
              </a:rPr>
              <a:t>ETL pipeline</a:t>
            </a:r>
            <a:r>
              <a:rPr lang="en-GB" sz="2500">
                <a:solidFill>
                  <a:srgbClr val="000000"/>
                </a:solidFill>
                <a:latin typeface="Times New Roman"/>
                <a:ea typeface="Times New Roman"/>
                <a:cs typeface="Times New Roman"/>
                <a:sym typeface="Times New Roman"/>
              </a:rPr>
              <a:t> plays a critical role in healthcare by ensuring data is seamlessly integrated, standardized, and ready for use across systems. It extracts data from multiple sources, transforms it to meet compliance and interoperability standards (like FHIR or HL7), and loads it into target systems, enabling better data management and decision-making.</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b="1" lang="en-GB" sz="2500">
                <a:solidFill>
                  <a:srgbClr val="000000"/>
                </a:solidFill>
                <a:latin typeface="Times New Roman"/>
                <a:ea typeface="Times New Roman"/>
                <a:cs typeface="Times New Roman"/>
                <a:sym typeface="Times New Roman"/>
              </a:rPr>
              <a:t>Real-Life Example:</a:t>
            </a:r>
            <a:br>
              <a:rPr b="1" lang="en-GB" sz="2500">
                <a:solidFill>
                  <a:srgbClr val="000000"/>
                </a:solidFill>
                <a:latin typeface="Times New Roman"/>
                <a:ea typeface="Times New Roman"/>
                <a:cs typeface="Times New Roman"/>
                <a:sym typeface="Times New Roman"/>
              </a:rPr>
            </a:br>
            <a:r>
              <a:rPr lang="en-GB" sz="2500">
                <a:solidFill>
                  <a:srgbClr val="000000"/>
                </a:solidFill>
                <a:latin typeface="Times New Roman"/>
                <a:ea typeface="Times New Roman"/>
                <a:cs typeface="Times New Roman"/>
                <a:sym typeface="Times New Roman"/>
              </a:rPr>
              <a:t>Consider a healthcare organization that wants to implement an automated system to send reminders for breast cancer screenings. The ETL pipeline: </a:t>
            </a:r>
            <a:br>
              <a:rPr lang="en-GB" sz="2500">
                <a:solidFill>
                  <a:srgbClr val="000000"/>
                </a:solidFill>
                <a:latin typeface="Times New Roman"/>
                <a:ea typeface="Times New Roman"/>
                <a:cs typeface="Times New Roman"/>
                <a:sym typeface="Times New Roman"/>
              </a:rPr>
            </a:br>
            <a:r>
              <a:rPr b="1" lang="en-GB" sz="2500">
                <a:solidFill>
                  <a:srgbClr val="000000"/>
                </a:solidFill>
                <a:latin typeface="Times New Roman"/>
                <a:ea typeface="Times New Roman"/>
                <a:cs typeface="Times New Roman"/>
                <a:sym typeface="Times New Roman"/>
              </a:rPr>
              <a:t>Extracts</a:t>
            </a:r>
            <a:r>
              <a:rPr lang="en-GB" sz="2500">
                <a:solidFill>
                  <a:srgbClr val="000000"/>
                </a:solidFill>
                <a:latin typeface="Times New Roman"/>
                <a:ea typeface="Times New Roman"/>
                <a:cs typeface="Times New Roman"/>
                <a:sym typeface="Times New Roman"/>
              </a:rPr>
              <a:t> patient data (e.g., demographics, medical history, and screening eligibility) from different sources such as EHR systems, lab reports, and claims data.</a:t>
            </a:r>
            <a:br>
              <a:rPr lang="en-GB" sz="2500">
                <a:solidFill>
                  <a:srgbClr val="000000"/>
                </a:solidFill>
                <a:latin typeface="Times New Roman"/>
                <a:ea typeface="Times New Roman"/>
                <a:cs typeface="Times New Roman"/>
                <a:sym typeface="Times New Roman"/>
              </a:rPr>
            </a:br>
            <a:r>
              <a:rPr b="1" lang="en-GB" sz="2500">
                <a:solidFill>
                  <a:srgbClr val="000000"/>
                </a:solidFill>
                <a:latin typeface="Times New Roman"/>
                <a:ea typeface="Times New Roman"/>
                <a:cs typeface="Times New Roman"/>
                <a:sym typeface="Times New Roman"/>
              </a:rPr>
              <a:t>Transforms</a:t>
            </a:r>
            <a:r>
              <a:rPr lang="en-GB" sz="2500">
                <a:solidFill>
                  <a:srgbClr val="000000"/>
                </a:solidFill>
                <a:latin typeface="Times New Roman"/>
                <a:ea typeface="Times New Roman"/>
                <a:cs typeface="Times New Roman"/>
                <a:sym typeface="Times New Roman"/>
              </a:rPr>
              <a:t> the data to: Identify eligible patients based on predefined rules (e.g., women aged 50-74 years who haven’t had a mammogram in the last year).</a:t>
            </a:r>
            <a:br>
              <a:rPr lang="en-GB" sz="2500">
                <a:solidFill>
                  <a:srgbClr val="000000"/>
                </a:solidFill>
                <a:latin typeface="Times New Roman"/>
                <a:ea typeface="Times New Roman"/>
                <a:cs typeface="Times New Roman"/>
                <a:sym typeface="Times New Roman"/>
              </a:rPr>
            </a:br>
            <a:r>
              <a:rPr lang="en-GB" sz="2500">
                <a:solidFill>
                  <a:srgbClr val="000000"/>
                </a:solidFill>
                <a:latin typeface="Times New Roman"/>
                <a:ea typeface="Times New Roman"/>
                <a:cs typeface="Times New Roman"/>
                <a:sym typeface="Times New Roman"/>
              </a:rPr>
              <a:t>Handle missing or inconsistent data (e.g., filling incomplete addresses or converting diagnosis codes into a standard format like SNOMED CT or ICD-10).</a:t>
            </a:r>
            <a:br>
              <a:rPr lang="en-GB" sz="2500">
                <a:solidFill>
                  <a:srgbClr val="000000"/>
                </a:solidFill>
                <a:latin typeface="Times New Roman"/>
                <a:ea typeface="Times New Roman"/>
                <a:cs typeface="Times New Roman"/>
                <a:sym typeface="Times New Roman"/>
              </a:rPr>
            </a:br>
            <a:r>
              <a:rPr b="1" lang="en-GB" sz="2500">
                <a:solidFill>
                  <a:srgbClr val="000000"/>
                </a:solidFill>
                <a:latin typeface="Times New Roman"/>
                <a:ea typeface="Times New Roman"/>
                <a:cs typeface="Times New Roman"/>
                <a:sym typeface="Times New Roman"/>
              </a:rPr>
              <a:t>Loads</a:t>
            </a:r>
            <a:r>
              <a:rPr lang="en-GB" sz="2500">
                <a:solidFill>
                  <a:srgbClr val="000000"/>
                </a:solidFill>
                <a:latin typeface="Times New Roman"/>
                <a:ea typeface="Times New Roman"/>
                <a:cs typeface="Times New Roman"/>
                <a:sym typeface="Times New Roman"/>
              </a:rPr>
              <a:t> the processed data into the patient portal or reminder system, which then sends out personalized messages to patients about their upcoming screenings.</a:t>
            </a:r>
            <a:br>
              <a:rPr lang="en-GB" sz="2500">
                <a:solidFill>
                  <a:srgbClr val="000000"/>
                </a:solidFill>
                <a:latin typeface="Times New Roman"/>
                <a:ea typeface="Times New Roman"/>
                <a:cs typeface="Times New Roman"/>
                <a:sym typeface="Times New Roman"/>
              </a:rPr>
            </a:br>
            <a:r>
              <a:rPr lang="en-GB" sz="2500">
                <a:solidFill>
                  <a:srgbClr val="000000"/>
                </a:solidFill>
                <a:latin typeface="Times New Roman"/>
                <a:ea typeface="Times New Roman"/>
                <a:cs typeface="Times New Roman"/>
                <a:sym typeface="Times New Roman"/>
              </a:rPr>
              <a:t>This ensures that reminders reach the right patients at the right time, improving preventive care outcomes while saving time for healthcare staff. The ETL pipeline not only automates this workflow but also ensures data accuracy, compliance with healthcare standards, and scalability as the organization’s data needs grow.</a:t>
            </a:r>
            <a:br>
              <a:rPr lang="en-GB" sz="2500">
                <a:solidFill>
                  <a:srgbClr val="000000"/>
                </a:solidFill>
                <a:latin typeface="Times New Roman"/>
                <a:ea typeface="Times New Roman"/>
                <a:cs typeface="Times New Roman"/>
                <a:sym typeface="Times New Roman"/>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575775" y="586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REFERENCES</a:t>
            </a:r>
            <a:endParaRPr sz="2440">
              <a:latin typeface="Times New Roman"/>
              <a:ea typeface="Times New Roman"/>
              <a:cs typeface="Times New Roman"/>
              <a:sym typeface="Times New Roman"/>
            </a:endParaRPr>
          </a:p>
        </p:txBody>
      </p:sp>
      <p:sp>
        <p:nvSpPr>
          <p:cNvPr id="190" name="Google Shape;190;p28"/>
          <p:cNvSpPr txBox="1"/>
          <p:nvPr>
            <p:ph idx="1" type="body"/>
          </p:nvPr>
        </p:nvSpPr>
        <p:spPr>
          <a:xfrm>
            <a:off x="575775" y="1404750"/>
            <a:ext cx="8723700" cy="3633900"/>
          </a:xfrm>
          <a:prstGeom prst="rect">
            <a:avLst/>
          </a:prstGeom>
        </p:spPr>
        <p:txBody>
          <a:bodyPr anchorCtr="0" anchor="t" bIns="91425" lIns="91425" spcFirstLastPara="1" rIns="91425" wrap="square" tIns="91425">
            <a:normAutofit lnSpcReduction="20000"/>
          </a:bodyPr>
          <a:lstStyle/>
          <a:p>
            <a:pPr indent="-457200" lvl="0" marL="0" rtl="0" algn="l">
              <a:lnSpc>
                <a:spcPct val="200000"/>
              </a:lnSpc>
              <a:spcBef>
                <a:spcPts val="0"/>
              </a:spcBef>
              <a:spcAft>
                <a:spcPts val="0"/>
              </a:spcAft>
              <a:buNone/>
            </a:pPr>
            <a:r>
              <a:rPr lang="en-GB" sz="1250">
                <a:solidFill>
                  <a:srgbClr val="000000"/>
                </a:solidFill>
                <a:latin typeface="Times New Roman"/>
                <a:ea typeface="Times New Roman"/>
                <a:cs typeface="Times New Roman"/>
                <a:sym typeface="Times New Roman"/>
              </a:rPr>
              <a:t>Ayaz, M., Pasha, M. F., Alzahrani, M. Y., Budiarto, R., &amp; Stiawan, D. (2021). Correction: The FAST Health Interoperability Resources (FHIR) Standard: systematic literature review of implementations, applications, challenges and opportunities. </a:t>
            </a:r>
            <a:r>
              <a:rPr i="1" lang="en-GB" sz="1250">
                <a:solidFill>
                  <a:srgbClr val="000000"/>
                </a:solidFill>
                <a:latin typeface="Times New Roman"/>
                <a:ea typeface="Times New Roman"/>
                <a:cs typeface="Times New Roman"/>
                <a:sym typeface="Times New Roman"/>
              </a:rPr>
              <a:t>JMIR Medical Informatics</a:t>
            </a:r>
            <a:r>
              <a:rPr lang="en-GB" sz="1250">
                <a:solidFill>
                  <a:srgbClr val="000000"/>
                </a:solidFill>
                <a:latin typeface="Times New Roman"/>
                <a:ea typeface="Times New Roman"/>
                <a:cs typeface="Times New Roman"/>
                <a:sym typeface="Times New Roman"/>
              </a:rPr>
              <a:t>, </a:t>
            </a:r>
            <a:r>
              <a:rPr i="1" lang="en-GB" sz="1250">
                <a:solidFill>
                  <a:srgbClr val="000000"/>
                </a:solidFill>
                <a:latin typeface="Times New Roman"/>
                <a:ea typeface="Times New Roman"/>
                <a:cs typeface="Times New Roman"/>
                <a:sym typeface="Times New Roman"/>
              </a:rPr>
              <a:t>9</a:t>
            </a:r>
            <a:r>
              <a:rPr lang="en-GB" sz="1250">
                <a:solidFill>
                  <a:srgbClr val="000000"/>
                </a:solidFill>
                <a:latin typeface="Times New Roman"/>
                <a:ea typeface="Times New Roman"/>
                <a:cs typeface="Times New Roman"/>
                <a:sym typeface="Times New Roman"/>
              </a:rPr>
              <a:t>(8), e32869. </a:t>
            </a:r>
            <a:r>
              <a:rPr lang="en-GB" sz="1250" u="sng">
                <a:solidFill>
                  <a:schemeClr val="hlink"/>
                </a:solidFill>
                <a:latin typeface="Times New Roman"/>
                <a:ea typeface="Times New Roman"/>
                <a:cs typeface="Times New Roman"/>
                <a:sym typeface="Times New Roman"/>
                <a:hlinkClick r:id="rId3"/>
              </a:rPr>
              <a:t>https://doi.org/10.2196/32869</a:t>
            </a:r>
            <a:endParaRPr sz="1250">
              <a:solidFill>
                <a:srgbClr val="000000"/>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rPr lang="en-GB" sz="1250">
                <a:solidFill>
                  <a:srgbClr val="000000"/>
                </a:solidFill>
                <a:latin typeface="Times New Roman"/>
                <a:ea typeface="Times New Roman"/>
                <a:cs typeface="Times New Roman"/>
                <a:sym typeface="Times New Roman"/>
              </a:rPr>
              <a:t>Denney, M. J., Long, D. M., Armistead, M. G., Anderson, J. L., &amp; Conway, B. N. (2016). Validating the extract, transform, load process used to populate a large clinical research database. </a:t>
            </a:r>
            <a:r>
              <a:rPr i="1" lang="en-GB" sz="1250">
                <a:solidFill>
                  <a:srgbClr val="000000"/>
                </a:solidFill>
                <a:latin typeface="Times New Roman"/>
                <a:ea typeface="Times New Roman"/>
                <a:cs typeface="Times New Roman"/>
                <a:sym typeface="Times New Roman"/>
              </a:rPr>
              <a:t>International Journal of Medical Informatics</a:t>
            </a:r>
            <a:r>
              <a:rPr lang="en-GB" sz="1250">
                <a:solidFill>
                  <a:srgbClr val="000000"/>
                </a:solidFill>
                <a:latin typeface="Times New Roman"/>
                <a:ea typeface="Times New Roman"/>
                <a:cs typeface="Times New Roman"/>
                <a:sym typeface="Times New Roman"/>
              </a:rPr>
              <a:t>, </a:t>
            </a:r>
            <a:r>
              <a:rPr i="1" lang="en-GB" sz="1250">
                <a:solidFill>
                  <a:srgbClr val="000000"/>
                </a:solidFill>
                <a:latin typeface="Times New Roman"/>
                <a:ea typeface="Times New Roman"/>
                <a:cs typeface="Times New Roman"/>
                <a:sym typeface="Times New Roman"/>
              </a:rPr>
              <a:t>94</a:t>
            </a:r>
            <a:r>
              <a:rPr lang="en-GB" sz="1250">
                <a:solidFill>
                  <a:srgbClr val="000000"/>
                </a:solidFill>
                <a:latin typeface="Times New Roman"/>
                <a:ea typeface="Times New Roman"/>
                <a:cs typeface="Times New Roman"/>
                <a:sym typeface="Times New Roman"/>
              </a:rPr>
              <a:t>, 271–274. </a:t>
            </a:r>
            <a:r>
              <a:rPr lang="en-GB" sz="1250" u="sng">
                <a:solidFill>
                  <a:schemeClr val="hlink"/>
                </a:solidFill>
                <a:latin typeface="Times New Roman"/>
                <a:ea typeface="Times New Roman"/>
                <a:cs typeface="Times New Roman"/>
                <a:sym typeface="Times New Roman"/>
                <a:hlinkClick r:id="rId4"/>
              </a:rPr>
              <a:t>https://doi.org/10.1016/j.ijmedinf.2016.07.009</a:t>
            </a:r>
            <a:endParaRPr sz="1250">
              <a:solidFill>
                <a:srgbClr val="000000"/>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t/>
            </a:r>
            <a:endParaRPr sz="1589">
              <a:solidFill>
                <a:srgbClr val="000000"/>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9"/>
          <p:cNvPicPr preferRelativeResize="0"/>
          <p:nvPr/>
        </p:nvPicPr>
        <p:blipFill>
          <a:blip r:embed="rId3">
            <a:alphaModFix/>
          </a:blip>
          <a:stretch>
            <a:fillRect/>
          </a:stretch>
        </p:blipFill>
        <p:spPr>
          <a:xfrm>
            <a:off x="0" y="0"/>
            <a:ext cx="9144000" cy="5067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469575" y="54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latin typeface="Times New Roman"/>
                <a:ea typeface="Times New Roman"/>
                <a:cs typeface="Times New Roman"/>
                <a:sym typeface="Times New Roman"/>
              </a:rPr>
              <a:t>INTRODUCTION</a:t>
            </a:r>
            <a:endParaRPr sz="2740">
              <a:latin typeface="Times New Roman"/>
              <a:ea typeface="Times New Roman"/>
              <a:cs typeface="Times New Roman"/>
              <a:sym typeface="Times New Roman"/>
            </a:endParaRPr>
          </a:p>
        </p:txBody>
      </p:sp>
      <p:sp>
        <p:nvSpPr>
          <p:cNvPr id="94" name="Google Shape;94;p14"/>
          <p:cNvSpPr txBox="1"/>
          <p:nvPr>
            <p:ph idx="1" type="body"/>
          </p:nvPr>
        </p:nvSpPr>
        <p:spPr>
          <a:xfrm>
            <a:off x="253050" y="1188425"/>
            <a:ext cx="8637900" cy="3825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Font typeface="Times New Roman"/>
              <a:buChar char="●"/>
            </a:pPr>
            <a:r>
              <a:rPr b="1" lang="en-GB" sz="1400">
                <a:solidFill>
                  <a:schemeClr val="dk2"/>
                </a:solidFill>
                <a:latin typeface="Times New Roman"/>
                <a:ea typeface="Times New Roman"/>
                <a:cs typeface="Times New Roman"/>
                <a:sym typeface="Times New Roman"/>
              </a:rPr>
              <a:t>GitHub repository link: </a:t>
            </a:r>
            <a:r>
              <a:rPr b="1" lang="en-GB" sz="1400" u="sng">
                <a:solidFill>
                  <a:schemeClr val="hlink"/>
                </a:solidFill>
                <a:latin typeface="Times New Roman"/>
                <a:ea typeface="Times New Roman"/>
                <a:cs typeface="Times New Roman"/>
                <a:sym typeface="Times New Roman"/>
                <a:hlinkClick r:id="rId3"/>
              </a:rPr>
              <a:t>https://github.iu.edu/kjanagam/Project_Group_1.git</a:t>
            </a:r>
            <a:endParaRPr b="1" sz="14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GB" sz="1400">
                <a:solidFill>
                  <a:schemeClr val="dk2"/>
                </a:solidFill>
                <a:latin typeface="Times New Roman"/>
                <a:ea typeface="Times New Roman"/>
                <a:cs typeface="Times New Roman"/>
                <a:sym typeface="Times New Roman"/>
              </a:rPr>
              <a:t>FHIR (Fast Healthcare Interoperability Resources)</a:t>
            </a:r>
            <a:r>
              <a:rPr lang="en-GB" sz="1400">
                <a:solidFill>
                  <a:schemeClr val="dk2"/>
                </a:solidFill>
                <a:latin typeface="Times New Roman"/>
                <a:ea typeface="Times New Roman"/>
                <a:cs typeface="Times New Roman"/>
                <a:sym typeface="Times New Roman"/>
              </a:rPr>
              <a:t> is a standard framework designed for healthcare data exchange, introduced by HL7. It utilizes modern web technologies like RESTful APIs, XML, and JSON, making it efficient and scalable (Ayaz et al., 2021).</a:t>
            </a:r>
            <a:endParaRPr sz="14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b="1" lang="en-GB" sz="1400">
                <a:solidFill>
                  <a:srgbClr val="000000"/>
                </a:solidFill>
                <a:latin typeface="Times New Roman"/>
                <a:ea typeface="Times New Roman"/>
                <a:cs typeface="Times New Roman"/>
                <a:sym typeface="Times New Roman"/>
              </a:rPr>
              <a:t>Importance in Healthcare</a:t>
            </a:r>
            <a:r>
              <a:rPr lang="en-GB"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Interoperability</a:t>
            </a:r>
            <a:r>
              <a:rPr lang="en-GB" sz="1400">
                <a:solidFill>
                  <a:srgbClr val="000000"/>
                </a:solidFill>
                <a:latin typeface="Times New Roman"/>
                <a:ea typeface="Times New Roman"/>
                <a:cs typeface="Times New Roman"/>
                <a:sym typeface="Times New Roman"/>
              </a:rPr>
              <a:t>: FHIR overcomes limitations of previous HL7 standards (v2, v3, and CDA), enabling seamless communication across systems, irrespective of operating platforms or devices (Ayaz et al., 2021)​.</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Adoption by Tech Leaders</a:t>
            </a:r>
            <a:r>
              <a:rPr lang="en-GB" sz="1400">
                <a:solidFill>
                  <a:srgbClr val="000000"/>
                </a:solidFill>
                <a:latin typeface="Times New Roman"/>
                <a:ea typeface="Times New Roman"/>
                <a:cs typeface="Times New Roman"/>
                <a:sym typeface="Times New Roman"/>
              </a:rPr>
              <a:t>: Companies like Microsoft, IBM, Amazon, and Google have recognized FHIR as a vital tool for breaking down interoperability barriers in healthcare​ (Ayaz et al., 2021).</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Versatility</a:t>
            </a:r>
            <a:r>
              <a:rPr lang="en-GB" sz="1400">
                <a:solidFill>
                  <a:srgbClr val="000000"/>
                </a:solidFill>
                <a:latin typeface="Times New Roman"/>
                <a:ea typeface="Times New Roman"/>
                <a:cs typeface="Times New Roman"/>
                <a:sym typeface="Times New Roman"/>
              </a:rPr>
              <a:t>: It supports a wide range of applications, from mobile health apps to big data analytics and precision medicine (Ayaz et al., 2021)​.</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Efficiency</a:t>
            </a:r>
            <a:r>
              <a:rPr lang="en-GB" sz="1400">
                <a:solidFill>
                  <a:srgbClr val="000000"/>
                </a:solidFill>
                <a:latin typeface="Times New Roman"/>
                <a:ea typeface="Times New Roman"/>
                <a:cs typeface="Times New Roman"/>
                <a:sym typeface="Times New Roman"/>
              </a:rPr>
              <a:t>: By standardizing data at a granular level, FHIR ensures integrity while reducing complexity in implementation​ (Ayaz et al., 2021).</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40675" y="558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ETL PROCESS- HOW IT WAS USED IN PROJECT?</a:t>
            </a:r>
            <a:endParaRPr>
              <a:latin typeface="Times New Roman"/>
              <a:ea typeface="Times New Roman"/>
              <a:cs typeface="Times New Roman"/>
              <a:sym typeface="Times New Roman"/>
            </a:endParaRPr>
          </a:p>
        </p:txBody>
      </p:sp>
      <p:sp>
        <p:nvSpPr>
          <p:cNvPr id="100" name="Google Shape;100;p15"/>
          <p:cNvSpPr txBox="1"/>
          <p:nvPr>
            <p:ph idx="1" type="body"/>
          </p:nvPr>
        </p:nvSpPr>
        <p:spPr>
          <a:xfrm>
            <a:off x="199800" y="1183875"/>
            <a:ext cx="8744400" cy="390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The </a:t>
            </a:r>
            <a:r>
              <a:rPr b="1" lang="en-GB" sz="1400">
                <a:solidFill>
                  <a:srgbClr val="000000"/>
                </a:solidFill>
                <a:latin typeface="Times New Roman"/>
                <a:ea typeface="Times New Roman"/>
                <a:cs typeface="Times New Roman"/>
                <a:sym typeface="Times New Roman"/>
              </a:rPr>
              <a:t>Extract, Transform, Load (ETL)</a:t>
            </a:r>
            <a:r>
              <a:rPr lang="en-GB" sz="1400">
                <a:solidFill>
                  <a:srgbClr val="000000"/>
                </a:solidFill>
                <a:latin typeface="Times New Roman"/>
                <a:ea typeface="Times New Roman"/>
                <a:cs typeface="Times New Roman"/>
                <a:sym typeface="Times New Roman"/>
              </a:rPr>
              <a:t> process is a cornerstone for integrating and utilizing healthcare data. This process is vital for clinical research databases, where data from operational systems like Electronic Health Records (EHRs) is repurposed for research, quality improvement, and analytics (Denney et al., 2016).</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400">
                <a:solidFill>
                  <a:srgbClr val="000000"/>
                </a:solidFill>
                <a:latin typeface="Times New Roman"/>
                <a:ea typeface="Times New Roman"/>
                <a:cs typeface="Times New Roman"/>
                <a:sym typeface="Times New Roman"/>
              </a:rPr>
              <a:t>   Extraction</a:t>
            </a:r>
            <a:r>
              <a:rPr lang="en-GB"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Times New Roman"/>
                <a:ea typeface="Times New Roman"/>
                <a:cs typeface="Times New Roman"/>
                <a:sym typeface="Times New Roman"/>
              </a:rPr>
              <a:t>Patient data and related medical conditions are extracted from the </a:t>
            </a:r>
            <a:r>
              <a:rPr b="1" lang="en-GB" sz="1400">
                <a:solidFill>
                  <a:srgbClr val="000000"/>
                </a:solidFill>
                <a:latin typeface="Times New Roman"/>
                <a:ea typeface="Times New Roman"/>
                <a:cs typeface="Times New Roman"/>
                <a:sym typeface="Times New Roman"/>
              </a:rPr>
              <a:t>OpenEMR FHIR API</a:t>
            </a:r>
            <a:r>
              <a:rPr lang="en-GB"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Data sources include specific FHIR resources such as </a:t>
            </a:r>
            <a:r>
              <a:rPr lang="en-GB" sz="1400">
                <a:solidFill>
                  <a:srgbClr val="188038"/>
                </a:solidFill>
                <a:latin typeface="Times New Roman"/>
                <a:ea typeface="Times New Roman"/>
                <a:cs typeface="Times New Roman"/>
                <a:sym typeface="Times New Roman"/>
              </a:rPr>
              <a:t>Patient</a:t>
            </a:r>
            <a:r>
              <a:rPr lang="en-GB" sz="1400">
                <a:solidFill>
                  <a:srgbClr val="000000"/>
                </a:solidFill>
                <a:latin typeface="Times New Roman"/>
                <a:ea typeface="Times New Roman"/>
                <a:cs typeface="Times New Roman"/>
                <a:sym typeface="Times New Roman"/>
              </a:rPr>
              <a:t>, </a:t>
            </a:r>
            <a:r>
              <a:rPr lang="en-GB" sz="1400">
                <a:solidFill>
                  <a:srgbClr val="188038"/>
                </a:solidFill>
                <a:latin typeface="Times New Roman"/>
                <a:ea typeface="Times New Roman"/>
                <a:cs typeface="Times New Roman"/>
                <a:sym typeface="Times New Roman"/>
              </a:rPr>
              <a:t>Condition</a:t>
            </a:r>
            <a:r>
              <a:rPr lang="en-GB" sz="1400">
                <a:solidFill>
                  <a:srgbClr val="000000"/>
                </a:solidFill>
                <a:latin typeface="Times New Roman"/>
                <a:ea typeface="Times New Roman"/>
                <a:cs typeface="Times New Roman"/>
                <a:sym typeface="Times New Roman"/>
              </a:rPr>
              <a:t>, and </a:t>
            </a:r>
            <a:r>
              <a:rPr lang="en-GB" sz="1400">
                <a:solidFill>
                  <a:srgbClr val="188038"/>
                </a:solidFill>
                <a:latin typeface="Times New Roman"/>
                <a:ea typeface="Times New Roman"/>
                <a:cs typeface="Times New Roman"/>
                <a:sym typeface="Times New Roman"/>
              </a:rPr>
              <a:t>Observation</a:t>
            </a:r>
            <a:r>
              <a:rPr lang="en-GB"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Authentication is managed using access tokens to securely access the data from OpenEMR.</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400">
                <a:solidFill>
                  <a:srgbClr val="000000"/>
                </a:solidFill>
                <a:latin typeface="Times New Roman"/>
                <a:ea typeface="Times New Roman"/>
                <a:cs typeface="Times New Roman"/>
                <a:sym typeface="Times New Roman"/>
              </a:rPr>
              <a:t>Transformation</a:t>
            </a:r>
            <a:endParaRPr b="1"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Missing fields (e.g., </a:t>
            </a:r>
            <a:r>
              <a:rPr lang="en-GB" sz="1400">
                <a:solidFill>
                  <a:srgbClr val="188038"/>
                </a:solidFill>
                <a:latin typeface="Times New Roman"/>
                <a:ea typeface="Times New Roman"/>
                <a:cs typeface="Times New Roman"/>
                <a:sym typeface="Times New Roman"/>
              </a:rPr>
              <a:t>district</a:t>
            </a:r>
            <a:r>
              <a:rPr lang="en-GB" sz="1400">
                <a:solidFill>
                  <a:srgbClr val="000000"/>
                </a:solidFill>
                <a:latin typeface="Times New Roman"/>
                <a:ea typeface="Times New Roman"/>
                <a:cs typeface="Times New Roman"/>
                <a:sym typeface="Times New Roman"/>
              </a:rPr>
              <a:t> in the patient address) are filled with placeholder values like </a:t>
            </a:r>
            <a:r>
              <a:rPr lang="en-GB" sz="1400">
                <a:solidFill>
                  <a:srgbClr val="188038"/>
                </a:solidFill>
                <a:latin typeface="Times New Roman"/>
                <a:ea typeface="Times New Roman"/>
                <a:cs typeface="Times New Roman"/>
                <a:sym typeface="Times New Roman"/>
              </a:rPr>
              <a:t>"N/A"</a:t>
            </a:r>
            <a:r>
              <a:rPr lang="en-GB"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Standard terminologies such as SNOMED CT codes are applied to ensure consistent representation of conditions, procedures, and observations.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Parent and child SNOMED terms are identified to refine medical condition hierarchies for accurate representation in the target system.</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523"/>
              <a:buNone/>
            </a:pPr>
            <a:r>
              <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SzPts val="523"/>
              <a:buNone/>
            </a:pPr>
            <a:r>
              <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SzPts val="523"/>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SzPts val="523"/>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218750" y="1332425"/>
            <a:ext cx="8668800" cy="3543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400">
                <a:solidFill>
                  <a:srgbClr val="000000"/>
                </a:solidFill>
                <a:latin typeface="Times New Roman"/>
                <a:ea typeface="Times New Roman"/>
                <a:cs typeface="Times New Roman"/>
                <a:sym typeface="Times New Roman"/>
              </a:rPr>
              <a:t>Loading</a:t>
            </a:r>
            <a:r>
              <a:rPr lang="en-GB"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Transformed data is posted to the Primary Care EHR FHIR server through API endpoints.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Times New Roman"/>
                <a:ea typeface="Times New Roman"/>
                <a:cs typeface="Times New Roman"/>
                <a:sym typeface="Times New Roman"/>
              </a:rPr>
              <a:t>Resources such as </a:t>
            </a:r>
            <a:r>
              <a:rPr lang="en-GB" sz="1400">
                <a:solidFill>
                  <a:srgbClr val="188038"/>
                </a:solidFill>
                <a:latin typeface="Times New Roman"/>
                <a:ea typeface="Times New Roman"/>
                <a:cs typeface="Times New Roman"/>
                <a:sym typeface="Times New Roman"/>
              </a:rPr>
              <a:t>Patient</a:t>
            </a:r>
            <a:r>
              <a:rPr lang="en-GB" sz="1400">
                <a:solidFill>
                  <a:srgbClr val="000000"/>
                </a:solidFill>
                <a:latin typeface="Times New Roman"/>
                <a:ea typeface="Times New Roman"/>
                <a:cs typeface="Times New Roman"/>
                <a:sym typeface="Times New Roman"/>
              </a:rPr>
              <a:t>, </a:t>
            </a:r>
            <a:r>
              <a:rPr lang="en-GB" sz="1400">
                <a:solidFill>
                  <a:srgbClr val="188038"/>
                </a:solidFill>
                <a:latin typeface="Times New Roman"/>
                <a:ea typeface="Times New Roman"/>
                <a:cs typeface="Times New Roman"/>
                <a:sym typeface="Times New Roman"/>
              </a:rPr>
              <a:t>Condition</a:t>
            </a:r>
            <a:r>
              <a:rPr lang="en-GB" sz="1400">
                <a:solidFill>
                  <a:srgbClr val="000000"/>
                </a:solidFill>
                <a:latin typeface="Times New Roman"/>
                <a:ea typeface="Times New Roman"/>
                <a:cs typeface="Times New Roman"/>
                <a:sym typeface="Times New Roman"/>
              </a:rPr>
              <a:t>, </a:t>
            </a:r>
            <a:r>
              <a:rPr lang="en-GB" sz="1400">
                <a:solidFill>
                  <a:srgbClr val="188038"/>
                </a:solidFill>
                <a:latin typeface="Times New Roman"/>
                <a:ea typeface="Times New Roman"/>
                <a:cs typeface="Times New Roman"/>
                <a:sym typeface="Times New Roman"/>
              </a:rPr>
              <a:t>Observation</a:t>
            </a:r>
            <a:r>
              <a:rPr lang="en-GB" sz="1400">
                <a:solidFill>
                  <a:srgbClr val="000000"/>
                </a:solidFill>
                <a:latin typeface="Times New Roman"/>
                <a:ea typeface="Times New Roman"/>
                <a:cs typeface="Times New Roman"/>
                <a:sym typeface="Times New Roman"/>
              </a:rPr>
              <a:t>, and </a:t>
            </a:r>
            <a:r>
              <a:rPr lang="en-GB" sz="1400">
                <a:solidFill>
                  <a:srgbClr val="188038"/>
                </a:solidFill>
                <a:latin typeface="Times New Roman"/>
                <a:ea typeface="Times New Roman"/>
                <a:cs typeface="Times New Roman"/>
                <a:sym typeface="Times New Roman"/>
              </a:rPr>
              <a:t>Procedure</a:t>
            </a:r>
            <a:r>
              <a:rPr lang="en-GB" sz="1400">
                <a:solidFill>
                  <a:srgbClr val="000000"/>
                </a:solidFill>
                <a:latin typeface="Times New Roman"/>
                <a:ea typeface="Times New Roman"/>
                <a:cs typeface="Times New Roman"/>
                <a:sym typeface="Times New Roman"/>
              </a:rPr>
              <a:t> are created using validated JSON payloads.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Automated logging tracks successful data transfers and identifies issues during the posting process.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GB" sz="1400">
                <a:solidFill>
                  <a:srgbClr val="000000"/>
                </a:solidFill>
                <a:latin typeface="Times New Roman"/>
                <a:ea typeface="Times New Roman"/>
                <a:cs typeface="Times New Roman"/>
                <a:sym typeface="Times New Roman"/>
              </a:rPr>
              <a:t>Integration and Interoperability</a:t>
            </a:r>
            <a:r>
              <a:rPr lang="en-GB"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The process adheres to FHIR standards, enabling seamless communication between the source (OpenEMR) and target (Primary Care EHR) systems.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Ensures data integrity and compliance with healthcare interoperability standards.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06" name="Google Shape;106;p16"/>
          <p:cNvSpPr txBox="1"/>
          <p:nvPr>
            <p:ph type="title"/>
          </p:nvPr>
        </p:nvSpPr>
        <p:spPr>
          <a:xfrm>
            <a:off x="440675" y="558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ETL PROCESS- HOW </a:t>
            </a:r>
            <a:r>
              <a:rPr lang="en-GB" sz="2440">
                <a:latin typeface="Times New Roman"/>
                <a:ea typeface="Times New Roman"/>
                <a:cs typeface="Times New Roman"/>
                <a:sym typeface="Times New Roman"/>
              </a:rPr>
              <a:t>IT WAS USED </a:t>
            </a:r>
            <a:r>
              <a:rPr lang="en-GB" sz="2440">
                <a:latin typeface="Times New Roman"/>
                <a:ea typeface="Times New Roman"/>
                <a:cs typeface="Times New Roman"/>
                <a:sym typeface="Times New Roman"/>
              </a:rPr>
              <a:t>IN PROJECT?</a:t>
            </a:r>
            <a:endParaRPr sz="244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9950" y="616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ETL PROCESS VISUALIZATION</a:t>
            </a:r>
            <a:endParaRPr sz="2440">
              <a:latin typeface="Times New Roman"/>
              <a:ea typeface="Times New Roman"/>
              <a:cs typeface="Times New Roman"/>
              <a:sym typeface="Times New Roman"/>
            </a:endParaRPr>
          </a:p>
        </p:txBody>
      </p:sp>
      <p:pic>
        <p:nvPicPr>
          <p:cNvPr id="112" name="Google Shape;112;p17"/>
          <p:cNvPicPr preferRelativeResize="0"/>
          <p:nvPr/>
        </p:nvPicPr>
        <p:blipFill>
          <a:blip r:embed="rId3">
            <a:alphaModFix/>
          </a:blip>
          <a:stretch>
            <a:fillRect/>
          </a:stretch>
        </p:blipFill>
        <p:spPr>
          <a:xfrm>
            <a:off x="1369900" y="1277175"/>
            <a:ext cx="6327494" cy="36874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28725" y="537950"/>
            <a:ext cx="76887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ETL </a:t>
            </a:r>
            <a:r>
              <a:rPr lang="en-GB" sz="2440">
                <a:latin typeface="Times New Roman"/>
                <a:ea typeface="Times New Roman"/>
                <a:cs typeface="Times New Roman"/>
                <a:sym typeface="Times New Roman"/>
              </a:rPr>
              <a:t>PIPELINE</a:t>
            </a:r>
            <a:r>
              <a:rPr lang="en-GB" sz="2440">
                <a:latin typeface="Times New Roman"/>
                <a:ea typeface="Times New Roman"/>
                <a:cs typeface="Times New Roman"/>
                <a:sym typeface="Times New Roman"/>
              </a:rPr>
              <a:t>- EXTRACTION</a:t>
            </a:r>
            <a:endParaRPr sz="2440">
              <a:latin typeface="Times New Roman"/>
              <a:ea typeface="Times New Roman"/>
              <a:cs typeface="Times New Roman"/>
              <a:sym typeface="Times New Roman"/>
            </a:endParaRPr>
          </a:p>
        </p:txBody>
      </p:sp>
      <p:sp>
        <p:nvSpPr>
          <p:cNvPr id="118" name="Google Shape;118;p18"/>
          <p:cNvSpPr txBox="1"/>
          <p:nvPr>
            <p:ph idx="1" type="body"/>
          </p:nvPr>
        </p:nvSpPr>
        <p:spPr>
          <a:xfrm>
            <a:off x="344450" y="1318475"/>
            <a:ext cx="8685900" cy="355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000000"/>
                </a:solidFill>
                <a:latin typeface="Times New Roman"/>
                <a:ea typeface="Times New Roman"/>
                <a:cs typeface="Times New Roman"/>
                <a:sym typeface="Times New Roman"/>
              </a:rPr>
              <a:t>The </a:t>
            </a:r>
            <a:r>
              <a:rPr b="1" lang="en-GB" sz="1400">
                <a:solidFill>
                  <a:srgbClr val="000000"/>
                </a:solidFill>
                <a:latin typeface="Times New Roman"/>
                <a:ea typeface="Times New Roman"/>
                <a:cs typeface="Times New Roman"/>
                <a:sym typeface="Times New Roman"/>
              </a:rPr>
              <a:t>ETL process (Extract, Transform, Load)</a:t>
            </a:r>
            <a:r>
              <a:rPr lang="en-GB" sz="1400">
                <a:solidFill>
                  <a:srgbClr val="000000"/>
                </a:solidFill>
                <a:latin typeface="Times New Roman"/>
                <a:ea typeface="Times New Roman"/>
                <a:cs typeface="Times New Roman"/>
                <a:sym typeface="Times New Roman"/>
              </a:rPr>
              <a:t> is a structured method used to move and process data between systems. </a:t>
            </a:r>
            <a:endParaRPr sz="14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GB" sz="1400">
                <a:solidFill>
                  <a:srgbClr val="000000"/>
                </a:solidFill>
                <a:latin typeface="Times New Roman"/>
                <a:ea typeface="Times New Roman"/>
                <a:cs typeface="Times New Roman"/>
                <a:sym typeface="Times New Roman"/>
              </a:rPr>
              <a:t>1. Connecting to a FHIR API Using </a:t>
            </a:r>
            <a:r>
              <a:rPr b="1" lang="en-GB" sz="1400">
                <a:solidFill>
                  <a:srgbClr val="188038"/>
                </a:solidFill>
                <a:latin typeface="Times New Roman"/>
                <a:ea typeface="Times New Roman"/>
                <a:cs typeface="Times New Roman"/>
                <a:sym typeface="Times New Roman"/>
              </a:rPr>
              <a:t>requests</a:t>
            </a:r>
            <a:r>
              <a:rPr b="1" lang="en-GB" sz="1400">
                <a:solidFill>
                  <a:srgbClr val="000000"/>
                </a:solidFill>
                <a:latin typeface="Times New Roman"/>
                <a:ea typeface="Times New Roman"/>
                <a:cs typeface="Times New Roman"/>
                <a:sym typeface="Times New Roman"/>
              </a:rPr>
              <a:t> Library</a:t>
            </a:r>
            <a:endParaRPr b="1"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The Python scripts use the </a:t>
            </a:r>
            <a:r>
              <a:rPr b="1" lang="en-GB" sz="1400">
                <a:solidFill>
                  <a:srgbClr val="188038"/>
                </a:solidFill>
                <a:latin typeface="Times New Roman"/>
                <a:ea typeface="Times New Roman"/>
                <a:cs typeface="Times New Roman"/>
                <a:sym typeface="Times New Roman"/>
              </a:rPr>
              <a:t>requests</a:t>
            </a:r>
            <a:r>
              <a:rPr lang="en-GB" sz="1400">
                <a:solidFill>
                  <a:srgbClr val="000000"/>
                </a:solidFill>
                <a:latin typeface="Times New Roman"/>
                <a:ea typeface="Times New Roman"/>
                <a:cs typeface="Times New Roman"/>
                <a:sym typeface="Times New Roman"/>
              </a:rPr>
              <a:t> library to establish communication with the OpenEMR FHIR API server (source) and the Primary Care EHR FHIR API server (target). The library allows the use of </a:t>
            </a:r>
            <a:r>
              <a:rPr b="1" lang="en-GB" sz="1400">
                <a:solidFill>
                  <a:srgbClr val="188038"/>
                </a:solidFill>
                <a:latin typeface="Times New Roman"/>
                <a:ea typeface="Times New Roman"/>
                <a:cs typeface="Times New Roman"/>
                <a:sym typeface="Times New Roman"/>
              </a:rPr>
              <a:t>GET</a:t>
            </a:r>
            <a:r>
              <a:rPr lang="en-GB" sz="1400">
                <a:solidFill>
                  <a:srgbClr val="000000"/>
                </a:solidFill>
                <a:latin typeface="Times New Roman"/>
                <a:ea typeface="Times New Roman"/>
                <a:cs typeface="Times New Roman"/>
                <a:sym typeface="Times New Roman"/>
              </a:rPr>
              <a:t> and </a:t>
            </a:r>
            <a:r>
              <a:rPr b="1" lang="en-GB" sz="1400">
                <a:solidFill>
                  <a:srgbClr val="188038"/>
                </a:solidFill>
                <a:latin typeface="Times New Roman"/>
                <a:ea typeface="Times New Roman"/>
                <a:cs typeface="Times New Roman"/>
                <a:sym typeface="Times New Roman"/>
              </a:rPr>
              <a:t>POST</a:t>
            </a:r>
            <a:r>
              <a:rPr lang="en-GB" sz="1400">
                <a:solidFill>
                  <a:srgbClr val="000000"/>
                </a:solidFill>
                <a:latin typeface="Times New Roman"/>
                <a:ea typeface="Times New Roman"/>
                <a:cs typeface="Times New Roman"/>
                <a:sym typeface="Times New Roman"/>
              </a:rPr>
              <a:t> methods for extracting and loading data.</a:t>
            </a:r>
            <a:endParaRPr sz="14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GB" sz="1400">
                <a:solidFill>
                  <a:srgbClr val="000000"/>
                </a:solidFill>
                <a:latin typeface="Times New Roman"/>
                <a:ea typeface="Times New Roman"/>
                <a:cs typeface="Times New Roman"/>
                <a:sym typeface="Times New Roman"/>
              </a:rPr>
              <a:t>The </a:t>
            </a:r>
            <a:r>
              <a:rPr b="1" lang="en-GB" sz="1400">
                <a:solidFill>
                  <a:srgbClr val="188038"/>
                </a:solidFill>
                <a:latin typeface="Times New Roman"/>
                <a:ea typeface="Times New Roman"/>
                <a:cs typeface="Times New Roman"/>
                <a:sym typeface="Times New Roman"/>
              </a:rPr>
              <a:t>requests.get()</a:t>
            </a:r>
            <a:r>
              <a:rPr lang="en-GB" sz="1400">
                <a:solidFill>
                  <a:srgbClr val="000000"/>
                </a:solidFill>
                <a:latin typeface="Times New Roman"/>
                <a:ea typeface="Times New Roman"/>
                <a:cs typeface="Times New Roman"/>
                <a:sym typeface="Times New Roman"/>
              </a:rPr>
              <a:t> method is used to retrieve data from the source FHIR server. Headers include an </a:t>
            </a:r>
            <a:r>
              <a:rPr b="1" lang="en-GB" sz="1400">
                <a:solidFill>
                  <a:srgbClr val="188038"/>
                </a:solidFill>
                <a:latin typeface="Times New Roman"/>
                <a:ea typeface="Times New Roman"/>
                <a:cs typeface="Times New Roman"/>
                <a:sym typeface="Times New Roman"/>
              </a:rPr>
              <a:t>Authorization</a:t>
            </a:r>
            <a:r>
              <a:rPr lang="en-GB" sz="1400">
                <a:solidFill>
                  <a:srgbClr val="000000"/>
                </a:solidFill>
                <a:latin typeface="Times New Roman"/>
                <a:ea typeface="Times New Roman"/>
                <a:cs typeface="Times New Roman"/>
                <a:sym typeface="Times New Roman"/>
              </a:rPr>
              <a:t> token to ensure secure access.</a:t>
            </a:r>
            <a:endParaRPr sz="14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GB" sz="1400">
                <a:solidFill>
                  <a:srgbClr val="000000"/>
                </a:solidFill>
                <a:latin typeface="Times New Roman"/>
                <a:ea typeface="Times New Roman"/>
                <a:cs typeface="Times New Roman"/>
                <a:sym typeface="Times New Roman"/>
              </a:rPr>
              <a:t>The </a:t>
            </a:r>
            <a:r>
              <a:rPr b="1" lang="en-GB" sz="1400">
                <a:solidFill>
                  <a:srgbClr val="188038"/>
                </a:solidFill>
                <a:latin typeface="Times New Roman"/>
                <a:ea typeface="Times New Roman"/>
                <a:cs typeface="Times New Roman"/>
                <a:sym typeface="Times New Roman"/>
              </a:rPr>
              <a:t>BASE_URL</a:t>
            </a:r>
            <a:r>
              <a:rPr b="1" lang="en-GB" sz="1400">
                <a:solidFill>
                  <a:srgbClr val="000000"/>
                </a:solidFill>
                <a:latin typeface="Times New Roman"/>
                <a:ea typeface="Times New Roman"/>
                <a:cs typeface="Times New Roman"/>
                <a:sym typeface="Times New Roman"/>
              </a:rPr>
              <a:t> </a:t>
            </a:r>
            <a:r>
              <a:rPr lang="en-GB" sz="1400">
                <a:solidFill>
                  <a:srgbClr val="000000"/>
                </a:solidFill>
                <a:latin typeface="Times New Roman"/>
                <a:ea typeface="Times New Roman"/>
                <a:cs typeface="Times New Roman"/>
                <a:sym typeface="Times New Roman"/>
              </a:rPr>
              <a:t>points to the OpenEMR FHIR API server, and the response is parsed as JSON to extract data.</a:t>
            </a:r>
            <a:endParaRPr sz="1400">
              <a:solidFill>
                <a:srgbClr val="000000"/>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19" name="Google Shape;119;p18"/>
          <p:cNvPicPr preferRelativeResize="0"/>
          <p:nvPr/>
        </p:nvPicPr>
        <p:blipFill>
          <a:blip r:embed="rId3">
            <a:alphaModFix/>
          </a:blip>
          <a:stretch>
            <a:fillRect/>
          </a:stretch>
        </p:blipFill>
        <p:spPr>
          <a:xfrm>
            <a:off x="1288650" y="4057138"/>
            <a:ext cx="6705600" cy="100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565825" y="606400"/>
            <a:ext cx="8329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ETL PIPELINE</a:t>
            </a:r>
            <a:endParaRPr sz="2440">
              <a:latin typeface="Times New Roman"/>
              <a:ea typeface="Times New Roman"/>
              <a:cs typeface="Times New Roman"/>
              <a:sym typeface="Times New Roman"/>
            </a:endParaRPr>
          </a:p>
        </p:txBody>
      </p:sp>
      <p:sp>
        <p:nvSpPr>
          <p:cNvPr id="125" name="Google Shape;125;p19"/>
          <p:cNvSpPr txBox="1"/>
          <p:nvPr>
            <p:ph idx="1" type="body"/>
          </p:nvPr>
        </p:nvSpPr>
        <p:spPr>
          <a:xfrm>
            <a:off x="290675" y="1356975"/>
            <a:ext cx="8710800" cy="3555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Char char="●"/>
            </a:pPr>
            <a:r>
              <a:rPr b="1" lang="en-GB" sz="1400">
                <a:solidFill>
                  <a:srgbClr val="000000"/>
                </a:solidFill>
                <a:latin typeface="Times New Roman"/>
                <a:ea typeface="Times New Roman"/>
                <a:cs typeface="Times New Roman"/>
                <a:sym typeface="Times New Roman"/>
              </a:rPr>
              <a:t>Posting Data to the Target API</a:t>
            </a:r>
            <a:r>
              <a:rPr lang="en-GB" sz="1400">
                <a:solidFill>
                  <a:srgbClr val="000000"/>
                </a:solidFill>
                <a:latin typeface="Times New Roman"/>
                <a:ea typeface="Times New Roman"/>
                <a:cs typeface="Times New Roman"/>
                <a:sym typeface="Times New Roman"/>
              </a:rPr>
              <a:t>: The </a:t>
            </a:r>
            <a:r>
              <a:rPr b="1" lang="en-GB" sz="1400">
                <a:solidFill>
                  <a:srgbClr val="188038"/>
                </a:solidFill>
                <a:latin typeface="Times New Roman"/>
                <a:ea typeface="Times New Roman"/>
                <a:cs typeface="Times New Roman"/>
                <a:sym typeface="Times New Roman"/>
              </a:rPr>
              <a:t>requests.post()</a:t>
            </a:r>
            <a:r>
              <a:rPr lang="en-GB" sz="1400">
                <a:solidFill>
                  <a:srgbClr val="000000"/>
                </a:solidFill>
                <a:latin typeface="Times New Roman"/>
                <a:ea typeface="Times New Roman"/>
                <a:cs typeface="Times New Roman"/>
                <a:sym typeface="Times New Roman"/>
              </a:rPr>
              <a:t> method is used to send transformed data to the target FHIR server.</a:t>
            </a:r>
            <a:endParaRPr sz="1400">
              <a:solidFill>
                <a:srgbClr val="000000"/>
              </a:solidFill>
              <a:latin typeface="Times New Roman"/>
              <a:ea typeface="Times New Roman"/>
              <a:cs typeface="Times New Roman"/>
              <a:sym typeface="Times New Roman"/>
            </a:endParaRPr>
          </a:p>
          <a:p>
            <a:pPr indent="0" lvl="0" marL="0" rtl="0" algn="l">
              <a:lnSpc>
                <a:spcPct val="90000"/>
              </a:lnSpc>
              <a:spcBef>
                <a:spcPts val="1400"/>
              </a:spcBef>
              <a:spcAft>
                <a:spcPts val="0"/>
              </a:spcAft>
              <a:buNone/>
            </a:pPr>
            <a:br>
              <a:rPr lang="en-GB" sz="1400">
                <a:solidFill>
                  <a:srgbClr val="000000"/>
                </a:solidFill>
                <a:latin typeface="Times New Roman"/>
                <a:ea typeface="Times New Roman"/>
                <a:cs typeface="Times New Roman"/>
                <a:sym typeface="Times New Roman"/>
              </a:rPr>
            </a:br>
            <a:r>
              <a:rPr b="1" lang="en-GB" sz="1400">
                <a:solidFill>
                  <a:srgbClr val="000000"/>
                </a:solidFill>
                <a:latin typeface="Times New Roman"/>
                <a:ea typeface="Times New Roman"/>
                <a:cs typeface="Times New Roman"/>
                <a:sym typeface="Times New Roman"/>
              </a:rPr>
              <a:t>2. Error Handling for API Authentication and Data Retrieval</a:t>
            </a:r>
            <a:endParaRPr b="1" sz="1400">
              <a:solidFill>
                <a:srgbClr val="000000"/>
              </a:solidFill>
              <a:latin typeface="Times New Roman"/>
              <a:ea typeface="Times New Roman"/>
              <a:cs typeface="Times New Roman"/>
              <a:sym typeface="Times New Roman"/>
            </a:endParaRPr>
          </a:p>
          <a:p>
            <a:pPr indent="0" lvl="0" marL="0" rtl="0" algn="l">
              <a:lnSpc>
                <a:spcPct val="90000"/>
              </a:lnSpc>
              <a:spcBef>
                <a:spcPts val="1400"/>
              </a:spcBef>
              <a:spcAft>
                <a:spcPts val="0"/>
              </a:spcAft>
              <a:buNone/>
            </a:pPr>
            <a:r>
              <a:rPr lang="en-GB" sz="1400">
                <a:solidFill>
                  <a:srgbClr val="000000"/>
                </a:solidFill>
                <a:latin typeface="Times New Roman"/>
                <a:ea typeface="Times New Roman"/>
                <a:cs typeface="Times New Roman"/>
                <a:sym typeface="Times New Roman"/>
              </a:rPr>
              <a:t>The scripts include robust error handling mechanisms to address common issues:</a:t>
            </a:r>
            <a:endParaRPr sz="1400">
              <a:solidFill>
                <a:srgbClr val="000000"/>
              </a:solidFill>
              <a:latin typeface="Times New Roman"/>
              <a:ea typeface="Times New Roman"/>
              <a:cs typeface="Times New Roman"/>
              <a:sym typeface="Times New Roman"/>
            </a:endParaRPr>
          </a:p>
          <a:p>
            <a:pPr indent="-317500" lvl="0" marL="457200" rtl="0" algn="l">
              <a:lnSpc>
                <a:spcPct val="90000"/>
              </a:lnSpc>
              <a:spcBef>
                <a:spcPts val="140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Authentication Errors</a:t>
            </a:r>
            <a:r>
              <a:rPr lang="en-GB" sz="1400">
                <a:solidFill>
                  <a:srgbClr val="000000"/>
                </a:solidFill>
                <a:latin typeface="Times New Roman"/>
                <a:ea typeface="Times New Roman"/>
                <a:cs typeface="Times New Roman"/>
                <a:sym typeface="Times New Roman"/>
              </a:rPr>
              <a:t>: If the access token is missing or expired, the </a:t>
            </a:r>
            <a:r>
              <a:rPr b="1" lang="en-GB" sz="1400">
                <a:solidFill>
                  <a:srgbClr val="188038"/>
                </a:solidFill>
                <a:latin typeface="Times New Roman"/>
                <a:ea typeface="Times New Roman"/>
                <a:cs typeface="Times New Roman"/>
                <a:sym typeface="Times New Roman"/>
              </a:rPr>
              <a:t>renew_access_token()</a:t>
            </a:r>
            <a:r>
              <a:rPr lang="en-GB" sz="1400">
                <a:solidFill>
                  <a:srgbClr val="000000"/>
                </a:solidFill>
                <a:latin typeface="Times New Roman"/>
                <a:ea typeface="Times New Roman"/>
                <a:cs typeface="Times New Roman"/>
                <a:sym typeface="Times New Roman"/>
              </a:rPr>
              <a:t> function in </a:t>
            </a:r>
            <a:r>
              <a:rPr b="1" lang="en-GB" sz="1400">
                <a:solidFill>
                  <a:srgbClr val="188038"/>
                </a:solidFill>
                <a:latin typeface="Times New Roman"/>
                <a:ea typeface="Times New Roman"/>
                <a:cs typeface="Times New Roman"/>
                <a:sym typeface="Times New Roman"/>
              </a:rPr>
              <a:t>refresh_token.py</a:t>
            </a:r>
            <a:r>
              <a:rPr b="1" lang="en-GB" sz="1400">
                <a:solidFill>
                  <a:srgbClr val="000000"/>
                </a:solidFill>
                <a:latin typeface="Times New Roman"/>
                <a:ea typeface="Times New Roman"/>
                <a:cs typeface="Times New Roman"/>
                <a:sym typeface="Times New Roman"/>
              </a:rPr>
              <a:t> </a:t>
            </a:r>
            <a:r>
              <a:rPr lang="en-GB" sz="1400">
                <a:solidFill>
                  <a:srgbClr val="000000"/>
                </a:solidFill>
                <a:latin typeface="Times New Roman"/>
                <a:ea typeface="Times New Roman"/>
                <a:cs typeface="Times New Roman"/>
                <a:sym typeface="Times New Roman"/>
              </a:rPr>
              <a:t>refreshes the token automatically.</a:t>
            </a:r>
            <a:endParaRPr sz="1400">
              <a:solidFill>
                <a:srgbClr val="000000"/>
              </a:solidFill>
              <a:latin typeface="Times New Roman"/>
              <a:ea typeface="Times New Roman"/>
              <a:cs typeface="Times New Roman"/>
              <a:sym typeface="Times New Roman"/>
            </a:endParaRPr>
          </a:p>
          <a:p>
            <a:pPr indent="0" lvl="0" marL="0" rtl="0" algn="l">
              <a:lnSpc>
                <a:spcPct val="90000"/>
              </a:lnSpc>
              <a:spcBef>
                <a:spcPts val="14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4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26" name="Google Shape;126;p19"/>
          <p:cNvPicPr preferRelativeResize="0"/>
          <p:nvPr/>
        </p:nvPicPr>
        <p:blipFill>
          <a:blip r:embed="rId3">
            <a:alphaModFix/>
          </a:blip>
          <a:stretch>
            <a:fillRect/>
          </a:stretch>
        </p:blipFill>
        <p:spPr>
          <a:xfrm>
            <a:off x="498438" y="2029325"/>
            <a:ext cx="8334375" cy="209550"/>
          </a:xfrm>
          <a:prstGeom prst="rect">
            <a:avLst/>
          </a:prstGeom>
          <a:noFill/>
          <a:ln>
            <a:noFill/>
          </a:ln>
        </p:spPr>
      </p:pic>
      <p:pic>
        <p:nvPicPr>
          <p:cNvPr id="127" name="Google Shape;127;p19"/>
          <p:cNvPicPr preferRelativeResize="0"/>
          <p:nvPr/>
        </p:nvPicPr>
        <p:blipFill>
          <a:blip r:embed="rId4">
            <a:alphaModFix/>
          </a:blip>
          <a:stretch>
            <a:fillRect/>
          </a:stretch>
        </p:blipFill>
        <p:spPr>
          <a:xfrm>
            <a:off x="1482950" y="3472825"/>
            <a:ext cx="5865775" cy="148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25200" y="635275"/>
            <a:ext cx="8435700" cy="6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00">
                <a:latin typeface="Times New Roman"/>
                <a:ea typeface="Times New Roman"/>
                <a:cs typeface="Times New Roman"/>
                <a:sym typeface="Times New Roman"/>
              </a:rPr>
              <a:t>ETL PIPELINE</a:t>
            </a:r>
            <a:endParaRPr sz="2500">
              <a:latin typeface="Times New Roman"/>
              <a:ea typeface="Times New Roman"/>
              <a:cs typeface="Times New Roman"/>
              <a:sym typeface="Times New Roman"/>
            </a:endParaRPr>
          </a:p>
        </p:txBody>
      </p:sp>
      <p:sp>
        <p:nvSpPr>
          <p:cNvPr id="133" name="Google Shape;133;p20"/>
          <p:cNvSpPr txBox="1"/>
          <p:nvPr>
            <p:ph idx="1" type="body"/>
          </p:nvPr>
        </p:nvSpPr>
        <p:spPr>
          <a:xfrm>
            <a:off x="325200" y="1357000"/>
            <a:ext cx="8541600" cy="3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latin typeface="Times New Roman"/>
                <a:ea typeface="Times New Roman"/>
                <a:cs typeface="Times New Roman"/>
                <a:sym typeface="Times New Roman"/>
              </a:rPr>
              <a:t>API Request Errors</a:t>
            </a:r>
            <a:r>
              <a:rPr lang="en-GB" sz="1400">
                <a:solidFill>
                  <a:srgbClr val="000000"/>
                </a:solidFill>
                <a:latin typeface="Times New Roman"/>
                <a:ea typeface="Times New Roman"/>
                <a:cs typeface="Times New Roman"/>
                <a:sym typeface="Times New Roman"/>
              </a:rPr>
              <a:t>: Each </a:t>
            </a:r>
            <a:r>
              <a:rPr b="1" lang="en-GB" sz="1400">
                <a:solidFill>
                  <a:srgbClr val="188038"/>
                </a:solidFill>
                <a:latin typeface="Times New Roman"/>
                <a:ea typeface="Times New Roman"/>
                <a:cs typeface="Times New Roman"/>
                <a:sym typeface="Times New Roman"/>
              </a:rPr>
              <a:t>GET</a:t>
            </a:r>
            <a:r>
              <a:rPr lang="en-GB" sz="1400">
                <a:solidFill>
                  <a:srgbClr val="000000"/>
                </a:solidFill>
                <a:latin typeface="Times New Roman"/>
                <a:ea typeface="Times New Roman"/>
                <a:cs typeface="Times New Roman"/>
                <a:sym typeface="Times New Roman"/>
              </a:rPr>
              <a:t> and </a:t>
            </a:r>
            <a:r>
              <a:rPr b="1" lang="en-GB" sz="1400">
                <a:solidFill>
                  <a:srgbClr val="188038"/>
                </a:solidFill>
                <a:latin typeface="Times New Roman"/>
                <a:ea typeface="Times New Roman"/>
                <a:cs typeface="Times New Roman"/>
                <a:sym typeface="Times New Roman"/>
              </a:rPr>
              <a:t>POST</a:t>
            </a:r>
            <a:r>
              <a:rPr b="1" lang="en-GB" sz="1400">
                <a:solidFill>
                  <a:srgbClr val="000000"/>
                </a:solidFill>
                <a:latin typeface="Times New Roman"/>
                <a:ea typeface="Times New Roman"/>
                <a:cs typeface="Times New Roman"/>
                <a:sym typeface="Times New Roman"/>
              </a:rPr>
              <a:t> </a:t>
            </a:r>
            <a:r>
              <a:rPr lang="en-GB" sz="1400">
                <a:solidFill>
                  <a:srgbClr val="000000"/>
                </a:solidFill>
                <a:latin typeface="Times New Roman"/>
                <a:ea typeface="Times New Roman"/>
                <a:cs typeface="Times New Roman"/>
                <a:sym typeface="Times New Roman"/>
              </a:rPr>
              <a:t>request checks the HTTP response status code. If the response indicates an error, the script logs the status code and error message for debugging.</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GB" sz="1400">
                <a:solidFill>
                  <a:srgbClr val="000000"/>
                </a:solidFill>
                <a:latin typeface="Times New Roman"/>
                <a:ea typeface="Times New Roman"/>
                <a:cs typeface="Times New Roman"/>
                <a:sym typeface="Times New Roman"/>
              </a:rPr>
              <a:t>3. Executing the Python Scripts</a:t>
            </a:r>
            <a:br>
              <a:rPr b="1" lang="en-GB" sz="1400">
                <a:solidFill>
                  <a:srgbClr val="000000"/>
                </a:solidFill>
                <a:latin typeface="Times New Roman"/>
                <a:ea typeface="Times New Roman"/>
                <a:cs typeface="Times New Roman"/>
                <a:sym typeface="Times New Roman"/>
              </a:rPr>
            </a:br>
            <a:r>
              <a:rPr lang="en-GB" sz="1400">
                <a:solidFill>
                  <a:srgbClr val="000000"/>
                </a:solidFill>
                <a:latin typeface="Times New Roman"/>
                <a:ea typeface="Times New Roman"/>
                <a:cs typeface="Times New Roman"/>
                <a:sym typeface="Times New Roman"/>
              </a:rPr>
              <a:t>Each Python script is structured to be executed as a standalone module using the </a:t>
            </a:r>
            <a:r>
              <a:rPr b="1" lang="en-GB" sz="1400">
                <a:solidFill>
                  <a:srgbClr val="188038"/>
                </a:solidFill>
                <a:latin typeface="Times New Roman"/>
                <a:ea typeface="Times New Roman"/>
                <a:cs typeface="Times New Roman"/>
                <a:sym typeface="Times New Roman"/>
              </a:rPr>
              <a:t>if __name__ == "__main__":</a:t>
            </a:r>
            <a:r>
              <a:rPr lang="en-GB" sz="1400">
                <a:solidFill>
                  <a:srgbClr val="000000"/>
                </a:solidFill>
                <a:latin typeface="Times New Roman"/>
                <a:ea typeface="Times New Roman"/>
                <a:cs typeface="Times New Roman"/>
                <a:sym typeface="Times New Roman"/>
              </a:rPr>
              <a:t> block. This ensures that tasks are triggered when the script is run.</a:t>
            </a:r>
            <a:endParaRPr sz="1400">
              <a:solidFill>
                <a:srgbClr val="000000"/>
              </a:solidFill>
              <a:latin typeface="Times New Roman"/>
              <a:ea typeface="Times New Roman"/>
              <a:cs typeface="Times New Roman"/>
              <a:sym typeface="Times New Roman"/>
            </a:endParaRPr>
          </a:p>
          <a:p>
            <a:pPr indent="0" lvl="0" marL="0" rtl="0" algn="l">
              <a:spcBef>
                <a:spcPts val="4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34" name="Google Shape;134;p20"/>
          <p:cNvPicPr preferRelativeResize="0"/>
          <p:nvPr/>
        </p:nvPicPr>
        <p:blipFill>
          <a:blip r:embed="rId3">
            <a:alphaModFix/>
          </a:blip>
          <a:stretch>
            <a:fillRect/>
          </a:stretch>
        </p:blipFill>
        <p:spPr>
          <a:xfrm>
            <a:off x="1568925" y="1961849"/>
            <a:ext cx="5700075" cy="1317675"/>
          </a:xfrm>
          <a:prstGeom prst="rect">
            <a:avLst/>
          </a:prstGeom>
          <a:noFill/>
          <a:ln>
            <a:noFill/>
          </a:ln>
        </p:spPr>
      </p:pic>
      <p:pic>
        <p:nvPicPr>
          <p:cNvPr id="135" name="Google Shape;135;p20"/>
          <p:cNvPicPr preferRelativeResize="0"/>
          <p:nvPr/>
        </p:nvPicPr>
        <p:blipFill>
          <a:blip r:embed="rId4">
            <a:alphaModFix/>
          </a:blip>
          <a:stretch>
            <a:fillRect/>
          </a:stretch>
        </p:blipFill>
        <p:spPr>
          <a:xfrm>
            <a:off x="1568925" y="4080225"/>
            <a:ext cx="6056200" cy="829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642800" y="596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440">
                <a:latin typeface="Times New Roman"/>
                <a:ea typeface="Times New Roman"/>
                <a:cs typeface="Times New Roman"/>
                <a:sym typeface="Times New Roman"/>
              </a:rPr>
              <a:t>ETL PIPELINE</a:t>
            </a:r>
            <a:endParaRPr sz="2440">
              <a:latin typeface="Times New Roman"/>
              <a:ea typeface="Times New Roman"/>
              <a:cs typeface="Times New Roman"/>
              <a:sym typeface="Times New Roman"/>
            </a:endParaRPr>
          </a:p>
        </p:txBody>
      </p:sp>
      <p:sp>
        <p:nvSpPr>
          <p:cNvPr id="141" name="Google Shape;141;p21"/>
          <p:cNvSpPr txBox="1"/>
          <p:nvPr>
            <p:ph idx="1" type="body"/>
          </p:nvPr>
        </p:nvSpPr>
        <p:spPr>
          <a:xfrm>
            <a:off x="165550" y="1303250"/>
            <a:ext cx="8730000" cy="37539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400">
                <a:solidFill>
                  <a:srgbClr val="000000"/>
                </a:solidFill>
                <a:latin typeface="Times New Roman"/>
                <a:ea typeface="Times New Roman"/>
                <a:cs typeface="Times New Roman"/>
                <a:sym typeface="Times New Roman"/>
              </a:rPr>
              <a:t>4. Retrieving Specific Resources</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400">
                <a:solidFill>
                  <a:srgbClr val="000000"/>
                </a:solidFill>
                <a:latin typeface="Times New Roman"/>
                <a:ea typeface="Times New Roman"/>
                <a:cs typeface="Times New Roman"/>
                <a:sym typeface="Times New Roman"/>
              </a:rPr>
              <a:t>The scripts extract patient data and conditions from the source FHIR server.</a:t>
            </a:r>
            <a:endParaRPr sz="1400">
              <a:solidFill>
                <a:srgbClr val="000000"/>
              </a:solidFill>
              <a:latin typeface="Times New Roman"/>
              <a:ea typeface="Times New Roman"/>
              <a:cs typeface="Times New Roman"/>
              <a:sym typeface="Times New Roman"/>
            </a:endParaRPr>
          </a:p>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Times New Roman"/>
                <a:ea typeface="Times New Roman"/>
                <a:cs typeface="Times New Roman"/>
                <a:sym typeface="Times New Roman"/>
              </a:rPr>
              <a:t>Patient Data</a:t>
            </a:r>
            <a:r>
              <a:rPr lang="en-GB" sz="1400">
                <a:solidFill>
                  <a:srgbClr val="000000"/>
                </a:solidFill>
                <a:latin typeface="Times New Roman"/>
                <a:ea typeface="Times New Roman"/>
                <a:cs typeface="Times New Roman"/>
                <a:sym typeface="Times New Roman"/>
              </a:rPr>
              <a:t>: In Task 1, patient details are retrieved using their resource ID. The response includes information like name, birthdate, address, and gender.</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Font typeface="Times New Roman"/>
              <a:buChar char="●"/>
            </a:pPr>
            <a:r>
              <a:rPr b="1" lang="en-GB" sz="1400">
                <a:solidFill>
                  <a:srgbClr val="000000"/>
                </a:solidFill>
                <a:latin typeface="Times New Roman"/>
                <a:ea typeface="Times New Roman"/>
                <a:cs typeface="Times New Roman"/>
                <a:sym typeface="Times New Roman"/>
              </a:rPr>
              <a:t>Patient Conditions</a:t>
            </a:r>
            <a:r>
              <a:rPr lang="en-GB" sz="1400">
                <a:solidFill>
                  <a:srgbClr val="000000"/>
                </a:solidFill>
                <a:latin typeface="Times New Roman"/>
                <a:ea typeface="Times New Roman"/>
                <a:cs typeface="Times New Roman"/>
                <a:sym typeface="Times New Roman"/>
              </a:rPr>
              <a:t>: In Tasks 1 and 2, patient conditions are fetched using the </a:t>
            </a:r>
            <a:r>
              <a:rPr lang="en-GB" sz="1400">
                <a:solidFill>
                  <a:srgbClr val="188038"/>
                </a:solidFill>
                <a:latin typeface="Times New Roman"/>
                <a:ea typeface="Times New Roman"/>
                <a:cs typeface="Times New Roman"/>
                <a:sym typeface="Times New Roman"/>
              </a:rPr>
              <a:t>GET</a:t>
            </a:r>
            <a:r>
              <a:rPr lang="en-GB" sz="1400">
                <a:solidFill>
                  <a:srgbClr val="000000"/>
                </a:solidFill>
                <a:latin typeface="Times New Roman"/>
                <a:ea typeface="Times New Roman"/>
                <a:cs typeface="Times New Roman"/>
                <a:sym typeface="Times New Roman"/>
              </a:rPr>
              <a:t> request. The SNOMED concept ID of one condition is extracted for further processing</a:t>
            </a:r>
            <a:endParaRPr sz="1600">
              <a:latin typeface="Times New Roman"/>
              <a:ea typeface="Times New Roman"/>
              <a:cs typeface="Times New Roman"/>
              <a:sym typeface="Times New Roman"/>
            </a:endParaRPr>
          </a:p>
        </p:txBody>
      </p:sp>
      <p:pic>
        <p:nvPicPr>
          <p:cNvPr id="142" name="Google Shape;142;p21"/>
          <p:cNvPicPr preferRelativeResize="0"/>
          <p:nvPr/>
        </p:nvPicPr>
        <p:blipFill>
          <a:blip r:embed="rId3">
            <a:alphaModFix/>
          </a:blip>
          <a:stretch>
            <a:fillRect/>
          </a:stretch>
        </p:blipFill>
        <p:spPr>
          <a:xfrm>
            <a:off x="2392525" y="2698950"/>
            <a:ext cx="4512949" cy="827750"/>
          </a:xfrm>
          <a:prstGeom prst="rect">
            <a:avLst/>
          </a:prstGeom>
          <a:noFill/>
          <a:ln>
            <a:noFill/>
          </a:ln>
        </p:spPr>
      </p:pic>
      <p:pic>
        <p:nvPicPr>
          <p:cNvPr id="143" name="Google Shape;143;p21"/>
          <p:cNvPicPr preferRelativeResize="0"/>
          <p:nvPr/>
        </p:nvPicPr>
        <p:blipFill>
          <a:blip r:embed="rId4">
            <a:alphaModFix/>
          </a:blip>
          <a:stretch>
            <a:fillRect/>
          </a:stretch>
        </p:blipFill>
        <p:spPr>
          <a:xfrm>
            <a:off x="2471574" y="4073299"/>
            <a:ext cx="4433899" cy="91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