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0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3" r:id="rId3"/>
    <p:sldId id="274" r:id="rId4"/>
    <p:sldId id="275" r:id="rId5"/>
    <p:sldId id="276" r:id="rId6"/>
    <p:sldId id="284" r:id="rId7"/>
    <p:sldId id="277" r:id="rId8"/>
    <p:sldId id="278" r:id="rId9"/>
    <p:sldId id="295" r:id="rId10"/>
    <p:sldId id="296" r:id="rId11"/>
    <p:sldId id="288" r:id="rId12"/>
    <p:sldId id="300" r:id="rId13"/>
    <p:sldId id="301" r:id="rId14"/>
    <p:sldId id="289" r:id="rId15"/>
    <p:sldId id="297" r:id="rId16"/>
    <p:sldId id="290" r:id="rId17"/>
    <p:sldId id="291" r:id="rId18"/>
    <p:sldId id="292" r:id="rId19"/>
    <p:sldId id="298" r:id="rId20"/>
    <p:sldId id="299" r:id="rId21"/>
    <p:sldId id="280" r:id="rId22"/>
    <p:sldId id="282" r:id="rId23"/>
    <p:sldId id="302" r:id="rId24"/>
    <p:sldId id="263" r:id="rId25"/>
    <p:sldId id="303" r:id="rId26"/>
    <p:sldId id="268" r:id="rId27"/>
    <p:sldId id="304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23EA-6897-4FC5-BFA4-BBD1A6E54C4F}" type="datetimeFigureOut">
              <a:rPr lang="en-IN" smtClean="0"/>
              <a:pPr/>
              <a:t>12-06-2023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99DC4-9F7F-474D-80F3-091482B41E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54343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2F229-377C-476C-8539-E2FB7CF1939C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9444-6251-4086-8FB0-0B734354F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16321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9305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635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F6D3D9-A5D4-4759-8019-EC71EFED4DF3}" type="datetime1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9B0F-4C6C-4E8D-A684-54D62EF6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35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2CC74A-1A32-4089-B73E-F778BB88E9E3}" type="datetime1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9B0F-4C6C-4E8D-A684-54D62EF6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302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1FF29-6CE3-47E6-B0A3-40C82559C5C4}" type="datetime1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9B0F-4C6C-4E8D-A684-54D62EF6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2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15058-3F8F-4F19-B685-DBE593B8A7BF}" type="datetime1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9B0F-4C6C-4E8D-A684-54D62EF6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49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65F86-0D43-4AF0-B022-DA1EBD87400F}" type="datetime1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9B0F-4C6C-4E8D-A684-54D62EF6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243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1D9C73-9478-449F-8F7B-32A02D22B53F}" type="datetime1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9B0F-4C6C-4E8D-A684-54D62EF6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31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4DD0F-45F2-44CA-BDB9-E4141F4BFC09}" type="datetime1">
              <a:rPr lang="en-US" smtClean="0"/>
              <a:pPr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9B0F-4C6C-4E8D-A684-54D62EF6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700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7CCED-6088-4513-9145-B36EE50C5B1A}" type="datetime1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9B0F-4C6C-4E8D-A684-54D62EF6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647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44BFC5-B39A-41EB-BA0D-0A10F154A229}" type="datetime1">
              <a:rPr lang="en-US" smtClean="0"/>
              <a:pPr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9B0F-4C6C-4E8D-A684-54D62EF6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242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9BB67-999C-4B68-906D-29332964EE1C}" type="datetime1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9B0F-4C6C-4E8D-A684-54D62EF6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750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30EB70-20D5-4CE3-A555-396F9B66E7CD}" type="datetime1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9B0F-4C6C-4E8D-A684-54D62EF6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84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373DCAD-B9BA-4F28-8E40-3203C848F19A}" type="datetime1">
              <a:rPr lang="en-US" smtClean="0"/>
              <a:pPr/>
              <a:t>6/12/2023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869B0F-4C6C-4E8D-A684-54D62EF6EC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9144000" cy="838199"/>
          </a:xfrm>
          <a:noFill/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000" u="sng" dirty="0" smtClean="0"/>
              <a:t>Driver Drowsiness Detection</a:t>
            </a:r>
            <a:r>
              <a:rPr lang="en-US" sz="4000" u="sng" dirty="0"/>
              <a:t> </a:t>
            </a:r>
            <a:r>
              <a:rPr lang="en-US" sz="4000" u="sng" dirty="0" smtClean="0"/>
              <a:t>System</a:t>
            </a: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700" y="3429000"/>
            <a:ext cx="8610600" cy="1295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</a:rPr>
              <a:t>Department of Computer Science and Engineering  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Institute of Engineering and Technology 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Dr. A.P.J. Abdul </a:t>
            </a:r>
            <a:r>
              <a:rPr lang="en-US" sz="2400" dirty="0" err="1">
                <a:solidFill>
                  <a:srgbClr val="000000"/>
                </a:solidFill>
              </a:rPr>
              <a:t>Kalam</a:t>
            </a:r>
            <a:r>
              <a:rPr lang="en-US" sz="2400" dirty="0">
                <a:solidFill>
                  <a:srgbClr val="000000"/>
                </a:solidFill>
              </a:rPr>
              <a:t> Technical University</a:t>
            </a:r>
            <a:endParaRPr lang="en-US" sz="2400" dirty="0" smtClean="0"/>
          </a:p>
        </p:txBody>
      </p:sp>
      <p:pic>
        <p:nvPicPr>
          <p:cNvPr id="7" name="Picture 6" descr="128px-I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39546"/>
            <a:ext cx="1930909" cy="193090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368989"/>
              </p:ext>
            </p:extLst>
          </p:nvPr>
        </p:nvGraphicFramePr>
        <p:xfrm>
          <a:off x="381000" y="5029200"/>
          <a:ext cx="838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1529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Name of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Group Members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Under the Supervision 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  </a:t>
                      </a:r>
                      <a:r>
                        <a:rPr kumimoji="0" lang="en-US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Srijan</a:t>
                      </a: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Shankar </a:t>
                      </a:r>
                      <a:r>
                        <a:rPr kumimoji="0" lang="en-US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Dubey</a:t>
                      </a: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(1900520310060)</a:t>
                      </a:r>
                      <a:endParaRPr lang="en-IN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 smtClean="0"/>
                        <a:t>1.   </a:t>
                      </a:r>
                      <a:r>
                        <a:rPr lang="en-US" sz="1800" dirty="0" smtClean="0"/>
                        <a:t>Dr</a:t>
                      </a:r>
                      <a:r>
                        <a:rPr lang="en-US" sz="1800" dirty="0" smtClean="0"/>
                        <a:t>. </a:t>
                      </a:r>
                      <a:r>
                        <a:rPr lang="en-US" sz="1800" dirty="0" err="1" smtClean="0"/>
                        <a:t>Natthan</a:t>
                      </a:r>
                      <a:r>
                        <a:rPr lang="en-US" sz="1800" dirty="0" smtClean="0"/>
                        <a:t> Singh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  Jay Singh (1900520130024)</a:t>
                      </a:r>
                      <a:endParaRPr lang="en-IN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 smtClean="0"/>
                        <a:t>2.   Mr. </a:t>
                      </a:r>
                      <a:r>
                        <a:rPr lang="en-US" sz="1800" dirty="0" err="1" smtClean="0"/>
                        <a:t>Abhishek</a:t>
                      </a:r>
                      <a:r>
                        <a:rPr lang="en-US" sz="1800" dirty="0" smtClean="0"/>
                        <a:t> Singh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  Manish </a:t>
                      </a:r>
                      <a:r>
                        <a:rPr kumimoji="0" lang="en-US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Mayank</a:t>
                      </a: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(1900520130030)</a:t>
                      </a:r>
                      <a:endParaRPr lang="en-IN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Literature Review</a:t>
            </a:r>
            <a:r>
              <a:rPr lang="en-US" sz="4000" dirty="0" smtClean="0"/>
              <a:t>                  </a:t>
            </a: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0547" y="1219200"/>
            <a:ext cx="8229600" cy="5486400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/>
              <a:t>Real </a:t>
            </a:r>
            <a:r>
              <a:rPr lang="en-US" sz="2600" dirty="0" smtClean="0"/>
              <a:t>Time Driver Fatigue Detection System Based </a:t>
            </a:r>
            <a:r>
              <a:rPr lang="en-US" sz="2600" dirty="0" smtClean="0"/>
              <a:t>on </a:t>
            </a:r>
            <a:r>
              <a:rPr lang="en-US" sz="2600" dirty="0" smtClean="0"/>
              <a:t>Environmental </a:t>
            </a:r>
            <a:r>
              <a:rPr lang="en-US" sz="2600" dirty="0" smtClean="0"/>
              <a:t>Monitoring Technique.</a:t>
            </a:r>
          </a:p>
          <a:p>
            <a:pPr algn="just"/>
            <a:endParaRPr lang="en-IN" sz="2600" dirty="0" smtClean="0"/>
          </a:p>
          <a:p>
            <a:pPr lvl="1" algn="just"/>
            <a:r>
              <a:rPr lang="en-US" sz="2600" dirty="0" smtClean="0"/>
              <a:t>McDonald et al. </a:t>
            </a:r>
            <a:r>
              <a:rPr lang="en-US" sz="2600" dirty="0" smtClean="0"/>
              <a:t>[5] developed </a:t>
            </a:r>
            <a:r>
              <a:rPr lang="en-US" sz="2600" dirty="0" smtClean="0"/>
              <a:t>a method to </a:t>
            </a:r>
            <a:r>
              <a:rPr lang="en-US" sz="2600" dirty="0" smtClean="0"/>
              <a:t>analyze driver state by Lane </a:t>
            </a:r>
            <a:r>
              <a:rPr lang="en-US" sz="2600" dirty="0" smtClean="0"/>
              <a:t>departure analysis using s</a:t>
            </a:r>
            <a:r>
              <a:rPr lang="en-US" sz="2600" dirty="0" smtClean="0"/>
              <a:t>teering </a:t>
            </a:r>
            <a:r>
              <a:rPr lang="en-US" sz="2600" dirty="0" smtClean="0"/>
              <a:t>w</a:t>
            </a:r>
            <a:r>
              <a:rPr lang="en-US" sz="2600" dirty="0" smtClean="0"/>
              <a:t>heel angle </a:t>
            </a:r>
            <a:r>
              <a:rPr lang="en-US" sz="2600" dirty="0" smtClean="0"/>
              <a:t>and using a computer algorithm called random forest (RF</a:t>
            </a:r>
            <a:r>
              <a:rPr lang="en-US" sz="2600" dirty="0" smtClean="0"/>
              <a:t>).</a:t>
            </a:r>
          </a:p>
          <a:p>
            <a:pPr lvl="1" algn="just"/>
            <a:endParaRPr lang="en-US" sz="2600" dirty="0" smtClean="0"/>
          </a:p>
          <a:p>
            <a:pPr lvl="1" algn="just"/>
            <a:r>
              <a:rPr lang="en-US" sz="2600" dirty="0" smtClean="0"/>
              <a:t>Mac </a:t>
            </a:r>
            <a:r>
              <a:rPr lang="en-US" sz="2600" dirty="0" smtClean="0"/>
              <a:t>et </a:t>
            </a:r>
            <a:r>
              <a:rPr lang="en-US" sz="2600" smtClean="0"/>
              <a:t>al</a:t>
            </a:r>
            <a:r>
              <a:rPr lang="en-US" sz="2600" smtClean="0"/>
              <a:t>.[</a:t>
            </a:r>
            <a:r>
              <a:rPr lang="en-US" sz="2600" dirty="0" smtClean="0"/>
              <a:t>6</a:t>
            </a:r>
            <a:r>
              <a:rPr lang="en-US" sz="2600" smtClean="0"/>
              <a:t>] </a:t>
            </a:r>
            <a:r>
              <a:rPr lang="en-US" sz="2600" dirty="0" smtClean="0"/>
              <a:t>proposed detection </a:t>
            </a:r>
            <a:r>
              <a:rPr lang="en-US" sz="2600" dirty="0" smtClean="0"/>
              <a:t>of the distance from the side using wavelet transform and </a:t>
            </a:r>
            <a:r>
              <a:rPr lang="en-US" sz="2600" dirty="0" smtClean="0"/>
              <a:t>neural network. Used SVM and </a:t>
            </a:r>
            <a:r>
              <a:rPr lang="en-US" sz="2600" dirty="0" smtClean="0"/>
              <a:t>neural network algorithms achieved detection </a:t>
            </a:r>
            <a:r>
              <a:rPr lang="en-US" sz="2600" dirty="0" smtClean="0"/>
              <a:t>accuracy of </a:t>
            </a:r>
            <a:r>
              <a:rPr lang="en-US" sz="2600" dirty="0" smtClean="0"/>
              <a:t>more than 90</a:t>
            </a:r>
            <a:r>
              <a:rPr lang="en-US" sz="2600" dirty="0" smtClean="0"/>
              <a:t>%.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76200"/>
            <a:ext cx="8229600" cy="715962"/>
          </a:xfrm>
        </p:spPr>
        <p:txBody>
          <a:bodyPr/>
          <a:lstStyle/>
          <a:p>
            <a:r>
              <a:rPr lang="en-US" sz="4000" u="sng" dirty="0" smtClean="0"/>
              <a:t>Methodology</a:t>
            </a:r>
            <a:endParaRPr lang="en-US" sz="4000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7300" y="4377990"/>
            <a:ext cx="1068237" cy="95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685800" y="1066800"/>
            <a:ext cx="1752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32835" y="2514600"/>
            <a:ext cx="160116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FACE DETECTION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86500" y="24384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ROI EXTRACTION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34100" y="3886200"/>
            <a:ext cx="24003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SHAPE PREDICTION AND PLOTTING POINTS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4900" y="5562600"/>
            <a:ext cx="139282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ALERT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43300" y="5257800"/>
            <a:ext cx="1981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DISTANCE LESS THAN THRESHOLD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5" name="Picture 14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49" y="1268186"/>
            <a:ext cx="1333500" cy="962025"/>
          </a:xfrm>
          <a:prstGeom prst="rect">
            <a:avLst/>
          </a:prstGeom>
        </p:spPr>
      </p:pic>
      <p:pic>
        <p:nvPicPr>
          <p:cNvPr id="16" name="Picture 15" descr="images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3962400"/>
            <a:ext cx="1028700" cy="990600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>
            <a:off x="1295400" y="1752600"/>
            <a:ext cx="484632" cy="609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33400" y="2438400"/>
            <a:ext cx="21145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b="1" dirty="0">
                <a:solidFill>
                  <a:schemeClr val="tx1"/>
                </a:solidFill>
              </a:rPr>
              <a:t>NOISE REDUCTION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6972300" y="3200400"/>
            <a:ext cx="484632" cy="609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502787" y="5562600"/>
            <a:ext cx="153631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TRACKING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972300" y="4876800"/>
            <a:ext cx="484632" cy="609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5676900" y="5600700"/>
            <a:ext cx="609600" cy="495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Arrow 27"/>
          <p:cNvSpPr/>
          <p:nvPr/>
        </p:nvSpPr>
        <p:spPr>
          <a:xfrm>
            <a:off x="2705100" y="5600700"/>
            <a:ext cx="609600" cy="495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2861388" y="2590800"/>
            <a:ext cx="6438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490288" y="2514600"/>
            <a:ext cx="6438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878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/>
              <a:t>Flow Chart</a:t>
            </a:r>
            <a:endParaRPr lang="en-US" sz="3200" u="sng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525963"/>
          </a:xfrm>
        </p:spPr>
        <p:txBody>
          <a:bodyPr>
            <a:noAutofit/>
          </a:bodyPr>
          <a:lstStyle/>
          <a:p>
            <a:pPr algn="just" fontAlgn="base"/>
            <a:endParaRPr lang="en-US" sz="2400" dirty="0" smtClean="0"/>
          </a:p>
          <a:p>
            <a:pPr algn="just" fontAlgn="base"/>
            <a:endParaRPr lang="en-US" sz="2400" dirty="0" smtClean="0"/>
          </a:p>
          <a:p>
            <a:pPr algn="just" fontAlgn="base"/>
            <a:endParaRPr lang="en-US" sz="2400" dirty="0" smtClean="0"/>
          </a:p>
          <a:p>
            <a:pPr algn="just" fontAlgn="base"/>
            <a:endParaRPr lang="en-US" sz="2400" dirty="0" smtClean="0"/>
          </a:p>
          <a:p>
            <a:pPr algn="just" fontAlgn="base"/>
            <a:endParaRPr lang="en-US" sz="24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19100" y="228600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u="sng" dirty="0" smtClean="0"/>
              <a:t>Methodology </a:t>
            </a:r>
            <a:r>
              <a:rPr lang="en-US" sz="4000" dirty="0" smtClean="0"/>
              <a:t>                            </a:t>
            </a:r>
            <a:br>
              <a:rPr lang="en-US" sz="40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 descr="flowchart sy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9280"/>
            <a:ext cx="6370320" cy="438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/>
              <a:t>Use Case Diagram</a:t>
            </a:r>
            <a:endParaRPr lang="en-US" sz="3200" u="sn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525963"/>
          </a:xfrm>
        </p:spPr>
        <p:txBody>
          <a:bodyPr>
            <a:noAutofit/>
          </a:bodyPr>
          <a:lstStyle/>
          <a:p>
            <a:pPr algn="just" fontAlgn="base"/>
            <a:endParaRPr lang="en-US" sz="2400" dirty="0" smtClean="0"/>
          </a:p>
          <a:p>
            <a:pPr algn="just" fontAlgn="base"/>
            <a:endParaRPr lang="en-US" sz="2400" dirty="0" smtClean="0"/>
          </a:p>
          <a:p>
            <a:pPr algn="just" fontAlgn="base"/>
            <a:endParaRPr lang="en-US" sz="2400" dirty="0" smtClean="0"/>
          </a:p>
          <a:p>
            <a:pPr algn="just" fontAlgn="base"/>
            <a:endParaRPr lang="en-US" sz="2400" dirty="0" smtClean="0"/>
          </a:p>
          <a:p>
            <a:pPr algn="just" fontAlgn="base"/>
            <a:endParaRPr lang="en-US" sz="2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19100" y="228600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u="sng" dirty="0" smtClean="0"/>
              <a:t>Methodology </a:t>
            </a:r>
            <a:r>
              <a:rPr lang="en-US" sz="4000" dirty="0" smtClean="0"/>
              <a:t>                            </a:t>
            </a:r>
            <a:br>
              <a:rPr lang="en-US" sz="40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usecase1 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79" y="1845837"/>
            <a:ext cx="5169021" cy="4631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/>
              <a:t>Basics working of </a:t>
            </a:r>
            <a:r>
              <a:rPr lang="en-US" sz="3200" u="sng" dirty="0" smtClean="0"/>
              <a:t>project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525963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400" dirty="0" smtClean="0"/>
              <a:t>Take image as Input from a camera.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smtClean="0"/>
              <a:t>Perform image pre-processing and filter noise.</a:t>
            </a:r>
          </a:p>
          <a:p>
            <a:pPr algn="just" fontAlgn="base"/>
            <a:r>
              <a:rPr lang="en-US" sz="2400" dirty="0" smtClean="0"/>
              <a:t>Detect face in image and create a region of interest (ROI</a:t>
            </a:r>
            <a:r>
              <a:rPr lang="en-US" sz="2400" dirty="0" smtClean="0"/>
              <a:t>)</a:t>
            </a:r>
          </a:p>
          <a:p>
            <a:pPr algn="just" fontAlgn="base"/>
            <a:endParaRPr lang="en-US" sz="2400" dirty="0" smtClean="0"/>
          </a:p>
          <a:p>
            <a:pPr algn="just" fontAlgn="base"/>
            <a:endParaRPr lang="en-US" sz="2400" dirty="0" smtClean="0"/>
          </a:p>
          <a:p>
            <a:pPr algn="just" fontAlgn="base"/>
            <a:endParaRPr lang="en-US" sz="2400" dirty="0" smtClean="0"/>
          </a:p>
          <a:p>
            <a:pPr algn="just" fontAlgn="base"/>
            <a:endParaRPr lang="en-US" sz="2400" dirty="0" smtClean="0"/>
          </a:p>
          <a:p>
            <a:pPr algn="just" fontAlgn="base"/>
            <a:endParaRPr lang="en-US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19100" y="228600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u="sng" dirty="0" smtClean="0"/>
              <a:t>Methodology </a:t>
            </a:r>
            <a:r>
              <a:rPr lang="en-US" sz="4000" dirty="0" smtClean="0"/>
              <a:t>                            </a:t>
            </a:r>
            <a:br>
              <a:rPr lang="en-US" sz="40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ro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038600"/>
            <a:ext cx="2819400" cy="22223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54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04800" y="990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447800"/>
            <a:ext cx="81534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base" latinLnBrk="0" hangingPunct="1"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Detect the eye and mouth shape,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base" latinLnBrk="0" hangingPunct="1"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baseline="0" dirty="0" smtClean="0"/>
              <a:t> </a:t>
            </a:r>
            <a:r>
              <a:rPr lang="en-US" sz="2400" kern="0" baseline="0" dirty="0" smtClean="0"/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plot the landmarks points on  boundary.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/>
          </a:p>
          <a:p>
            <a:pPr marL="0" marR="0" lvl="0" indent="0" algn="just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Calculate distance among these plotted points.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/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distance become less than threshold, turn on alarm   else continue monitoring.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19100" y="228600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u="sng" dirty="0" smtClean="0"/>
              <a:t>Methodology </a:t>
            </a:r>
            <a:r>
              <a:rPr lang="en-US" sz="4000" dirty="0" smtClean="0"/>
              <a:t>                            </a:t>
            </a:r>
            <a:br>
              <a:rPr lang="en-US" sz="40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ctive st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1066800"/>
            <a:ext cx="1959181" cy="1601806"/>
          </a:xfrm>
          <a:prstGeom prst="rect">
            <a:avLst/>
          </a:prstGeom>
        </p:spPr>
      </p:pic>
      <p:pic>
        <p:nvPicPr>
          <p:cNvPr id="12" name="Picture 11" descr="drowsy state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572000"/>
            <a:ext cx="2549487" cy="1842391"/>
          </a:xfrm>
          <a:prstGeom prst="rect">
            <a:avLst/>
          </a:prstGeom>
        </p:spPr>
      </p:pic>
      <p:pic>
        <p:nvPicPr>
          <p:cNvPr id="13" name="Picture 12" descr="yawning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00" y="4610100"/>
            <a:ext cx="2616200" cy="1790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08606" y="6400800"/>
            <a:ext cx="127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Yawning Alert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63283" y="6400800"/>
            <a:ext cx="1522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Drowsiness Alert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73162"/>
            <a:ext cx="8305800" cy="808038"/>
          </a:xfrm>
        </p:spPr>
        <p:txBody>
          <a:bodyPr/>
          <a:lstStyle/>
          <a:p>
            <a:pPr algn="l"/>
            <a:r>
              <a:rPr lang="en-IN" sz="3200" u="sng" dirty="0" smtClean="0"/>
              <a:t>Noise reduction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27237"/>
            <a:ext cx="8229600" cy="4525963"/>
          </a:xfrm>
        </p:spPr>
        <p:txBody>
          <a:bodyPr/>
          <a:lstStyle/>
          <a:p>
            <a:r>
              <a:rPr lang="en-IN" altLang="en-US" dirty="0" smtClean="0"/>
              <a:t>Image pre-processing</a:t>
            </a:r>
          </a:p>
          <a:p>
            <a:pPr lvl="1"/>
            <a:r>
              <a:rPr lang="en-IN" altLang="en-US" dirty="0" smtClean="0"/>
              <a:t>Hue, saturation and intensity (HSI)        </a:t>
            </a:r>
          </a:p>
          <a:p>
            <a:pPr lvl="1"/>
            <a:r>
              <a:rPr lang="en-IN" altLang="en-US" dirty="0" smtClean="0"/>
              <a:t>Grey scale image</a:t>
            </a:r>
          </a:p>
          <a:p>
            <a:pPr lvl="1"/>
            <a:r>
              <a:rPr lang="en-IN" altLang="en-US" dirty="0" smtClean="0"/>
              <a:t>Filtering</a:t>
            </a:r>
          </a:p>
          <a:p>
            <a:endParaRPr lang="en-IN" dirty="0" smtClean="0"/>
          </a:p>
          <a:p>
            <a:r>
              <a:rPr lang="en-IN" dirty="0" smtClean="0"/>
              <a:t>Filtering</a:t>
            </a:r>
          </a:p>
          <a:p>
            <a:pPr lvl="1"/>
            <a:r>
              <a:rPr lang="en-IN" altLang="en-US" dirty="0" smtClean="0"/>
              <a:t>Gaussian noise </a:t>
            </a:r>
          </a:p>
          <a:p>
            <a:pPr lvl="1"/>
            <a:r>
              <a:rPr lang="en-IN" altLang="en-US" dirty="0" smtClean="0"/>
              <a:t>Salt and pepper noise</a:t>
            </a:r>
          </a:p>
          <a:p>
            <a:pPr lvl="1"/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00600"/>
            <a:ext cx="3817215" cy="175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08292" y="4492823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Source - Google</a:t>
            </a:r>
            <a:endParaRPr lang="en-IN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19100" y="228600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u="sng" dirty="0" smtClean="0"/>
              <a:t>Methodology </a:t>
            </a:r>
            <a:r>
              <a:rPr lang="en-US" sz="4000" dirty="0" smtClean="0"/>
              <a:t>                            </a:t>
            </a:r>
            <a:br>
              <a:rPr lang="en-US" sz="40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8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62000"/>
          </a:xfrm>
        </p:spPr>
        <p:txBody>
          <a:bodyPr/>
          <a:lstStyle/>
          <a:p>
            <a:pPr algn="l"/>
            <a:r>
              <a:rPr lang="en-IN" sz="3200" u="sng" dirty="0" smtClean="0"/>
              <a:t>Face Detection and ROI Extraction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667000"/>
          </a:xfrm>
        </p:spPr>
        <p:txBody>
          <a:bodyPr/>
          <a:lstStyle/>
          <a:p>
            <a:pPr algn="just"/>
            <a:r>
              <a:rPr lang="en-IN" dirty="0" smtClean="0"/>
              <a:t>HAAR Algorithm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+mn-lt"/>
              </a:rPr>
              <a:t>feature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extraction for an object in an image, with the help of edge detection, line detection,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center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detection for detecting eyes, nose, mouth, etc. in the picture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Detects facial features(Eye) by scanning the image pixel by pixel, from top-left to bottom right.</a:t>
            </a:r>
            <a:endParaRPr lang="en-IN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19100" y="228600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u="sng" dirty="0" smtClean="0"/>
              <a:t>Methodology </a:t>
            </a:r>
            <a:r>
              <a:rPr lang="en-US" sz="4000" dirty="0" smtClean="0"/>
              <a:t>                            </a:t>
            </a:r>
            <a:br>
              <a:rPr lang="en-US" sz="40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04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pPr algn="l"/>
            <a:r>
              <a:rPr lang="en-US" sz="3200" u="sng" dirty="0" smtClean="0">
                <a:solidFill>
                  <a:schemeClr val="tx1"/>
                </a:solidFill>
              </a:rPr>
              <a:t>SHAPE PREDICTION AND PLOTTING POINTS </a:t>
            </a:r>
            <a:endParaRPr lang="en-US" sz="32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60637"/>
            <a:ext cx="8229600" cy="4221163"/>
          </a:xfrm>
        </p:spPr>
        <p:txBody>
          <a:bodyPr/>
          <a:lstStyle/>
          <a:p>
            <a:r>
              <a:rPr lang="en-IN" altLang="en-US" dirty="0"/>
              <a:t>Convolutional Neural </a:t>
            </a:r>
            <a:r>
              <a:rPr lang="en-IN" altLang="en-US" dirty="0" smtClean="0"/>
              <a:t>Network(CNN)</a:t>
            </a:r>
            <a:endParaRPr lang="en-IN" altLang="en-US" dirty="0" smtClean="0"/>
          </a:p>
          <a:p>
            <a:pPr lvl="1"/>
            <a:r>
              <a:rPr lang="en-IN" dirty="0" smtClean="0"/>
              <a:t>To </a:t>
            </a:r>
            <a:r>
              <a:rPr lang="en-IN" dirty="0" smtClean="0"/>
              <a:t>predict the shape of </a:t>
            </a:r>
            <a:r>
              <a:rPr lang="en-IN" dirty="0" smtClean="0"/>
              <a:t>eye.</a:t>
            </a:r>
          </a:p>
          <a:p>
            <a:pPr lvl="1"/>
            <a:r>
              <a:rPr lang="en-IN" dirty="0" smtClean="0"/>
              <a:t>Plot </a:t>
            </a:r>
            <a:r>
              <a:rPr lang="en-IN" dirty="0" smtClean="0"/>
              <a:t>point on predicted shape.</a:t>
            </a:r>
          </a:p>
          <a:p>
            <a:pPr lvl="1">
              <a:buNone/>
            </a:pPr>
            <a:r>
              <a:rPr lang="en-IN" dirty="0" smtClean="0"/>
              <a:t> </a:t>
            </a:r>
          </a:p>
          <a:p>
            <a:pPr lvl="1">
              <a:buFontTx/>
              <a:buChar char="-"/>
            </a:pPr>
            <a:endParaRPr lang="en-IN" dirty="0" smtClean="0"/>
          </a:p>
          <a:p>
            <a:pPr marL="3200400" lvl="7" indent="0">
              <a:buNone/>
            </a:pPr>
            <a:r>
              <a:rPr lang="en-IN" dirty="0" smtClean="0"/>
              <a:t>[3]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47650"/>
            <a:ext cx="4724400" cy="21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19100" y="228600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u="sng" dirty="0" smtClean="0"/>
              <a:t>Methodology </a:t>
            </a:r>
            <a:r>
              <a:rPr lang="en-US" sz="4000" dirty="0" smtClean="0"/>
              <a:t>                            </a:t>
            </a:r>
            <a:br>
              <a:rPr lang="en-US" sz="40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19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457200"/>
          </a:xfrm>
        </p:spPr>
        <p:txBody>
          <a:bodyPr/>
          <a:lstStyle/>
          <a:p>
            <a:pPr algn="l"/>
            <a:r>
              <a:rPr lang="en-US" sz="3200" u="sng" dirty="0" smtClean="0">
                <a:solidFill>
                  <a:schemeClr val="tx1"/>
                </a:solidFill>
              </a:rPr>
              <a:t>Adopted Algorithm</a:t>
            </a:r>
            <a:endParaRPr lang="en-US" sz="3200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5105401"/>
          </a:xfrm>
        </p:spPr>
        <p:txBody>
          <a:bodyPr/>
          <a:lstStyle/>
          <a:p>
            <a:r>
              <a:rPr lang="en-US" sz="2800" dirty="0" smtClean="0"/>
              <a:t>Calculation </a:t>
            </a:r>
            <a:r>
              <a:rPr lang="en-US" sz="2800" dirty="0" smtClean="0"/>
              <a:t>of EAR and MAR</a:t>
            </a:r>
            <a:r>
              <a:rPr lang="en-US" sz="2800" dirty="0" smtClean="0"/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Eye </a:t>
            </a:r>
            <a:r>
              <a:rPr lang="en-US" sz="2800" dirty="0" smtClean="0"/>
              <a:t>Aspect Ratio (EAR): </a:t>
            </a:r>
            <a:r>
              <a:rPr lang="en-US" sz="2800" dirty="0" smtClean="0"/>
              <a:t>ratio </a:t>
            </a:r>
            <a:r>
              <a:rPr lang="en-US" sz="2800" dirty="0" smtClean="0"/>
              <a:t>of </a:t>
            </a:r>
            <a:r>
              <a:rPr lang="en-US" sz="2800" dirty="0" smtClean="0"/>
              <a:t>distances between </a:t>
            </a:r>
            <a:r>
              <a:rPr lang="en-US" sz="2800" dirty="0" smtClean="0"/>
              <a:t>specific eye landmarks. It is typically computed using the following </a:t>
            </a:r>
            <a:r>
              <a:rPr lang="en-US" sz="2800" dirty="0" smtClean="0"/>
              <a:t>formula.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361922" y="64770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19100" y="228600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u="sng" dirty="0" smtClean="0"/>
              <a:t>Methodology </a:t>
            </a:r>
            <a:r>
              <a:rPr lang="en-US" sz="4000" dirty="0" smtClean="0"/>
              <a:t>                            </a:t>
            </a:r>
            <a:br>
              <a:rPr lang="en-US" sz="40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M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81400"/>
            <a:ext cx="2394412" cy="590550"/>
          </a:xfrm>
          <a:prstGeom prst="rect">
            <a:avLst/>
          </a:prstGeom>
        </p:spPr>
      </p:pic>
      <p:pic>
        <p:nvPicPr>
          <p:cNvPr id="12" name="Picture 11" descr="open ey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963" y="3733800"/>
            <a:ext cx="2765957" cy="1600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10355" y="5334000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Points plotted along eye</a:t>
            </a:r>
            <a:endParaRPr lang="en-US" sz="1400" i="1" dirty="0"/>
          </a:p>
        </p:txBody>
      </p:sp>
      <p:pic>
        <p:nvPicPr>
          <p:cNvPr id="19" name="Picture 18" descr="al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343400"/>
            <a:ext cx="3523971" cy="2156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4000" u="sng" dirty="0" smtClean="0"/>
              <a:t>Content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Problem Statement</a:t>
            </a:r>
          </a:p>
          <a:p>
            <a:r>
              <a:rPr lang="en-US" sz="2800" dirty="0" smtClean="0"/>
              <a:t>Literature Review</a:t>
            </a:r>
          </a:p>
          <a:p>
            <a:r>
              <a:rPr lang="en-US" sz="2800" dirty="0" smtClean="0"/>
              <a:t>Methodology</a:t>
            </a:r>
          </a:p>
          <a:p>
            <a:r>
              <a:rPr lang="en-US" sz="2800" dirty="0" smtClean="0"/>
              <a:t>Technologies Used</a:t>
            </a:r>
            <a:endParaRPr lang="en-US" sz="2800" dirty="0" smtClean="0"/>
          </a:p>
          <a:p>
            <a:r>
              <a:rPr lang="en-US" sz="2800" dirty="0" smtClean="0"/>
              <a:t>Expected </a:t>
            </a:r>
            <a:r>
              <a:rPr lang="en-US" sz="2800" dirty="0" smtClean="0"/>
              <a:t>Results</a:t>
            </a:r>
            <a:endParaRPr lang="en-US" sz="2800" dirty="0" smtClean="0"/>
          </a:p>
          <a:p>
            <a:r>
              <a:rPr lang="en-US" sz="2800" dirty="0" smtClean="0"/>
              <a:t>Conclusion</a:t>
            </a:r>
          </a:p>
          <a:p>
            <a:r>
              <a:rPr lang="en-US" sz="2800" dirty="0" smtClean="0"/>
              <a:t>References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12192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28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2057401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61922" y="64770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i="1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19100" y="228600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u="sng" dirty="0" smtClean="0"/>
              <a:t>Methodology </a:t>
            </a:r>
            <a:r>
              <a:rPr lang="en-US" sz="4000" dirty="0" smtClean="0"/>
              <a:t>                            </a:t>
            </a:r>
            <a:br>
              <a:rPr lang="en-US" sz="40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Mouth Aspect Ratio (MAR): ratio of the</a:t>
            </a:r>
            <a:br>
              <a:rPr lang="en-US" sz="2800" dirty="0" smtClean="0"/>
            </a:br>
            <a:r>
              <a:rPr lang="en-US" sz="2800" dirty="0" smtClean="0"/>
              <a:t>distance between the top and bottom lip to the width of the mouth. The formula for calculating MAR is as follow.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390900"/>
            <a:ext cx="2667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2" descr="mar-al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437539"/>
            <a:ext cx="4724400" cy="1734661"/>
          </a:xfrm>
          <a:prstGeom prst="rect">
            <a:avLst/>
          </a:prstGeom>
        </p:spPr>
      </p:pic>
      <p:pic>
        <p:nvPicPr>
          <p:cNvPr id="24" name="Picture 23" descr="mouth clo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533" y="2743200"/>
            <a:ext cx="2343267" cy="13573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00800" y="4061936"/>
            <a:ext cx="23038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Points plotted along mouth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u="sng" dirty="0" smtClean="0"/>
              <a:t>Technologies </a:t>
            </a:r>
            <a:r>
              <a:rPr lang="en-US" sz="4000" u="sng" dirty="0" smtClean="0"/>
              <a:t>used</a:t>
            </a:r>
            <a:endParaRPr lang="en-US" sz="4000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numCol="2"/>
          <a:lstStyle/>
          <a:p>
            <a:r>
              <a:rPr lang="en-US" b="1" dirty="0" smtClean="0"/>
              <a:t>Frontend</a:t>
            </a:r>
          </a:p>
          <a:p>
            <a:pPr lvl="1"/>
            <a:r>
              <a:rPr lang="en-US" sz="2400" dirty="0" smtClean="0"/>
              <a:t>HTML </a:t>
            </a:r>
          </a:p>
          <a:p>
            <a:pPr lvl="1"/>
            <a:r>
              <a:rPr lang="en-US" sz="2400" dirty="0" smtClean="0"/>
              <a:t>CSS</a:t>
            </a:r>
          </a:p>
          <a:p>
            <a:pPr lvl="1"/>
            <a:r>
              <a:rPr lang="en-US" sz="2400" dirty="0" smtClean="0"/>
              <a:t>JavaScript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b="1" dirty="0" smtClean="0"/>
              <a:t>Backend</a:t>
            </a:r>
          </a:p>
          <a:p>
            <a:pPr lvl="1"/>
            <a:r>
              <a:rPr lang="en-US" sz="2400" dirty="0" smtClean="0"/>
              <a:t>Python</a:t>
            </a:r>
          </a:p>
          <a:p>
            <a:pPr lvl="1"/>
            <a:r>
              <a:rPr lang="en-US" sz="2400" dirty="0" smtClean="0"/>
              <a:t>Flask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b="1" dirty="0" smtClean="0"/>
              <a:t>Library Used</a:t>
            </a:r>
            <a:endParaRPr lang="en-US" b="1" dirty="0" smtClean="0"/>
          </a:p>
          <a:p>
            <a:pPr lvl="1"/>
            <a:r>
              <a:rPr lang="en-US" sz="2400" dirty="0" err="1" smtClean="0"/>
              <a:t>OpenCV</a:t>
            </a:r>
            <a:endParaRPr lang="en-US" sz="2400" dirty="0" smtClean="0"/>
          </a:p>
          <a:p>
            <a:pPr lvl="1"/>
            <a:r>
              <a:rPr lang="en-IN" sz="2400" dirty="0" err="1" smtClean="0"/>
              <a:t>NumPy</a:t>
            </a:r>
            <a:r>
              <a:rPr lang="en-IN" sz="2400" dirty="0" smtClean="0"/>
              <a:t> </a:t>
            </a:r>
          </a:p>
          <a:p>
            <a:pPr lvl="1"/>
            <a:r>
              <a:rPr lang="en-US" sz="2400" dirty="0" err="1" smtClean="0"/>
              <a:t>Scipy</a:t>
            </a:r>
            <a:r>
              <a:rPr lang="en-IN" sz="2400" dirty="0" smtClean="0"/>
              <a:t> </a:t>
            </a:r>
          </a:p>
          <a:p>
            <a:pPr lvl="1"/>
            <a:r>
              <a:rPr lang="en-US" sz="2400" dirty="0" smtClean="0"/>
              <a:t>Pandas</a:t>
            </a:r>
          </a:p>
          <a:p>
            <a:pPr lvl="1"/>
            <a:r>
              <a:rPr lang="en-US" sz="2400" dirty="0" err="1" smtClean="0"/>
              <a:t>Dlib</a:t>
            </a:r>
            <a:r>
              <a:rPr lang="en-IN" sz="2400" dirty="0" smtClean="0"/>
              <a:t> </a:t>
            </a:r>
            <a:endParaRPr lang="en-US" sz="2400" dirty="0" smtClean="0"/>
          </a:p>
          <a:p>
            <a:endParaRPr lang="en-US" sz="28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b="0" u="sng" dirty="0" smtClean="0"/>
              <a:t>Expected Result</a:t>
            </a:r>
            <a:endParaRPr lang="en-US" sz="4000" b="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When </a:t>
            </a:r>
            <a:r>
              <a:rPr lang="en-US" sz="2800" dirty="0" smtClean="0"/>
              <a:t>user would sit in front of </a:t>
            </a:r>
            <a:r>
              <a:rPr lang="en-US" sz="2800" dirty="0" smtClean="0"/>
              <a:t>camera in presence of sufficient light the following outcomes are expected.</a:t>
            </a:r>
            <a:endParaRPr lang="en-US" sz="2800" dirty="0" smtClean="0"/>
          </a:p>
          <a:p>
            <a:pPr lvl="1" algn="just"/>
            <a:r>
              <a:rPr lang="en-US" sz="2400" dirty="0" smtClean="0"/>
              <a:t>Without any drowsiness features (such as closed eyes or yawning) the system would constantly monitor the driver and eye outline and mouth outline would be in green color.</a:t>
            </a:r>
            <a:endParaRPr lang="en-US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ct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8172" y="4043920"/>
            <a:ext cx="4788428" cy="243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Expected Result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u="sng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(continued..)</a:t>
            </a:r>
            <a:endParaRPr kumimoji="0" lang="en-US" sz="2400" b="0" i="0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marR="0" lvl="1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82000" cy="5486400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sz="2400" dirty="0" smtClean="0"/>
              <a:t> With eye closed and EAR value is less than the threshold the drowsiness alert is shown. The eye outline is shown is red color.</a:t>
            </a:r>
          </a:p>
          <a:p>
            <a:pPr algn="just">
              <a:buFontTx/>
              <a:buChar char="-"/>
            </a:pPr>
            <a:endParaRPr lang="en-US" sz="2400" dirty="0" smtClean="0"/>
          </a:p>
          <a:p>
            <a:pPr algn="just">
              <a:buFontTx/>
              <a:buChar char="-"/>
            </a:pPr>
            <a:endParaRPr lang="en-US" sz="2400" dirty="0" smtClean="0"/>
          </a:p>
          <a:p>
            <a:pPr algn="just">
              <a:buFontTx/>
              <a:buChar char="-"/>
            </a:pPr>
            <a:endParaRPr lang="en-US" sz="2400" dirty="0" smtClean="0"/>
          </a:p>
          <a:p>
            <a:pPr algn="just">
              <a:buFontTx/>
              <a:buChar char="-"/>
            </a:pPr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In case of yawning, MAR value </a:t>
            </a:r>
            <a:r>
              <a:rPr lang="en-US" sz="2400" dirty="0" smtClean="0"/>
              <a:t>is </a:t>
            </a:r>
            <a:r>
              <a:rPr lang="en-US" sz="2400" dirty="0" smtClean="0"/>
              <a:t>more than </a:t>
            </a:r>
            <a:r>
              <a:rPr lang="en-US" sz="2400" dirty="0" smtClean="0"/>
              <a:t>the threshold the </a:t>
            </a:r>
            <a:r>
              <a:rPr lang="en-US" sz="2400" dirty="0" smtClean="0"/>
              <a:t>yawning alert </a:t>
            </a:r>
            <a:r>
              <a:rPr lang="en-US" sz="2400" dirty="0" smtClean="0"/>
              <a:t>is shown. </a:t>
            </a:r>
            <a:r>
              <a:rPr lang="en-US" sz="2400" dirty="0" smtClean="0"/>
              <a:t>In this case mouth outline </a:t>
            </a:r>
            <a:r>
              <a:rPr lang="en-US" sz="2400" dirty="0" smtClean="0"/>
              <a:t>is shown is red color.</a:t>
            </a:r>
          </a:p>
          <a:p>
            <a:pPr algn="just">
              <a:buFontTx/>
              <a:buChar char="-"/>
            </a:pPr>
            <a:endParaRPr lang="en-US" sz="2400" dirty="0" smtClean="0"/>
          </a:p>
          <a:p>
            <a:pPr algn="just">
              <a:buFontTx/>
              <a:buChar char="-"/>
            </a:pPr>
            <a:endParaRPr lang="en-US" sz="2400" dirty="0" smtClean="0"/>
          </a:p>
        </p:txBody>
      </p:sp>
      <p:pic>
        <p:nvPicPr>
          <p:cNvPr id="10" name="Picture 9" descr="sle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2057400"/>
            <a:ext cx="3962400" cy="1981200"/>
          </a:xfrm>
          <a:prstGeom prst="rect">
            <a:avLst/>
          </a:prstGeom>
        </p:spPr>
      </p:pic>
      <p:pic>
        <p:nvPicPr>
          <p:cNvPr id="11" name="Picture 10" descr="yawnin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5048250"/>
            <a:ext cx="3124200" cy="158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sz="4000" u="sng" dirty="0" smtClean="0"/>
              <a:t>CONCLUSION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 smtClean="0"/>
              <a:t>Driver Drowsiness Detection System (DDDS) uses Machine Learning (ML) techniques like </a:t>
            </a:r>
            <a:r>
              <a:rPr lang="en-US" sz="2600" dirty="0" err="1" smtClean="0"/>
              <a:t>OpenCV</a:t>
            </a:r>
            <a:r>
              <a:rPr lang="en-US" sz="2600" dirty="0" smtClean="0"/>
              <a:t>,  Mouth Aspect Ratio (MAR), and Eye Aspect Ratio (EAR), and to effectively detect driver drowsiness with promising results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 system </a:t>
            </a:r>
            <a:r>
              <a:rPr lang="en-US" sz="2600" dirty="0" smtClean="0"/>
              <a:t>effectively extracts EAR </a:t>
            </a:r>
            <a:r>
              <a:rPr lang="en-US" sz="2600" dirty="0" smtClean="0"/>
              <a:t>and MAR </a:t>
            </a:r>
            <a:r>
              <a:rPr lang="en-US" sz="2600" dirty="0" smtClean="0"/>
              <a:t>features from facial landmarks detected by </a:t>
            </a:r>
            <a:r>
              <a:rPr lang="en-US" sz="2600" dirty="0" err="1" smtClean="0"/>
              <a:t>OpenCV</a:t>
            </a:r>
            <a:r>
              <a:rPr lang="en-US" sz="2600" dirty="0" smtClean="0"/>
              <a:t>, enabling </a:t>
            </a:r>
            <a:r>
              <a:rPr lang="en-US" sz="2600" dirty="0" smtClean="0"/>
              <a:t>reliable drowsiness detection</a:t>
            </a:r>
            <a:r>
              <a:rPr lang="en-US" sz="2600" dirty="0" smtClean="0"/>
              <a:t>. The real-time </a:t>
            </a:r>
            <a:r>
              <a:rPr lang="en-US" sz="2600" dirty="0" smtClean="0"/>
              <a:t>performance </a:t>
            </a:r>
            <a:r>
              <a:rPr lang="en-US" sz="2600" dirty="0" smtClean="0"/>
              <a:t>of the system ensures timely alerts and </a:t>
            </a:r>
            <a:r>
              <a:rPr lang="en-US" sz="2600" dirty="0" smtClean="0"/>
              <a:t>interventions to </a:t>
            </a:r>
            <a:r>
              <a:rPr lang="en-US" sz="2600" dirty="0" smtClean="0"/>
              <a:t>prevent potential </a:t>
            </a:r>
            <a:r>
              <a:rPr lang="en-US" sz="2600" dirty="0" smtClean="0"/>
              <a:t>accidents.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sz="4000" u="sng" dirty="0" smtClean="0"/>
              <a:t>CONCLUSION</a:t>
            </a:r>
            <a:br>
              <a:rPr lang="en-US" sz="4000" u="sng" dirty="0" smtClean="0"/>
            </a:br>
            <a:r>
              <a:rPr lang="en-US" sz="2400" u="sng" dirty="0" smtClean="0"/>
              <a:t>(continued..)</a:t>
            </a:r>
            <a:endParaRPr lang="en-US" sz="2400" u="sn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lnSpcReduction="10000"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By training the ML model on diverse datasets, the system can generalize well to different individuals and driving scenarios, making it applicable in real-world environments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Factors </a:t>
            </a:r>
            <a:r>
              <a:rPr lang="en-US" sz="2800" dirty="0" smtClean="0"/>
              <a:t>like extreme lighting conditions, sudden facial movements, </a:t>
            </a:r>
            <a:r>
              <a:rPr lang="en-US" sz="2800" dirty="0" smtClean="0"/>
              <a:t>or partial </a:t>
            </a:r>
            <a:r>
              <a:rPr lang="en-US" sz="2800" dirty="0" smtClean="0"/>
              <a:t>occlusions can affect the </a:t>
            </a:r>
            <a:r>
              <a:rPr lang="en-US" sz="2800" dirty="0" smtClean="0"/>
              <a:t>accuracy of </a:t>
            </a:r>
            <a:r>
              <a:rPr lang="en-US" sz="2800" dirty="0" smtClean="0"/>
              <a:t>drowsiness detection. Future </a:t>
            </a:r>
            <a:r>
              <a:rPr lang="en-US" sz="2800" dirty="0" smtClean="0"/>
              <a:t>improvements can focus on </a:t>
            </a:r>
            <a:r>
              <a:rPr lang="en-US" sz="2800" dirty="0" smtClean="0"/>
              <a:t>addressing these challenges and exploring </a:t>
            </a:r>
            <a:r>
              <a:rPr lang="en-US" sz="2800" dirty="0" smtClean="0"/>
              <a:t>more sophisticated </a:t>
            </a:r>
            <a:r>
              <a:rPr lang="en-US" sz="2800" dirty="0" smtClean="0"/>
              <a:t>ML models </a:t>
            </a:r>
            <a:r>
              <a:rPr lang="en-US" sz="2800" dirty="0" smtClean="0"/>
              <a:t>to enhance </a:t>
            </a:r>
            <a:r>
              <a:rPr lang="en-US" sz="2800" dirty="0" smtClean="0"/>
              <a:t>the system’s </a:t>
            </a:r>
            <a:r>
              <a:rPr lang="en-US" sz="2800" dirty="0" smtClean="0"/>
              <a:t>performance.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z="4000" u="sng" dirty="0" smtClean="0"/>
              <a:t>REFERENCES</a:t>
            </a:r>
            <a:br>
              <a:rPr lang="en-US" sz="4000" u="sng" dirty="0" smtClean="0"/>
            </a:b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[1</a:t>
            </a:r>
            <a:r>
              <a:rPr lang="en-US" sz="2000" dirty="0" smtClean="0"/>
              <a:t>] </a:t>
            </a:r>
            <a:r>
              <a:rPr lang="en-US" sz="2000" dirty="0" smtClean="0"/>
              <a:t>	</a:t>
            </a:r>
            <a:r>
              <a:rPr lang="en-IN" sz="2000" dirty="0" smtClean="0"/>
              <a:t>WANGHUA DENG AND RUOXUE WU, </a:t>
            </a:r>
            <a:r>
              <a:rPr lang="en-US" sz="2000" dirty="0" smtClean="0"/>
              <a:t>Real-Time Driver-                  	Drowsiness Detection System Using Facial Features, 	</a:t>
            </a:r>
            <a:r>
              <a:rPr lang="en-US" sz="2000" dirty="0" err="1" smtClean="0"/>
              <a:t>Available:https</a:t>
            </a:r>
            <a:r>
              <a:rPr lang="en-US" sz="2000" dirty="0"/>
              <a:t>://</a:t>
            </a:r>
            <a:r>
              <a:rPr lang="en-US" sz="2000" dirty="0" err="1" smtClean="0"/>
              <a:t>ieeexplore.ieee.org</a:t>
            </a:r>
            <a:r>
              <a:rPr lang="en-US" sz="2000" dirty="0" smtClean="0"/>
              <a:t>/stamp/</a:t>
            </a:r>
            <a:r>
              <a:rPr lang="en-US" sz="2000" dirty="0" err="1" smtClean="0"/>
              <a:t>stamp.jsp?arnum</a:t>
            </a:r>
            <a:r>
              <a:rPr lang="en-US" sz="2000" dirty="0" smtClean="0"/>
              <a:t>	</a:t>
            </a:r>
            <a:r>
              <a:rPr lang="en-US" sz="2000" dirty="0" err="1" smtClean="0"/>
              <a:t>ber</a:t>
            </a:r>
            <a:r>
              <a:rPr lang="en-US" sz="2000" dirty="0" smtClean="0"/>
              <a:t>=8949469</a:t>
            </a:r>
            <a:endParaRPr lang="en-IN" sz="2000" dirty="0" smtClean="0"/>
          </a:p>
          <a:p>
            <a:pPr marL="0" indent="0" algn="just">
              <a:buNone/>
            </a:pPr>
            <a:r>
              <a:rPr lang="en-IN" sz="2000" dirty="0" smtClean="0"/>
              <a:t>[2</a:t>
            </a:r>
            <a:r>
              <a:rPr lang="en-IN" sz="2000" dirty="0" smtClean="0"/>
              <a:t>]</a:t>
            </a:r>
            <a:r>
              <a:rPr lang="en-IN" sz="2000" dirty="0" smtClean="0"/>
              <a:t>	BURCU </a:t>
            </a:r>
            <a:r>
              <a:rPr lang="en-IN" sz="2000" dirty="0"/>
              <a:t>KIR SAVAŞ AND YAŞAR </a:t>
            </a:r>
            <a:r>
              <a:rPr lang="en-IN" sz="2000" dirty="0" smtClean="0"/>
              <a:t>BECERİKLİ et al., </a:t>
            </a:r>
            <a:r>
              <a:rPr lang="en-US" sz="2000" dirty="0"/>
              <a:t>Real </a:t>
            </a:r>
            <a:r>
              <a:rPr lang="en-US" sz="2000" dirty="0" smtClean="0"/>
              <a:t>	Time 	Driver </a:t>
            </a:r>
            <a:r>
              <a:rPr lang="en-US" sz="2000" dirty="0" smtClean="0"/>
              <a:t>	Fatigue </a:t>
            </a:r>
            <a:r>
              <a:rPr lang="en-US" sz="2000" dirty="0"/>
              <a:t>Detection System Based on </a:t>
            </a:r>
            <a:r>
              <a:rPr lang="en-US" sz="2000" dirty="0" smtClean="0"/>
              <a:t>Multi-Task 	ConNN,8949469,Availablehttps</a:t>
            </a:r>
            <a:r>
              <a:rPr lang="en-US" sz="2000" dirty="0"/>
              <a:t>://</a:t>
            </a:r>
            <a:r>
              <a:rPr lang="en-US" sz="2000" dirty="0" err="1" smtClean="0"/>
              <a:t>ieeexplore.ieee.org</a:t>
            </a:r>
            <a:r>
              <a:rPr lang="en-US" sz="2000" dirty="0" smtClean="0"/>
              <a:t>/stamp/</a:t>
            </a:r>
            <a:r>
              <a:rPr lang="en-US" sz="2000" dirty="0" err="1" smtClean="0"/>
              <a:t>sta</a:t>
            </a:r>
            <a:r>
              <a:rPr lang="en-US" sz="2000" dirty="0" smtClean="0"/>
              <a:t>	</a:t>
            </a:r>
            <a:r>
              <a:rPr lang="en-US" sz="2000" dirty="0" err="1" smtClean="0"/>
              <a:t>mp.jsp?arnum</a:t>
            </a:r>
            <a:r>
              <a:rPr lang="en-US" sz="2000" dirty="0" smtClean="0"/>
              <a:t>	</a:t>
            </a:r>
            <a:r>
              <a:rPr lang="en-US" sz="2000" dirty="0" err="1" smtClean="0"/>
              <a:t>ber</a:t>
            </a:r>
            <a:r>
              <a:rPr lang="en-US" sz="2000" dirty="0" smtClean="0"/>
              <a:t>=8808931</a:t>
            </a:r>
          </a:p>
          <a:p>
            <a:pPr marL="0" indent="0" algn="just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[3]</a:t>
            </a:r>
            <a:r>
              <a:rPr lang="en-US" sz="2000" dirty="0" smtClean="0"/>
              <a:t>	Li G., Lee B.-L., Chung W.-Y. </a:t>
            </a:r>
            <a:r>
              <a:rPr lang="en-US" sz="2000" dirty="0" err="1" smtClean="0"/>
              <a:t>Smartwatch</a:t>
            </a:r>
            <a:r>
              <a:rPr lang="en-US" sz="2000" dirty="0" smtClean="0"/>
              <a:t>-based 	wearable EEG </a:t>
            </a:r>
            <a:r>
              <a:rPr lang="en-US" sz="2000" dirty="0" smtClean="0"/>
              <a:t>	system </a:t>
            </a:r>
            <a:r>
              <a:rPr lang="en-US" sz="2000" dirty="0" smtClean="0"/>
              <a:t>for driver drowsiness 	</a:t>
            </a:r>
            <a:r>
              <a:rPr lang="en-US" sz="2000" dirty="0" smtClean="0"/>
              <a:t>detection.	IEEE </a:t>
            </a:r>
            <a:r>
              <a:rPr lang="en-US" sz="2000" dirty="0" smtClean="0"/>
              <a:t>Sens. J. </a:t>
            </a:r>
            <a:r>
              <a:rPr lang="en-US" sz="2000" dirty="0" smtClean="0"/>
              <a:t>	2015;15:7169–7180</a:t>
            </a:r>
            <a:r>
              <a:rPr lang="en-US" sz="2000" dirty="0" smtClean="0"/>
              <a:t>. </a:t>
            </a:r>
            <a:r>
              <a:rPr lang="en-US" sz="2000" dirty="0" smtClean="0"/>
              <a:t>doi:10.1109/JSEN.2015.2</a:t>
            </a:r>
          </a:p>
          <a:p>
            <a:pPr marL="0" indent="0" algn="just">
              <a:buNone/>
            </a:pPr>
            <a:r>
              <a:rPr lang="en-US" sz="2000" dirty="0" smtClean="0"/>
              <a:t>	473679.</a:t>
            </a:r>
          </a:p>
          <a:p>
            <a:pPr marL="0" indent="0" algn="just">
              <a:buNone/>
            </a:pPr>
            <a:r>
              <a:rPr lang="en-US" sz="2000" dirty="0" smtClean="0"/>
              <a:t>[4]	</a:t>
            </a:r>
            <a:r>
              <a:rPr lang="en-US" sz="2000" dirty="0" smtClean="0"/>
              <a:t>Lee H., Lee J., Shin M. Using wearable ECG/PPG sensors for </a:t>
            </a:r>
            <a:r>
              <a:rPr lang="en-US" sz="2000" dirty="0" smtClean="0"/>
              <a:t>	driver 	drowsiness detection </a:t>
            </a:r>
            <a:r>
              <a:rPr lang="en-US" sz="2000" dirty="0" smtClean="0"/>
              <a:t>based on distinguishable pattern </a:t>
            </a:r>
            <a:r>
              <a:rPr lang="en-US" sz="2000" dirty="0" smtClean="0"/>
              <a:t>	of </a:t>
            </a:r>
            <a:r>
              <a:rPr lang="en-US" sz="2000" dirty="0" smtClean="0"/>
              <a:t>recurrence </a:t>
            </a:r>
            <a:r>
              <a:rPr lang="en-US" sz="2000" dirty="0" smtClean="0"/>
              <a:t>	plots</a:t>
            </a:r>
            <a:r>
              <a:rPr lang="en-US" sz="2000" dirty="0" smtClean="0"/>
              <a:t>. Electronics. 2019;8:192. </a:t>
            </a:r>
            <a:r>
              <a:rPr lang="en-US" sz="2000" dirty="0" smtClean="0"/>
              <a:t>	doi:10.3390/electronics8020192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z="4000" u="sng" dirty="0" smtClean="0"/>
              <a:t>REFERENCES</a:t>
            </a:r>
            <a:br>
              <a:rPr lang="en-US" sz="4000" u="sng" dirty="0" smtClean="0"/>
            </a:br>
            <a:r>
              <a:rPr lang="en-US" sz="2400" u="sng" dirty="0" smtClean="0"/>
              <a:t>(continued..)</a:t>
            </a:r>
            <a:endParaRPr lang="en-US" sz="2400" u="sn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 smtClean="0"/>
              <a:t>[5]		</a:t>
            </a:r>
            <a:r>
              <a:rPr lang="en-US" sz="2000" dirty="0" smtClean="0"/>
              <a:t>McDonald </a:t>
            </a:r>
            <a:r>
              <a:rPr lang="en-US" sz="2000" dirty="0" smtClean="0"/>
              <a:t>A.D., Schwarz C., Lee J.D., Brown T.L. </a:t>
            </a:r>
            <a:r>
              <a:rPr lang="en-US" sz="2000" dirty="0" smtClean="0"/>
              <a:t>	Real	time </a:t>
            </a:r>
            <a:r>
              <a:rPr lang="en-US" sz="2000" dirty="0" smtClean="0"/>
              <a:t>detection of </a:t>
            </a:r>
            <a:r>
              <a:rPr lang="en-US" sz="2000" dirty="0" smtClean="0"/>
              <a:t>drowsiness related </a:t>
            </a:r>
            <a:r>
              <a:rPr lang="en-US" sz="2000" dirty="0" smtClean="0"/>
              <a:t>lane departures using </a:t>
            </a:r>
            <a:r>
              <a:rPr lang="en-US" sz="2000" dirty="0" smtClean="0"/>
              <a:t>	steering </a:t>
            </a:r>
            <a:r>
              <a:rPr lang="en-US" sz="2000" dirty="0" smtClean="0"/>
              <a:t>wheel angle; Proceedings of the Human Factors</a:t>
            </a:r>
            <a:br>
              <a:rPr lang="en-US" sz="2000" dirty="0" smtClean="0"/>
            </a:br>
            <a:r>
              <a:rPr lang="en-US" sz="2000" dirty="0" smtClean="0"/>
              <a:t>	and </a:t>
            </a:r>
            <a:r>
              <a:rPr lang="en-US" sz="2000" dirty="0" smtClean="0"/>
              <a:t>Ergonomics Society Annual Meeting; Boston, MA, USA. </a:t>
            </a:r>
            <a:r>
              <a:rPr lang="en-US" sz="2000" dirty="0" smtClean="0"/>
              <a:t>	22–26 </a:t>
            </a:r>
            <a:r>
              <a:rPr lang="en-US" sz="2000" dirty="0" smtClean="0"/>
              <a:t>October 2012; </a:t>
            </a:r>
            <a:r>
              <a:rPr lang="en-US" sz="2000" dirty="0" smtClean="0"/>
              <a:t>pp.2201–2205.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[6]		Ma </a:t>
            </a:r>
            <a:r>
              <a:rPr lang="en-US" sz="2000" dirty="0" smtClean="0"/>
              <a:t>J., </a:t>
            </a:r>
            <a:r>
              <a:rPr lang="en-US" sz="2000" dirty="0" err="1" smtClean="0"/>
              <a:t>Murphey</a:t>
            </a:r>
            <a:r>
              <a:rPr lang="en-US" sz="2000" dirty="0" smtClean="0"/>
              <a:t> Y.L., Zhao H. Real time drowsiness detection </a:t>
            </a:r>
            <a:r>
              <a:rPr lang="en-US" sz="2000" dirty="0" smtClean="0"/>
              <a:t>	based </a:t>
            </a:r>
            <a:r>
              <a:rPr lang="en-US" sz="2000" dirty="0" smtClean="0"/>
              <a:t>on lateral </a:t>
            </a:r>
            <a:r>
              <a:rPr lang="en-US" sz="2000" dirty="0" smtClean="0"/>
              <a:t>distance using </a:t>
            </a:r>
            <a:r>
              <a:rPr lang="en-US" sz="2000" dirty="0" smtClean="0"/>
              <a:t>wavelet transform and neural </a:t>
            </a:r>
            <a:r>
              <a:rPr lang="en-US" sz="2000" dirty="0" smtClean="0"/>
              <a:t>	network</a:t>
            </a:r>
            <a:r>
              <a:rPr lang="en-US" sz="2000" dirty="0" smtClean="0"/>
              <a:t>; Proceedings of the 2015 IEEE </a:t>
            </a:r>
            <a:r>
              <a:rPr lang="en-US" sz="2000" dirty="0" smtClean="0"/>
              <a:t>symposium </a:t>
            </a:r>
            <a:r>
              <a:rPr lang="en-US" sz="2000" dirty="0" smtClean="0"/>
              <a:t>series on </a:t>
            </a:r>
            <a:r>
              <a:rPr lang="en-US" sz="2000" dirty="0" smtClean="0"/>
              <a:t>	computational </a:t>
            </a:r>
            <a:r>
              <a:rPr lang="en-US" sz="2000" dirty="0" smtClean="0"/>
              <a:t>intelligence; Cape Town, South Africa. 7–10 </a:t>
            </a:r>
            <a:r>
              <a:rPr lang="en-US" sz="2000" dirty="0" smtClean="0"/>
              <a:t>	December </a:t>
            </a:r>
            <a:r>
              <a:rPr lang="en-US" sz="2000" dirty="0" smtClean="0"/>
              <a:t>2015; </a:t>
            </a:r>
            <a:r>
              <a:rPr lang="en-US" sz="2000" dirty="0" smtClean="0"/>
              <a:t>pp.411–418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/>
          <a:lstStyle/>
          <a:p>
            <a:r>
              <a:rPr lang="en-IN" sz="7200" dirty="0" smtClean="0"/>
              <a:t>Thank You</a:t>
            </a:r>
            <a:endParaRPr lang="en-IN" sz="7200" dirty="0"/>
          </a:p>
        </p:txBody>
      </p:sp>
      <p:sp>
        <p:nvSpPr>
          <p:cNvPr id="4" name="Rounded Rectangle 3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10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9971"/>
          </a:xfrm>
        </p:spPr>
        <p:txBody>
          <a:bodyPr/>
          <a:lstStyle/>
          <a:p>
            <a:r>
              <a:rPr lang="en-US" sz="4000" u="sng" dirty="0" smtClean="0"/>
              <a:t>Motivation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68" y="1269841"/>
            <a:ext cx="5679643" cy="4978559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attention of drivers degrades of lower sleep, long distance driver or any other condition like brain disease etc.</a:t>
            </a:r>
          </a:p>
          <a:p>
            <a:pPr marL="118872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Several checks on road  accidents says that around 30% of accidents are caused by fatigue of the motorist.</a:t>
            </a:r>
          </a:p>
          <a:p>
            <a:pPr marL="118872" indent="0" algn="just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84" y="2362200"/>
            <a:ext cx="2878216" cy="2059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1800" y="4419600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Source - Google</a:t>
            </a:r>
            <a:endParaRPr lang="en-IN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Motivation </a:t>
            </a:r>
            <a:r>
              <a:rPr lang="en-US" dirty="0" smtClean="0"/>
              <a:t>                            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smtClean="0"/>
              <a:t>Continued..)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1" y="1124974"/>
            <a:ext cx="5439918" cy="5476415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Drowsiness causes drop in cautions and conscious situations of the driver.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Driver drowsiness and fatigue are among the important causes of road accidents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Though there is no direct measure to descry the drowsiness but several other indirect approaches can use for this purpose.</a:t>
            </a:r>
          </a:p>
          <a:p>
            <a:pPr algn="just"/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11" y="2358789"/>
            <a:ext cx="3029489" cy="217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0" y="4495800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Source - Google</a:t>
            </a:r>
            <a:endParaRPr lang="en-IN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Motivation</a:t>
            </a:r>
            <a:r>
              <a:rPr lang="en-US" dirty="0" smtClean="0"/>
              <a:t>                             </a:t>
            </a: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0" y="1570037"/>
            <a:ext cx="5532120" cy="4525963"/>
          </a:xfrm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 smtClean="0"/>
              <a:t>Driver Drowsiness Detection System is presented in order to reduce the number of accidents caused by driver fatigue.</a:t>
            </a:r>
          </a:p>
          <a:p>
            <a:pPr algn="just"/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22633"/>
            <a:ext cx="2966914" cy="210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0492" y="4724400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Source - Google</a:t>
            </a:r>
            <a:endParaRPr lang="en-IN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Problem </a:t>
            </a:r>
            <a:r>
              <a:rPr lang="en-US" sz="4000" u="sng" dirty="0" smtClean="0"/>
              <a:t>Statement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To </a:t>
            </a:r>
            <a:r>
              <a:rPr lang="en-US" sz="2800" dirty="0" smtClean="0"/>
              <a:t>distinguish the simulated drowsy or sleepy states from the normal state of driving</a:t>
            </a:r>
            <a:r>
              <a:rPr lang="en-US" sz="2800" dirty="0" smtClean="0"/>
              <a:t>.</a:t>
            </a:r>
          </a:p>
          <a:p>
            <a:pPr marL="118872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high resolution images of faces and eye observed from an oblique viewing angle.</a:t>
            </a:r>
          </a:p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Effectively monitor driver’s attention level without extra requirement for cameras.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 marL="118872" indent="0">
              <a:buNone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98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sz="4000" u="sng" dirty="0" smtClean="0"/>
              <a:t>Literature Review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Real-Time Driver-Drowsiness Detection System Using Facial Features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combining the features of the eyes and mouth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used the MC-KCF algorithm to track and recognize the facial key regions based on key-point detection </a:t>
            </a:r>
            <a:r>
              <a:rPr lang="en-US" sz="2400" baseline="30000" dirty="0" smtClean="0"/>
              <a:t>[1]</a:t>
            </a:r>
            <a:endParaRPr lang="en-US" sz="2800" baseline="300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1600" dirty="0" smtClean="0"/>
              <a:t>						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[1]</a:t>
            </a:r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30" y="4267200"/>
            <a:ext cx="4557353" cy="215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Literature Review</a:t>
            </a:r>
            <a:r>
              <a:rPr lang="en-US" sz="4000" dirty="0" smtClean="0"/>
              <a:t>                  </a:t>
            </a: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838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Real Time Driver Fatigue Detection System Based </a:t>
            </a:r>
            <a:r>
              <a:rPr lang="en-US" sz="2800" dirty="0" smtClean="0"/>
              <a:t>on Behavioral Monitoring Technique.</a:t>
            </a:r>
            <a:endParaRPr lang="en-IN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/>
              <a:t>D</a:t>
            </a:r>
            <a:r>
              <a:rPr lang="en-US" sz="2400" dirty="0" smtClean="0"/>
              <a:t>esigned a two-label (fatigue/not fatigue) system for driver fatigue detection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SVM and CNN algorithms were used for classification					       </a:t>
            </a:r>
            <a:r>
              <a:rPr lang="en-US" sz="2400" baseline="30000" dirty="0" smtClean="0"/>
              <a:t>[2]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[1]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0" y="4118462"/>
            <a:ext cx="5166830" cy="159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58756"/>
            <a:ext cx="4638566" cy="141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Literature Review</a:t>
            </a:r>
            <a:r>
              <a:rPr lang="en-US" sz="4000" dirty="0" smtClean="0"/>
              <a:t>                  </a:t>
            </a:r>
            <a:r>
              <a:rPr lang="en-US" sz="2400" dirty="0" smtClean="0"/>
              <a:t>(</a:t>
            </a:r>
            <a:r>
              <a:rPr lang="en-US" sz="2400" dirty="0" smtClean="0"/>
              <a:t>Continued..)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0547" y="838200"/>
            <a:ext cx="8229600" cy="54102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Real Time Driver Fatigue Detection System Based </a:t>
            </a:r>
            <a:r>
              <a:rPr lang="en-US" sz="2800" dirty="0" smtClean="0"/>
              <a:t>on Physiological Monitoring Technique.</a:t>
            </a:r>
          </a:p>
          <a:p>
            <a:pPr algn="just"/>
            <a:endParaRPr lang="en-IN" sz="2400" dirty="0" smtClean="0"/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Li </a:t>
            </a:r>
            <a:r>
              <a:rPr lang="en-US" sz="2400" dirty="0" smtClean="0"/>
              <a:t>et al</a:t>
            </a:r>
            <a:r>
              <a:rPr lang="en-US" sz="2400" dirty="0" smtClean="0"/>
              <a:t>.[3] </a:t>
            </a:r>
            <a:r>
              <a:rPr lang="en-US" sz="2400" dirty="0" smtClean="0"/>
              <a:t>proposed a system that classifies</a:t>
            </a:r>
            <a:br>
              <a:rPr lang="en-US" sz="2400" dirty="0" smtClean="0"/>
            </a:br>
            <a:r>
              <a:rPr lang="en-US" sz="2400" dirty="0" smtClean="0"/>
              <a:t>drowsiness states using EEG signals and an SVM-based </a:t>
            </a:r>
            <a:r>
              <a:rPr lang="en-US" sz="2400" dirty="0" smtClean="0"/>
              <a:t>model.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Lee et al</a:t>
            </a:r>
            <a:r>
              <a:rPr lang="en-US" sz="2400" dirty="0" smtClean="0"/>
              <a:t>.[4] utilized HRV </a:t>
            </a:r>
            <a:r>
              <a:rPr lang="en-US" sz="2400" dirty="0" smtClean="0"/>
              <a:t>signals from wearable PPG or ECG sensors and a CNN classifier, achieving </a:t>
            </a:r>
            <a:r>
              <a:rPr lang="en-US" sz="2400" dirty="0" smtClean="0"/>
              <a:t>improved accuracy. </a:t>
            </a:r>
            <a:r>
              <a:rPr lang="en-US" sz="2400" dirty="0" smtClean="0"/>
              <a:t>	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61922" y="6553200"/>
            <a:ext cx="2667000" cy="304800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176</Template>
  <TotalTime>2995</TotalTime>
  <Words>976</Words>
  <Application>Microsoft Office PowerPoint</Application>
  <PresentationFormat>On-screen Show (4:3)</PresentationFormat>
  <Paragraphs>195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Diseño predeterminado</vt:lpstr>
      <vt:lpstr>Driver Drowsiness Detection System</vt:lpstr>
      <vt:lpstr>Content</vt:lpstr>
      <vt:lpstr>Motivation</vt:lpstr>
      <vt:lpstr>Motivation                              (Continued..)</vt:lpstr>
      <vt:lpstr>Motivation                             (Continued..)</vt:lpstr>
      <vt:lpstr>Problem Statement</vt:lpstr>
      <vt:lpstr>Literature Review</vt:lpstr>
      <vt:lpstr>Literature Review                  (Continued..)</vt:lpstr>
      <vt:lpstr>Literature Review                  (Continued..)</vt:lpstr>
      <vt:lpstr>Literature Review                  (Continued..)</vt:lpstr>
      <vt:lpstr>Methodology</vt:lpstr>
      <vt:lpstr>Flow Chart</vt:lpstr>
      <vt:lpstr>Use Case Diagram</vt:lpstr>
      <vt:lpstr>Basics working of project</vt:lpstr>
      <vt:lpstr>Slide 15</vt:lpstr>
      <vt:lpstr>Noise reduction</vt:lpstr>
      <vt:lpstr>Face Detection and ROI Extraction</vt:lpstr>
      <vt:lpstr>SHAPE PREDICTION AND PLOTTING POINTS </vt:lpstr>
      <vt:lpstr>Adopted Algorithm</vt:lpstr>
      <vt:lpstr>Slide 20</vt:lpstr>
      <vt:lpstr>Technologies used</vt:lpstr>
      <vt:lpstr>Expected Result</vt:lpstr>
      <vt:lpstr>Slide 23</vt:lpstr>
      <vt:lpstr>CONCLUSION</vt:lpstr>
      <vt:lpstr>CONCLUSION (continued..)</vt:lpstr>
      <vt:lpstr>REFERENCES </vt:lpstr>
      <vt:lpstr>REFERENCES (continued..)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asus</cp:lastModifiedBy>
  <cp:revision>135</cp:revision>
  <dcterms:created xsi:type="dcterms:W3CDTF">2023-01-10T10:34:29Z</dcterms:created>
  <dcterms:modified xsi:type="dcterms:W3CDTF">2023-06-12T21:13:18Z</dcterms:modified>
</cp:coreProperties>
</file>