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77" r:id="rId4"/>
    <p:sldId id="258" r:id="rId5"/>
    <p:sldId id="260" r:id="rId6"/>
    <p:sldId id="262" r:id="rId7"/>
    <p:sldId id="273" r:id="rId8"/>
    <p:sldId id="274" r:id="rId9"/>
    <p:sldId id="275" r:id="rId10"/>
    <p:sldId id="276" r:id="rId11"/>
    <p:sldId id="278" r:id="rId12"/>
    <p:sldId id="279" r:id="rId13"/>
    <p:sldId id="280" r:id="rId14"/>
    <p:sldId id="281" r:id="rId15"/>
    <p:sldId id="271" r:id="rId16"/>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6" d="100"/>
          <a:sy n="136" d="100"/>
        </p:scale>
        <p:origin x="1781"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79487098-7AD9-4A7F-9C20-338D6A43DF09}" type="datetimeFigureOut">
              <a:rPr lang="en-US" smtClean="0"/>
              <a:t>11/8/2022</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03AE38B3-1ABB-4B8B-B66F-AE9DE74D1CE5}" type="slidenum">
              <a:rPr lang="en-US" smtClean="0"/>
              <a:t>‹#›</a:t>
            </a:fld>
            <a:endParaRPr lang="en-US"/>
          </a:p>
        </p:txBody>
      </p:sp>
    </p:spTree>
    <p:extLst>
      <p:ext uri="{BB962C8B-B14F-4D97-AF65-F5344CB8AC3E}">
        <p14:creationId xmlns:p14="http://schemas.microsoft.com/office/powerpoint/2010/main" val="21658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AE38B3-1ABB-4B8B-B66F-AE9DE74D1CE5}" type="slidenum">
              <a:rPr lang="en-US" smtClean="0"/>
              <a:t>4</a:t>
            </a:fld>
            <a:endParaRPr lang="en-US"/>
          </a:p>
        </p:txBody>
      </p:sp>
    </p:spTree>
    <p:extLst>
      <p:ext uri="{BB962C8B-B14F-4D97-AF65-F5344CB8AC3E}">
        <p14:creationId xmlns:p14="http://schemas.microsoft.com/office/powerpoint/2010/main" val="255146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AE38B3-1ABB-4B8B-B66F-AE9DE74D1CE5}" type="slidenum">
              <a:rPr lang="en-US" smtClean="0"/>
              <a:t>10</a:t>
            </a:fld>
            <a:endParaRPr lang="en-US"/>
          </a:p>
        </p:txBody>
      </p:sp>
    </p:spTree>
    <p:extLst>
      <p:ext uri="{BB962C8B-B14F-4D97-AF65-F5344CB8AC3E}">
        <p14:creationId xmlns:p14="http://schemas.microsoft.com/office/powerpoint/2010/main" val="421070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AE38B3-1ABB-4B8B-B66F-AE9DE74D1CE5}" type="slidenum">
              <a:rPr lang="en-US" smtClean="0"/>
              <a:t>11</a:t>
            </a:fld>
            <a:endParaRPr lang="en-US"/>
          </a:p>
        </p:txBody>
      </p:sp>
    </p:spTree>
    <p:extLst>
      <p:ext uri="{BB962C8B-B14F-4D97-AF65-F5344CB8AC3E}">
        <p14:creationId xmlns:p14="http://schemas.microsoft.com/office/powerpoint/2010/main" val="2244747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AE38B3-1ABB-4B8B-B66F-AE9DE74D1CE5}" type="slidenum">
              <a:rPr lang="en-US" smtClean="0"/>
              <a:t>12</a:t>
            </a:fld>
            <a:endParaRPr lang="en-US"/>
          </a:p>
        </p:txBody>
      </p:sp>
    </p:spTree>
    <p:extLst>
      <p:ext uri="{BB962C8B-B14F-4D97-AF65-F5344CB8AC3E}">
        <p14:creationId xmlns:p14="http://schemas.microsoft.com/office/powerpoint/2010/main" val="277229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AE38B3-1ABB-4B8B-B66F-AE9DE74D1CE5}" type="slidenum">
              <a:rPr lang="en-US" smtClean="0"/>
              <a:t>13</a:t>
            </a:fld>
            <a:endParaRPr lang="en-US"/>
          </a:p>
        </p:txBody>
      </p:sp>
    </p:spTree>
    <p:extLst>
      <p:ext uri="{BB962C8B-B14F-4D97-AF65-F5344CB8AC3E}">
        <p14:creationId xmlns:p14="http://schemas.microsoft.com/office/powerpoint/2010/main" val="99777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0916CA-8460-4146-8342-C19086F81596}" type="datetime1">
              <a:rPr lang="en-US" smtClean="0"/>
              <a:t>11/8/2022</a:t>
            </a:fld>
            <a:endParaRPr lang="en-US"/>
          </a:p>
        </p:txBody>
      </p:sp>
      <p:sp>
        <p:nvSpPr>
          <p:cNvPr id="6" name="Holder 6"/>
          <p:cNvSpPr>
            <a:spLocks noGrp="1"/>
          </p:cNvSpPr>
          <p:nvPr>
            <p:ph type="sldNum" sz="quarter" idx="7"/>
          </p:nvPr>
        </p:nvSpPr>
        <p:spPr/>
        <p:txBody>
          <a:bodyPr lIns="0" tIns="0" rIns="0" bIns="0"/>
          <a:lstStyle>
            <a:lvl1pPr>
              <a:defRPr sz="500" b="0" i="0">
                <a:solidFill>
                  <a:srgbClr val="ADADE0"/>
                </a:solidFill>
                <a:latin typeface="LM Sans 8"/>
                <a:cs typeface="LM Sans 8"/>
              </a:defRPr>
            </a:lvl1pPr>
          </a:lstStyle>
          <a:p>
            <a:pPr marL="71120">
              <a:lnSpc>
                <a:spcPts val="580"/>
              </a:lnSpc>
            </a:pPr>
            <a:fld id="{81D60167-4931-47E6-BA6A-407CBD079E47}" type="slidenum">
              <a:rPr spc="-5" dirty="0"/>
              <a:t>‹#›</a:t>
            </a:fld>
            <a:r>
              <a:rPr spc="-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LM Sans 12"/>
                <a:cs typeface="LM Sans 12"/>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LM Sans 9"/>
                <a:cs typeface="LM Sans 9"/>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0A7DC34-6BAD-44E5-803A-25DCDA675E1D}" type="datetime1">
              <a:rPr lang="en-US" smtClean="0"/>
              <a:t>11/8/2022</a:t>
            </a:fld>
            <a:endParaRPr lang="en-US"/>
          </a:p>
        </p:txBody>
      </p:sp>
      <p:sp>
        <p:nvSpPr>
          <p:cNvPr id="6" name="Holder 6"/>
          <p:cNvSpPr>
            <a:spLocks noGrp="1"/>
          </p:cNvSpPr>
          <p:nvPr>
            <p:ph type="sldNum" sz="quarter" idx="7"/>
          </p:nvPr>
        </p:nvSpPr>
        <p:spPr/>
        <p:txBody>
          <a:bodyPr lIns="0" tIns="0" rIns="0" bIns="0"/>
          <a:lstStyle>
            <a:lvl1pPr>
              <a:defRPr sz="500" b="0" i="0">
                <a:solidFill>
                  <a:srgbClr val="ADADE0"/>
                </a:solidFill>
                <a:latin typeface="LM Sans 8"/>
                <a:cs typeface="LM Sans 8"/>
              </a:defRPr>
            </a:lvl1pPr>
          </a:lstStyle>
          <a:p>
            <a:pPr marL="71120">
              <a:lnSpc>
                <a:spcPts val="580"/>
              </a:lnSpc>
            </a:pPr>
            <a:fld id="{81D60167-4931-47E6-BA6A-407CBD079E47}" type="slidenum">
              <a:rPr spc="-5" dirty="0"/>
              <a:t>‹#›</a:t>
            </a:fld>
            <a:r>
              <a:rPr spc="-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LM Sans 12"/>
                <a:cs typeface="LM Sans 12"/>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35D2B34-9C7C-4047-8842-E29833978B5A}" type="datetime1">
              <a:rPr lang="en-US" smtClean="0"/>
              <a:t>11/8/2022</a:t>
            </a:fld>
            <a:endParaRPr lang="en-US"/>
          </a:p>
        </p:txBody>
      </p:sp>
      <p:sp>
        <p:nvSpPr>
          <p:cNvPr id="7" name="Holder 7"/>
          <p:cNvSpPr>
            <a:spLocks noGrp="1"/>
          </p:cNvSpPr>
          <p:nvPr>
            <p:ph type="sldNum" sz="quarter" idx="7"/>
          </p:nvPr>
        </p:nvSpPr>
        <p:spPr/>
        <p:txBody>
          <a:bodyPr lIns="0" tIns="0" rIns="0" bIns="0"/>
          <a:lstStyle>
            <a:lvl1pPr>
              <a:defRPr sz="500" b="0" i="0">
                <a:solidFill>
                  <a:srgbClr val="ADADE0"/>
                </a:solidFill>
                <a:latin typeface="LM Sans 8"/>
                <a:cs typeface="LM Sans 8"/>
              </a:defRPr>
            </a:lvl1pPr>
          </a:lstStyle>
          <a:p>
            <a:pPr marL="71120">
              <a:lnSpc>
                <a:spcPts val="580"/>
              </a:lnSpc>
            </a:pPr>
            <a:fld id="{81D60167-4931-47E6-BA6A-407CBD079E47}" type="slidenum">
              <a:rPr spc="-5" dirty="0"/>
              <a:t>‹#›</a:t>
            </a:fld>
            <a:r>
              <a:rPr spc="-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LM Sans 12"/>
                <a:cs typeface="LM Sans 12"/>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D234FF3C-3C65-41D0-8B18-46F46116719B}" type="datetime1">
              <a:rPr lang="en-US" smtClean="0"/>
              <a:t>11/8/2022</a:t>
            </a:fld>
            <a:endParaRPr lang="en-US"/>
          </a:p>
        </p:txBody>
      </p:sp>
      <p:sp>
        <p:nvSpPr>
          <p:cNvPr id="5" name="Holder 5"/>
          <p:cNvSpPr>
            <a:spLocks noGrp="1"/>
          </p:cNvSpPr>
          <p:nvPr>
            <p:ph type="sldNum" sz="quarter" idx="7"/>
          </p:nvPr>
        </p:nvSpPr>
        <p:spPr/>
        <p:txBody>
          <a:bodyPr lIns="0" tIns="0" rIns="0" bIns="0"/>
          <a:lstStyle>
            <a:lvl1pPr>
              <a:defRPr sz="500" b="0" i="0">
                <a:solidFill>
                  <a:srgbClr val="ADADE0"/>
                </a:solidFill>
                <a:latin typeface="LM Sans 8"/>
                <a:cs typeface="LM Sans 8"/>
              </a:defRPr>
            </a:lvl1pPr>
          </a:lstStyle>
          <a:p>
            <a:pPr marL="71120">
              <a:lnSpc>
                <a:spcPts val="580"/>
              </a:lnSpc>
            </a:pPr>
            <a:fld id="{81D60167-4931-47E6-BA6A-407CBD079E47}" type="slidenum">
              <a:rPr spc="-5" dirty="0"/>
              <a:t>‹#›</a:t>
            </a:fld>
            <a:r>
              <a:rPr spc="-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FC756D1-F20B-4FBE-A393-7FD9F209B9A3}" type="datetime1">
              <a:rPr lang="en-US" smtClean="0"/>
              <a:t>11/8/2022</a:t>
            </a:fld>
            <a:endParaRPr lang="en-US"/>
          </a:p>
        </p:txBody>
      </p:sp>
      <p:sp>
        <p:nvSpPr>
          <p:cNvPr id="4" name="Holder 4"/>
          <p:cNvSpPr>
            <a:spLocks noGrp="1"/>
          </p:cNvSpPr>
          <p:nvPr>
            <p:ph type="sldNum" sz="quarter" idx="7"/>
          </p:nvPr>
        </p:nvSpPr>
        <p:spPr/>
        <p:txBody>
          <a:bodyPr lIns="0" tIns="0" rIns="0" bIns="0"/>
          <a:lstStyle>
            <a:lvl1pPr>
              <a:defRPr sz="500" b="0" i="0">
                <a:solidFill>
                  <a:srgbClr val="ADADE0"/>
                </a:solidFill>
                <a:latin typeface="LM Sans 8"/>
                <a:cs typeface="LM Sans 8"/>
              </a:defRPr>
            </a:lvl1pPr>
          </a:lstStyle>
          <a:p>
            <a:pPr marL="71120">
              <a:lnSpc>
                <a:spcPts val="580"/>
              </a:lnSpc>
            </a:pPr>
            <a:fld id="{81D60167-4931-47E6-BA6A-407CBD079E47}" type="slidenum">
              <a:rPr spc="-5" dirty="0"/>
              <a:t>‹#›</a:t>
            </a:fld>
            <a:r>
              <a:rPr spc="-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569595" cy="3456304"/>
          </a:xfrm>
          <a:custGeom>
            <a:avLst/>
            <a:gdLst/>
            <a:ahLst/>
            <a:cxnLst/>
            <a:rect l="l" t="t" r="r" b="b"/>
            <a:pathLst>
              <a:path w="569595" h="3456304">
                <a:moveTo>
                  <a:pt x="569366" y="0"/>
                </a:moveTo>
                <a:lnTo>
                  <a:pt x="0" y="0"/>
                </a:lnTo>
                <a:lnTo>
                  <a:pt x="0" y="3456000"/>
                </a:lnTo>
                <a:lnTo>
                  <a:pt x="569366" y="3456000"/>
                </a:lnTo>
                <a:lnTo>
                  <a:pt x="569366" y="0"/>
                </a:lnTo>
                <a:close/>
              </a:path>
            </a:pathLst>
          </a:custGeom>
          <a:solidFill>
            <a:srgbClr val="D6D6EF"/>
          </a:solidFill>
        </p:spPr>
        <p:txBody>
          <a:bodyPr wrap="square" lIns="0" tIns="0" rIns="0" bIns="0" rtlCol="0"/>
          <a:lstStyle/>
          <a:p>
            <a:endParaRPr/>
          </a:p>
        </p:txBody>
      </p:sp>
      <p:sp>
        <p:nvSpPr>
          <p:cNvPr id="2" name="Holder 2"/>
          <p:cNvSpPr>
            <a:spLocks noGrp="1"/>
          </p:cNvSpPr>
          <p:nvPr>
            <p:ph type="title"/>
          </p:nvPr>
        </p:nvSpPr>
        <p:spPr>
          <a:xfrm>
            <a:off x="705662" y="198524"/>
            <a:ext cx="3198774" cy="471805"/>
          </a:xfrm>
          <a:prstGeom prst="rect">
            <a:avLst/>
          </a:prstGeom>
        </p:spPr>
        <p:txBody>
          <a:bodyPr wrap="square" lIns="0" tIns="0" rIns="0" bIns="0">
            <a:spAutoFit/>
          </a:bodyPr>
          <a:lstStyle>
            <a:lvl1pPr>
              <a:defRPr sz="1400" b="0" i="0">
                <a:solidFill>
                  <a:srgbClr val="3333B2"/>
                </a:solidFill>
                <a:latin typeface="LM Sans 12"/>
                <a:cs typeface="LM Sans 12"/>
              </a:defRPr>
            </a:lvl1pPr>
          </a:lstStyle>
          <a:p>
            <a:endParaRPr/>
          </a:p>
        </p:txBody>
      </p:sp>
      <p:sp>
        <p:nvSpPr>
          <p:cNvPr id="3" name="Holder 3"/>
          <p:cNvSpPr>
            <a:spLocks noGrp="1"/>
          </p:cNvSpPr>
          <p:nvPr>
            <p:ph type="body" idx="1"/>
          </p:nvPr>
        </p:nvSpPr>
        <p:spPr>
          <a:xfrm>
            <a:off x="863561" y="630218"/>
            <a:ext cx="3538854" cy="811530"/>
          </a:xfrm>
          <a:prstGeom prst="rect">
            <a:avLst/>
          </a:prstGeom>
        </p:spPr>
        <p:txBody>
          <a:bodyPr wrap="square" lIns="0" tIns="0" rIns="0" bIns="0">
            <a:spAutoFit/>
          </a:bodyPr>
          <a:lstStyle>
            <a:lvl1pPr>
              <a:defRPr sz="900" b="0" i="0">
                <a:solidFill>
                  <a:schemeClr val="tx1"/>
                </a:solidFill>
                <a:latin typeface="LM Sans 9"/>
                <a:cs typeface="LM Sans 9"/>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37C88C76-F2B0-4F17-BCA3-77EA2FA5C013}" type="datetime1">
              <a:rPr lang="en-US" smtClean="0"/>
              <a:t>11/8/2022</a:t>
            </a:fld>
            <a:endParaRPr lang="en-US"/>
          </a:p>
        </p:txBody>
      </p:sp>
      <p:sp>
        <p:nvSpPr>
          <p:cNvPr id="6" name="Holder 6"/>
          <p:cNvSpPr>
            <a:spLocks noGrp="1"/>
          </p:cNvSpPr>
          <p:nvPr>
            <p:ph type="sldNum" sz="quarter" idx="7"/>
          </p:nvPr>
        </p:nvSpPr>
        <p:spPr>
          <a:xfrm>
            <a:off x="4365853" y="3354034"/>
            <a:ext cx="219075" cy="89535"/>
          </a:xfrm>
          <a:prstGeom prst="rect">
            <a:avLst/>
          </a:prstGeom>
        </p:spPr>
        <p:txBody>
          <a:bodyPr wrap="square" lIns="0" tIns="0" rIns="0" bIns="0">
            <a:spAutoFit/>
          </a:bodyPr>
          <a:lstStyle>
            <a:lvl1pPr>
              <a:defRPr sz="500" b="0" i="0">
                <a:solidFill>
                  <a:srgbClr val="ADADE0"/>
                </a:solidFill>
                <a:latin typeface="LM Sans 8"/>
                <a:cs typeface="LM Sans 8"/>
              </a:defRPr>
            </a:lvl1pPr>
          </a:lstStyle>
          <a:p>
            <a:pPr marL="71120">
              <a:lnSpc>
                <a:spcPts val="580"/>
              </a:lnSpc>
            </a:pPr>
            <a:fld id="{81D60167-4931-47E6-BA6A-407CBD079E47}" type="slidenum">
              <a:rPr spc="-5" dirty="0"/>
              <a:t>‹#›</a:t>
            </a:fld>
            <a:r>
              <a:rPr spc="-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2.png"/><Relationship Id="rId7" Type="http://schemas.openxmlformats.org/officeDocument/2006/relationships/slide" Target="slide5.xml"/><Relationship Id="rId12"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14.xml"/><Relationship Id="rId5" Type="http://schemas.openxmlformats.org/officeDocument/2006/relationships/slide" Target="slide3.xml"/><Relationship Id="rId10" Type="http://schemas.openxmlformats.org/officeDocument/2006/relationships/slide" Target="slide11.xml"/><Relationship Id="rId4" Type="http://schemas.openxmlformats.org/officeDocument/2006/relationships/slide" Target="slide1.xml"/><Relationship Id="rId9" Type="http://schemas.openxmlformats.org/officeDocument/2006/relationships/slide" Target="slide8.xml"/></Relationships>
</file>

<file path=ppt/slides/_rels/slide11.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15.xml"/><Relationship Id="rId5" Type="http://schemas.openxmlformats.org/officeDocument/2006/relationships/slide" Target="slide4.xml"/><Relationship Id="rId10" Type="http://schemas.openxmlformats.org/officeDocument/2006/relationships/slide" Target="slide14.xml"/><Relationship Id="rId4" Type="http://schemas.openxmlformats.org/officeDocument/2006/relationships/slide" Target="slide3.xml"/><Relationship Id="rId9" Type="http://schemas.openxmlformats.org/officeDocument/2006/relationships/slide" Target="slide11.xml"/></Relationships>
</file>

<file path=ppt/slides/_rels/slide1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15.xml"/><Relationship Id="rId5" Type="http://schemas.openxmlformats.org/officeDocument/2006/relationships/slide" Target="slide4.xml"/><Relationship Id="rId10" Type="http://schemas.openxmlformats.org/officeDocument/2006/relationships/slide" Target="slide14.xml"/><Relationship Id="rId4" Type="http://schemas.openxmlformats.org/officeDocument/2006/relationships/slide" Target="slide3.xml"/><Relationship Id="rId9" Type="http://schemas.openxmlformats.org/officeDocument/2006/relationships/slide" Target="slide11.xml"/></Relationships>
</file>

<file path=ppt/slides/_rels/slide13.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3.png"/><Relationship Id="rId7" Type="http://schemas.openxmlformats.org/officeDocument/2006/relationships/slide" Target="slide5.xml"/><Relationship Id="rId12" Type="http://schemas.openxmlformats.org/officeDocument/2006/relationships/slide" Target="slide1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14.xml"/><Relationship Id="rId5" Type="http://schemas.openxmlformats.org/officeDocument/2006/relationships/slide" Target="slide3.xml"/><Relationship Id="rId10" Type="http://schemas.openxmlformats.org/officeDocument/2006/relationships/slide" Target="slide11.xml"/><Relationship Id="rId4" Type="http://schemas.openxmlformats.org/officeDocument/2006/relationships/slide" Target="slide1.xml"/><Relationship Id="rId9" Type="http://schemas.openxmlformats.org/officeDocument/2006/relationships/slide" Target="slide8.xml"/></Relationships>
</file>

<file path=ppt/slides/_rels/slide14.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4.xml"/></Relationships>
</file>

<file path=ppt/slides/_rels/slide15.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hyperlink" Target="https://doi.org/10.1176/appi.books.9780890425787" TargetMode="Externa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15.xml"/><Relationship Id="rId5" Type="http://schemas.openxmlformats.org/officeDocument/2006/relationships/slide" Target="slide4.xml"/><Relationship Id="rId10" Type="http://schemas.openxmlformats.org/officeDocument/2006/relationships/slide" Target="slide14.xml"/><Relationship Id="rId4" Type="http://schemas.openxmlformats.org/officeDocument/2006/relationships/slide" Target="slide3.xml"/><Relationship Id="rId9" Type="http://schemas.openxmlformats.org/officeDocument/2006/relationships/slide" Target="slide11.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8.xml"/><Relationship Id="rId10" Type="http://schemas.openxmlformats.org/officeDocument/2006/relationships/slide" Target="slide1.xml"/><Relationship Id="rId4" Type="http://schemas.openxmlformats.org/officeDocument/2006/relationships/slide" Target="slide5.xml"/><Relationship Id="rId9" Type="http://schemas.openxmlformats.org/officeDocument/2006/relationships/slide" Target="slide6.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4.xml"/></Relationships>
</file>

<file path=ppt/slides/_rels/slide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15.xml"/><Relationship Id="rId5" Type="http://schemas.openxmlformats.org/officeDocument/2006/relationships/slide" Target="slide4.xml"/><Relationship Id="rId10" Type="http://schemas.openxmlformats.org/officeDocument/2006/relationships/slide" Target="slide14.xml"/><Relationship Id="rId4" Type="http://schemas.openxmlformats.org/officeDocument/2006/relationships/slide" Target="slide3.xml"/><Relationship Id="rId9" Type="http://schemas.openxmlformats.org/officeDocument/2006/relationships/slide" Target="slide11.xml"/></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4.xml"/></Relationships>
</file>

<file path=ppt/slides/_rels/slide6.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4.xml"/></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4.xml"/></Relationships>
</file>

<file path=ppt/slides/_rels/slide8.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4.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15.xml"/><Relationship Id="rId5" Type="http://schemas.openxmlformats.org/officeDocument/2006/relationships/slide" Target="slide4.xml"/><Relationship Id="rId10" Type="http://schemas.openxmlformats.org/officeDocument/2006/relationships/slide" Target="slide14.xml"/><Relationship Id="rId4" Type="http://schemas.openxmlformats.org/officeDocument/2006/relationships/slide" Target="slide3.xml"/><Relationship Id="rId9"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6384" y="761019"/>
            <a:ext cx="3128010" cy="683905"/>
          </a:xfrm>
          <a:prstGeom prst="rect">
            <a:avLst/>
          </a:prstGeom>
        </p:spPr>
        <p:txBody>
          <a:bodyPr vert="horz" wrap="square" lIns="0" tIns="2540" rIns="0" bIns="0" rtlCol="0">
            <a:spAutoFit/>
          </a:bodyPr>
          <a:lstStyle/>
          <a:p>
            <a:pPr marR="5080" algn="ctr">
              <a:lnSpc>
                <a:spcPct val="106700"/>
              </a:lnSpc>
              <a:spcBef>
                <a:spcPts val="20"/>
              </a:spcBef>
            </a:pPr>
            <a:r>
              <a:rPr lang="en-US" spc="15" dirty="0"/>
              <a:t>Automated Detection of Major Depressive Disorder (MDD) through Question-Answering</a:t>
            </a:r>
            <a:endParaRPr spc="20" dirty="0"/>
          </a:p>
        </p:txBody>
      </p:sp>
      <p:sp>
        <p:nvSpPr>
          <p:cNvPr id="3" name="object 3"/>
          <p:cNvSpPr txBox="1"/>
          <p:nvPr/>
        </p:nvSpPr>
        <p:spPr>
          <a:xfrm>
            <a:off x="1319034" y="1519471"/>
            <a:ext cx="2000885" cy="830356"/>
          </a:xfrm>
          <a:prstGeom prst="rect">
            <a:avLst/>
          </a:prstGeom>
        </p:spPr>
        <p:txBody>
          <a:bodyPr vert="horz" wrap="square" lIns="0" tIns="12065" rIns="0" bIns="0" rtlCol="0">
            <a:spAutoFit/>
          </a:bodyPr>
          <a:lstStyle/>
          <a:p>
            <a:pPr marR="27305" algn="ctr">
              <a:lnSpc>
                <a:spcPct val="100000"/>
              </a:lnSpc>
              <a:spcBef>
                <a:spcPts val="95"/>
              </a:spcBef>
            </a:pPr>
            <a:r>
              <a:rPr lang="en-US" sz="1000" spc="-10" dirty="0">
                <a:latin typeface="LM Sans 10"/>
                <a:cs typeface="LM Sans 10"/>
              </a:rPr>
              <a:t>Srijanak De</a:t>
            </a:r>
            <a:endParaRPr sz="1000" dirty="0">
              <a:latin typeface="LM Sans 10"/>
              <a:cs typeface="LM Sans 10"/>
            </a:endParaRPr>
          </a:p>
          <a:p>
            <a:pPr>
              <a:lnSpc>
                <a:spcPct val="100000"/>
              </a:lnSpc>
              <a:spcBef>
                <a:spcPts val="70"/>
              </a:spcBef>
            </a:pPr>
            <a:endParaRPr sz="1000" dirty="0">
              <a:latin typeface="LM Sans 10"/>
              <a:cs typeface="LM Sans 10"/>
            </a:endParaRPr>
          </a:p>
          <a:p>
            <a:pPr marR="5080" indent="11113" algn="ctr">
              <a:lnSpc>
                <a:spcPts val="800"/>
              </a:lnSpc>
            </a:pPr>
            <a:r>
              <a:rPr sz="700" spc="-5" dirty="0">
                <a:latin typeface="LM Sans 8"/>
                <a:cs typeface="LM Sans 8"/>
              </a:rPr>
              <a:t>Department of </a:t>
            </a:r>
            <a:r>
              <a:rPr sz="700" spc="-10" dirty="0">
                <a:latin typeface="LM Sans 8"/>
                <a:cs typeface="LM Sans 8"/>
              </a:rPr>
              <a:t>Computer </a:t>
            </a:r>
            <a:r>
              <a:rPr sz="700" spc="-5" dirty="0">
                <a:latin typeface="LM Sans 8"/>
                <a:cs typeface="LM Sans 8"/>
              </a:rPr>
              <a:t>Science and Engineering  Indian Institute of </a:t>
            </a:r>
            <a:r>
              <a:rPr sz="700" spc="-15" dirty="0">
                <a:latin typeface="LM Sans 8"/>
                <a:cs typeface="LM Sans 8"/>
              </a:rPr>
              <a:t>Technology,</a:t>
            </a:r>
            <a:r>
              <a:rPr sz="700" spc="-10" dirty="0">
                <a:latin typeface="LM Sans 8"/>
                <a:cs typeface="LM Sans 8"/>
              </a:rPr>
              <a:t> </a:t>
            </a:r>
            <a:r>
              <a:rPr sz="700" spc="-5" dirty="0">
                <a:latin typeface="LM Sans 8"/>
                <a:cs typeface="LM Sans 8"/>
              </a:rPr>
              <a:t>Kharagpur</a:t>
            </a:r>
            <a:endParaRPr sz="700" dirty="0">
              <a:latin typeface="LM Sans 8"/>
              <a:cs typeface="LM Sans 8"/>
            </a:endParaRPr>
          </a:p>
          <a:p>
            <a:pPr>
              <a:lnSpc>
                <a:spcPct val="100000"/>
              </a:lnSpc>
              <a:spcBef>
                <a:spcPts val="35"/>
              </a:spcBef>
            </a:pPr>
            <a:endParaRPr sz="900" dirty="0">
              <a:latin typeface="LM Sans 8"/>
              <a:cs typeface="LM Sans 8"/>
            </a:endParaRPr>
          </a:p>
          <a:p>
            <a:pPr algn="ctr">
              <a:lnSpc>
                <a:spcPct val="100000"/>
              </a:lnSpc>
            </a:pPr>
            <a:r>
              <a:rPr lang="en-US" sz="1000" spc="-10" dirty="0">
                <a:latin typeface="LM Sans 10"/>
                <a:cs typeface="LM Sans 10"/>
              </a:rPr>
              <a:t>November 09</a:t>
            </a:r>
            <a:r>
              <a:rPr sz="1000" spc="-5" dirty="0">
                <a:latin typeface="LM Sans 10"/>
                <a:cs typeface="LM Sans 10"/>
              </a:rPr>
              <a:t>,</a:t>
            </a:r>
            <a:r>
              <a:rPr sz="1000" spc="-10" dirty="0">
                <a:latin typeface="LM Sans 10"/>
                <a:cs typeface="LM Sans 10"/>
              </a:rPr>
              <a:t> </a:t>
            </a:r>
            <a:r>
              <a:rPr sz="1000" spc="-5" dirty="0">
                <a:latin typeface="LM Sans 10"/>
                <a:cs typeface="LM Sans 10"/>
              </a:rPr>
              <a:t>202</a:t>
            </a:r>
            <a:r>
              <a:rPr lang="en-US" sz="1000" spc="-5" dirty="0">
                <a:latin typeface="LM Sans 10"/>
                <a:cs typeface="LM Sans 10"/>
              </a:rPr>
              <a:t>2</a:t>
            </a:r>
            <a:endParaRPr sz="1000" dirty="0">
              <a:latin typeface="LM Sans 10"/>
              <a:cs typeface="LM Sans 10"/>
            </a:endParaRPr>
          </a:p>
        </p:txBody>
      </p:sp>
      <p:sp>
        <p:nvSpPr>
          <p:cNvPr id="6" name="Slide Number Placeholder 5">
            <a:extLst>
              <a:ext uri="{FF2B5EF4-FFF2-40B4-BE49-F238E27FC236}">
                <a16:creationId xmlns:a16="http://schemas.microsoft.com/office/drawing/2014/main" id="{BEF7EF5C-5366-489C-B04C-A14786E013DE}"/>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1</a:t>
            </a:fld>
            <a:r>
              <a:rPr lang="en-US" spc="-5" dirty="0"/>
              <a:t>/15</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EA619778-5BDC-49FF-94AB-604AC1BABF46}"/>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10</a:t>
            </a:fld>
            <a:r>
              <a:rPr lang="en-US" spc="-5" dirty="0"/>
              <a:t>/15</a:t>
            </a:r>
          </a:p>
        </p:txBody>
      </p:sp>
      <p:sp>
        <p:nvSpPr>
          <p:cNvPr id="5" name="object 6">
            <a:extLst>
              <a:ext uri="{FF2B5EF4-FFF2-40B4-BE49-F238E27FC236}">
                <a16:creationId xmlns:a16="http://schemas.microsoft.com/office/drawing/2014/main" id="{D3E96FEB-ACFA-1283-1358-96F21D8BA7BF}"/>
              </a:ext>
            </a:extLst>
          </p:cNvPr>
          <p:cNvSpPr txBox="1">
            <a:spLocks/>
          </p:cNvSpPr>
          <p:nvPr/>
        </p:nvSpPr>
        <p:spPr>
          <a:xfrm>
            <a:off x="705663" y="182499"/>
            <a:ext cx="3198774" cy="448200"/>
          </a:xfrm>
          <a:prstGeom prst="rect">
            <a:avLst/>
          </a:prstGeom>
        </p:spPr>
        <p:txBody>
          <a:bodyPr vert="horz" wrap="square" lIns="0" tIns="17145" rIns="0" bIns="0" rtlCol="0">
            <a:spAutoFit/>
          </a:bodyPr>
          <a:lstStyle>
            <a:lvl1pPr>
              <a:defRPr sz="1400" b="0" i="0">
                <a:solidFill>
                  <a:srgbClr val="3333B2"/>
                </a:solidFill>
                <a:latin typeface="LM Sans 12"/>
                <a:ea typeface="+mj-ea"/>
                <a:cs typeface="LM Sans 12"/>
              </a:defRPr>
            </a:lvl1pPr>
          </a:lstStyle>
          <a:p>
            <a:pPr marL="605155" marR="5715" algn="ctr">
              <a:spcBef>
                <a:spcPts val="135"/>
              </a:spcBef>
            </a:pPr>
            <a:r>
              <a:rPr lang="en-US" kern="0" spc="15" dirty="0"/>
              <a:t>Creating a Baseline Questionnaire Structure (</a:t>
            </a:r>
            <a:r>
              <a:rPr lang="en-US" kern="0" spc="15" dirty="0" err="1"/>
              <a:t>contd</a:t>
            </a:r>
            <a:r>
              <a:rPr lang="en-US" kern="0" spc="15" dirty="0"/>
              <a:t>…)</a:t>
            </a:r>
          </a:p>
        </p:txBody>
      </p:sp>
      <p:pic>
        <p:nvPicPr>
          <p:cNvPr id="2" name="Picture 1">
            <a:extLst>
              <a:ext uri="{FF2B5EF4-FFF2-40B4-BE49-F238E27FC236}">
                <a16:creationId xmlns:a16="http://schemas.microsoft.com/office/drawing/2014/main" id="{21040593-037F-4D69-AA98-6C0AAA7C9579}"/>
              </a:ext>
            </a:extLst>
          </p:cNvPr>
          <p:cNvPicPr>
            <a:picLocks noChangeAspect="1"/>
          </p:cNvPicPr>
          <p:nvPr/>
        </p:nvPicPr>
        <p:blipFill>
          <a:blip r:embed="rId3"/>
          <a:stretch>
            <a:fillRect/>
          </a:stretch>
        </p:blipFill>
        <p:spPr>
          <a:xfrm>
            <a:off x="705663" y="668723"/>
            <a:ext cx="3732988" cy="1641178"/>
          </a:xfrm>
          <a:prstGeom prst="rect">
            <a:avLst/>
          </a:prstGeom>
        </p:spPr>
      </p:pic>
      <p:sp>
        <p:nvSpPr>
          <p:cNvPr id="3" name="Text Box 13">
            <a:extLst>
              <a:ext uri="{FF2B5EF4-FFF2-40B4-BE49-F238E27FC236}">
                <a16:creationId xmlns:a16="http://schemas.microsoft.com/office/drawing/2014/main" id="{6D2D1A7D-280B-DE11-9955-B36F5A8395BD}"/>
              </a:ext>
            </a:extLst>
          </p:cNvPr>
          <p:cNvSpPr txBox="1"/>
          <p:nvPr/>
        </p:nvSpPr>
        <p:spPr>
          <a:xfrm>
            <a:off x="891947" y="2347925"/>
            <a:ext cx="3360420" cy="29685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noAutofit/>
          </a:bodyPr>
          <a:lstStyle/>
          <a:p>
            <a:pPr marL="0" marR="0" algn="ctr">
              <a:spcBef>
                <a:spcPts val="0"/>
              </a:spcBef>
              <a:spcAft>
                <a:spcPts val="0"/>
              </a:spcAft>
            </a:pPr>
            <a:r>
              <a:rPr lang="en-US" sz="600" dirty="0">
                <a:effectLst/>
                <a:latin typeface="LSM Sans 8"/>
                <a:ea typeface="Calibri" panose="020F0502020204030204" pitchFamily="34" charset="0"/>
              </a:rPr>
              <a:t>Figure 2: Sample Question Asked in Webapp</a:t>
            </a:r>
          </a:p>
        </p:txBody>
      </p:sp>
      <p:sp>
        <p:nvSpPr>
          <p:cNvPr id="7" name="TextBox 6">
            <a:extLst>
              <a:ext uri="{FF2B5EF4-FFF2-40B4-BE49-F238E27FC236}">
                <a16:creationId xmlns:a16="http://schemas.microsoft.com/office/drawing/2014/main" id="{802BAE1F-A54A-6D5E-4AC4-A4691BDB4A10}"/>
              </a:ext>
            </a:extLst>
          </p:cNvPr>
          <p:cNvSpPr txBox="1"/>
          <p:nvPr/>
        </p:nvSpPr>
        <p:spPr>
          <a:xfrm>
            <a:off x="705663" y="2562956"/>
            <a:ext cx="3732988" cy="553998"/>
          </a:xfrm>
          <a:prstGeom prst="rect">
            <a:avLst/>
          </a:prstGeom>
          <a:noFill/>
        </p:spPr>
        <p:txBody>
          <a:bodyPr wrap="square" rtlCol="0">
            <a:spAutoFit/>
          </a:bodyPr>
          <a:lstStyle/>
          <a:p>
            <a:r>
              <a:rPr lang="en-US" sz="600" dirty="0">
                <a:latin typeface="LSM Sans 8"/>
              </a:rPr>
              <a:t>The questions were framed in order pertaining to each node so that each ‘yes’ or ‘no’ answer suffices to determine their contribution in diagnosis of depression.</a:t>
            </a:r>
          </a:p>
          <a:p>
            <a:endParaRPr lang="en-US" sz="600" dirty="0">
              <a:latin typeface="LSM Sans 8"/>
            </a:endParaRPr>
          </a:p>
          <a:p>
            <a:r>
              <a:rPr lang="en-US" sz="600" dirty="0">
                <a:latin typeface="LSM Sans 8"/>
              </a:rPr>
              <a:t>The duration for each question and the answers in order are stored on the backend along with relevant details of each user.</a:t>
            </a:r>
          </a:p>
        </p:txBody>
      </p:sp>
      <p:sp>
        <p:nvSpPr>
          <p:cNvPr id="8" name="object 2">
            <a:extLst>
              <a:ext uri="{FF2B5EF4-FFF2-40B4-BE49-F238E27FC236}">
                <a16:creationId xmlns:a16="http://schemas.microsoft.com/office/drawing/2014/main" id="{F85A7718-D4B1-FD2C-3FE0-A64F76EF9FB4}"/>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4" action="ppaction://hlinksldjump"/>
              </a:rPr>
              <a:t>Automated Detection of Major Depressive Disorder (MDD) through Question-Answering</a:t>
            </a:r>
            <a:endParaRPr lang="en-US" sz="500" dirty="0">
              <a:latin typeface="LM Sans 8"/>
              <a:cs typeface="LM Sans 8"/>
            </a:endParaRPr>
          </a:p>
        </p:txBody>
      </p:sp>
      <p:sp>
        <p:nvSpPr>
          <p:cNvPr id="9" name="object 3">
            <a:extLst>
              <a:ext uri="{FF2B5EF4-FFF2-40B4-BE49-F238E27FC236}">
                <a16:creationId xmlns:a16="http://schemas.microsoft.com/office/drawing/2014/main" id="{6CD2B34A-647C-F545-8976-E3AAB58F3A13}"/>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10" name="object 4">
            <a:extLst>
              <a:ext uri="{FF2B5EF4-FFF2-40B4-BE49-F238E27FC236}">
                <a16:creationId xmlns:a16="http://schemas.microsoft.com/office/drawing/2014/main" id="{62DE0675-EECC-E452-C735-F62BD6F9FF13}"/>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5"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6"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6"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8"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8"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8"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11" name="object 5">
            <a:extLst>
              <a:ext uri="{FF2B5EF4-FFF2-40B4-BE49-F238E27FC236}">
                <a16:creationId xmlns:a16="http://schemas.microsoft.com/office/drawing/2014/main" id="{4DAEB9C6-11CC-D031-6DE7-F51CEE56657E}"/>
              </a:ext>
            </a:extLst>
          </p:cNvPr>
          <p:cNvSpPr txBox="1"/>
          <p:nvPr/>
        </p:nvSpPr>
        <p:spPr>
          <a:xfrm>
            <a:off x="31191" y="1611792"/>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9" action="ppaction://hlinksldjump"/>
              </a:rPr>
              <a:t>Summary of Work Done</a:t>
            </a:r>
            <a:endParaRPr sz="500" dirty="0">
              <a:latin typeface="LM Sans 8"/>
              <a:cs typeface="LM Sans 8"/>
            </a:endParaRPr>
          </a:p>
          <a:p>
            <a:pPr marL="37465" marR="42545">
              <a:lnSpc>
                <a:spcPct val="103800"/>
              </a:lnSpc>
              <a:spcBef>
                <a:spcPts val="245"/>
              </a:spcBef>
            </a:pPr>
            <a:r>
              <a:rPr lang="en-US" sz="400" b="1" spc="-5" dirty="0">
                <a:solidFill>
                  <a:srgbClr val="80808F"/>
                </a:solidFill>
                <a:latin typeface="LM Sans 8"/>
                <a:cs typeface="LM Sans 8"/>
                <a:hlinkClick r:id="rId9" action="ppaction://hlinksldjump"/>
              </a:rPr>
              <a:t>Creating a Baseline Questionnaire Structure</a:t>
            </a:r>
            <a:endParaRPr sz="400" b="1" dirty="0">
              <a:latin typeface="LM Sans 8"/>
              <a:cs typeface="LM Sans 8"/>
            </a:endParaRPr>
          </a:p>
          <a:p>
            <a:pPr marL="37465" marR="5080">
              <a:lnSpc>
                <a:spcPct val="103800"/>
              </a:lnSpc>
              <a:spcBef>
                <a:spcPts val="229"/>
              </a:spcBef>
            </a:pPr>
            <a:r>
              <a:rPr lang="en-US" sz="400" spc="-5" dirty="0">
                <a:solidFill>
                  <a:srgbClr val="80808F"/>
                </a:solidFill>
                <a:latin typeface="LM Sans 8"/>
                <a:cs typeface="LM Sans 8"/>
                <a:hlinkClick r:id="rId10" action="ppaction://hlinksldjump"/>
              </a:rPr>
              <a:t>Making the Baseline Adaptive to Newer Contexts and Rules</a:t>
            </a:r>
            <a:endParaRPr lang="en-US" sz="400" dirty="0">
              <a:latin typeface="LM Sans 8"/>
              <a:cs typeface="LM Sans 8"/>
            </a:endParaRPr>
          </a:p>
        </p:txBody>
      </p:sp>
      <p:sp>
        <p:nvSpPr>
          <p:cNvPr id="12" name="object 6">
            <a:extLst>
              <a:ext uri="{FF2B5EF4-FFF2-40B4-BE49-F238E27FC236}">
                <a16:creationId xmlns:a16="http://schemas.microsoft.com/office/drawing/2014/main" id="{CB64B67E-6A53-EB37-3629-211F01F4F6C0}"/>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11" action="ppaction://hlinksldjump"/>
              </a:rPr>
              <a:t>Future Work and Conclusion</a:t>
            </a:r>
            <a:endParaRPr sz="400" dirty="0">
              <a:latin typeface="LM Sans 8"/>
              <a:cs typeface="LM Sans 8"/>
            </a:endParaRPr>
          </a:p>
        </p:txBody>
      </p:sp>
      <p:sp>
        <p:nvSpPr>
          <p:cNvPr id="13" name="object 8">
            <a:extLst>
              <a:ext uri="{FF2B5EF4-FFF2-40B4-BE49-F238E27FC236}">
                <a16:creationId xmlns:a16="http://schemas.microsoft.com/office/drawing/2014/main" id="{6C4ED639-C2BB-7F12-3437-F3A640A7163A}"/>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2" action="ppaction://hlinksldjump"/>
              </a:rPr>
              <a:t>References</a:t>
            </a:r>
            <a:endParaRPr sz="500" dirty="0">
              <a:latin typeface="LM Sans 8"/>
              <a:cs typeface="LM Sans 8"/>
            </a:endParaRPr>
          </a:p>
        </p:txBody>
      </p:sp>
    </p:spTree>
    <p:extLst>
      <p:ext uri="{BB962C8B-B14F-4D97-AF65-F5344CB8AC3E}">
        <p14:creationId xmlns:p14="http://schemas.microsoft.com/office/powerpoint/2010/main" val="101175959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063AB3-E7EC-FC88-6BD3-4DE2438176A3}"/>
              </a:ext>
            </a:extLst>
          </p:cNvPr>
          <p:cNvSpPr txBox="1"/>
          <p:nvPr/>
        </p:nvSpPr>
        <p:spPr>
          <a:xfrm>
            <a:off x="705663" y="923372"/>
            <a:ext cx="3732986" cy="2215991"/>
          </a:xfrm>
          <a:prstGeom prst="rect">
            <a:avLst/>
          </a:prstGeom>
          <a:noFill/>
        </p:spPr>
        <p:txBody>
          <a:bodyPr wrap="square" rtlCol="0">
            <a:spAutoFit/>
          </a:bodyPr>
          <a:lstStyle/>
          <a:p>
            <a:pPr marL="171450" indent="-171450" algn="just">
              <a:buFont typeface="Arial" panose="020B0604020202020204" pitchFamily="34" charset="0"/>
              <a:buChar char="•"/>
            </a:pPr>
            <a:r>
              <a:rPr lang="en-US" sz="800" dirty="0">
                <a:latin typeface="LM Sans 12"/>
              </a:rPr>
              <a:t>The pool of questions was increased by creating relevant questions pertaining to personified contexts and Indian demographics vetted by professional clinicians.</a:t>
            </a:r>
          </a:p>
          <a:p>
            <a:pPr marL="171450" indent="-171450" algn="just">
              <a:buFont typeface="Arial" panose="020B0604020202020204" pitchFamily="34" charset="0"/>
              <a:buChar char="•"/>
            </a:pPr>
            <a:endParaRPr lang="en-US" sz="800" dirty="0">
              <a:latin typeface="LM Sans 12"/>
            </a:endParaRPr>
          </a:p>
          <a:p>
            <a:pPr marL="171450" indent="-171450" algn="just">
              <a:buFont typeface="Arial" panose="020B0604020202020204" pitchFamily="34" charset="0"/>
              <a:buChar char="•"/>
            </a:pPr>
            <a:r>
              <a:rPr lang="en-US" sz="800" dirty="0">
                <a:latin typeface="LM Sans 12"/>
              </a:rPr>
              <a:t>The output categories are stored in an array and can be modified based on clinician’s choice. </a:t>
            </a:r>
          </a:p>
          <a:p>
            <a:pPr marL="171450" indent="-171450" algn="just">
              <a:buFont typeface="Arial" panose="020B0604020202020204" pitchFamily="34" charset="0"/>
              <a:buChar char="•"/>
            </a:pPr>
            <a:endParaRPr lang="en-US" sz="800" dirty="0">
              <a:latin typeface="LM Sans 12"/>
            </a:endParaRPr>
          </a:p>
          <a:p>
            <a:pPr marL="171450" indent="-171450" algn="just">
              <a:buFont typeface="Arial" panose="020B0604020202020204" pitchFamily="34" charset="0"/>
              <a:buChar char="•"/>
            </a:pPr>
            <a:r>
              <a:rPr lang="en-US" sz="800" dirty="0">
                <a:latin typeface="LM Sans 12"/>
              </a:rPr>
              <a:t>Each node in the questionnaire tree is a class which contains root to a question tree and a pointer to the left and right child where the left and the right child corresponds to the ‘+’ and the ‘–‘ instances of the node respectively.</a:t>
            </a:r>
          </a:p>
          <a:p>
            <a:pPr marL="171450" indent="-171450" algn="just">
              <a:buFont typeface="Arial" panose="020B0604020202020204" pitchFamily="34" charset="0"/>
              <a:buChar char="•"/>
            </a:pPr>
            <a:endParaRPr lang="en-US" sz="800" dirty="0">
              <a:latin typeface="LM Sans 12"/>
            </a:endParaRPr>
          </a:p>
          <a:p>
            <a:pPr marL="171450" indent="-171450" algn="just">
              <a:buFont typeface="Arial" panose="020B0604020202020204" pitchFamily="34" charset="0"/>
              <a:buChar char="•"/>
            </a:pPr>
            <a:r>
              <a:rPr lang="en-US" sz="800" dirty="0">
                <a:latin typeface="LM Sans 12"/>
              </a:rPr>
              <a:t>Each node in the question tree per questionnaire tree node contains the specific question and a pointer to the left and right child where the left and the right child corresponds to the ‘yes’ and the ‘no’ instances of the question.</a:t>
            </a:r>
          </a:p>
          <a:p>
            <a:pPr marL="171450" indent="-171450" algn="just">
              <a:buFont typeface="Arial" panose="020B0604020202020204" pitchFamily="34" charset="0"/>
              <a:buChar char="•"/>
            </a:pPr>
            <a:endParaRPr lang="en-US" sz="800" dirty="0">
              <a:latin typeface="LM Sans 12"/>
            </a:endParaRPr>
          </a:p>
          <a:p>
            <a:pPr marL="171450" indent="-171450" algn="just">
              <a:buFont typeface="Arial" panose="020B0604020202020204" pitchFamily="34" charset="0"/>
              <a:buChar char="•"/>
            </a:pPr>
            <a:r>
              <a:rPr lang="en-US" sz="800" dirty="0">
                <a:latin typeface="LM Sans 12"/>
              </a:rPr>
              <a:t>Using the tree structure enables easy insertion, deletion and reordering of nodes/questions.</a:t>
            </a:r>
          </a:p>
          <a:p>
            <a:pPr marL="171450" indent="-171450" algn="just">
              <a:buFont typeface="Arial" panose="020B0604020202020204" pitchFamily="34" charset="0"/>
              <a:buChar char="•"/>
            </a:pPr>
            <a:endParaRPr lang="en-US" sz="800" dirty="0">
              <a:latin typeface="LM Sans 12"/>
            </a:endParaRPr>
          </a:p>
        </p:txBody>
      </p:sp>
      <p:sp>
        <p:nvSpPr>
          <p:cNvPr id="5" name="object 6">
            <a:extLst>
              <a:ext uri="{FF2B5EF4-FFF2-40B4-BE49-F238E27FC236}">
                <a16:creationId xmlns:a16="http://schemas.microsoft.com/office/drawing/2014/main" id="{D3E96FEB-ACFA-1283-1358-96F21D8BA7BF}"/>
              </a:ext>
            </a:extLst>
          </p:cNvPr>
          <p:cNvSpPr txBox="1">
            <a:spLocks/>
          </p:cNvSpPr>
          <p:nvPr/>
        </p:nvSpPr>
        <p:spPr>
          <a:xfrm>
            <a:off x="705663" y="182499"/>
            <a:ext cx="3198774" cy="448200"/>
          </a:xfrm>
          <a:prstGeom prst="rect">
            <a:avLst/>
          </a:prstGeom>
        </p:spPr>
        <p:txBody>
          <a:bodyPr vert="horz" wrap="square" lIns="0" tIns="17145" rIns="0" bIns="0" rtlCol="0">
            <a:spAutoFit/>
          </a:bodyPr>
          <a:lstStyle>
            <a:lvl1pPr>
              <a:defRPr sz="1400" b="0" i="0">
                <a:solidFill>
                  <a:srgbClr val="3333B2"/>
                </a:solidFill>
                <a:latin typeface="LM Sans 12"/>
                <a:ea typeface="+mj-ea"/>
                <a:cs typeface="LM Sans 12"/>
              </a:defRPr>
            </a:lvl1pPr>
          </a:lstStyle>
          <a:p>
            <a:pPr marL="605155" marR="5715" algn="ctr">
              <a:spcBef>
                <a:spcPts val="135"/>
              </a:spcBef>
            </a:pPr>
            <a:r>
              <a:rPr lang="en-US" kern="0" spc="15" dirty="0"/>
              <a:t>Making the Baseline Adaptive to Newer Contexts and Rules</a:t>
            </a:r>
          </a:p>
        </p:txBody>
      </p:sp>
      <p:sp>
        <p:nvSpPr>
          <p:cNvPr id="3" name="Slide Number Placeholder 24">
            <a:extLst>
              <a:ext uri="{FF2B5EF4-FFF2-40B4-BE49-F238E27FC236}">
                <a16:creationId xmlns:a16="http://schemas.microsoft.com/office/drawing/2014/main" id="{0E8929CE-DA78-E770-47F0-67522A5F0C65}"/>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11</a:t>
            </a:fld>
            <a:r>
              <a:rPr lang="en-US" spc="-5" dirty="0"/>
              <a:t>/15</a:t>
            </a:r>
          </a:p>
        </p:txBody>
      </p:sp>
      <p:sp>
        <p:nvSpPr>
          <p:cNvPr id="4" name="object 2">
            <a:extLst>
              <a:ext uri="{FF2B5EF4-FFF2-40B4-BE49-F238E27FC236}">
                <a16:creationId xmlns:a16="http://schemas.microsoft.com/office/drawing/2014/main" id="{A18D1CF8-FF81-0BAB-C51B-2402A99D599B}"/>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3" action="ppaction://hlinksldjump"/>
              </a:rPr>
              <a:t>Automated Detection of Major Depressive Disorder (MDD) through Question-Answering</a:t>
            </a:r>
            <a:endParaRPr lang="en-US" sz="500" dirty="0">
              <a:latin typeface="LM Sans 8"/>
              <a:cs typeface="LM Sans 8"/>
            </a:endParaRPr>
          </a:p>
        </p:txBody>
      </p:sp>
      <p:sp>
        <p:nvSpPr>
          <p:cNvPr id="7" name="object 3">
            <a:extLst>
              <a:ext uri="{FF2B5EF4-FFF2-40B4-BE49-F238E27FC236}">
                <a16:creationId xmlns:a16="http://schemas.microsoft.com/office/drawing/2014/main" id="{D58F80E1-F12D-9F86-952C-EEE17DA98BAD}"/>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8" name="object 4">
            <a:extLst>
              <a:ext uri="{FF2B5EF4-FFF2-40B4-BE49-F238E27FC236}">
                <a16:creationId xmlns:a16="http://schemas.microsoft.com/office/drawing/2014/main" id="{E4BD4435-4539-4404-614D-206BCB7C3C6A}"/>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4"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5"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5"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7"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9" name="object 5">
            <a:extLst>
              <a:ext uri="{FF2B5EF4-FFF2-40B4-BE49-F238E27FC236}">
                <a16:creationId xmlns:a16="http://schemas.microsoft.com/office/drawing/2014/main" id="{68C5CB23-4414-04FD-633B-BF7F729784B5}"/>
              </a:ext>
            </a:extLst>
          </p:cNvPr>
          <p:cNvSpPr txBox="1"/>
          <p:nvPr/>
        </p:nvSpPr>
        <p:spPr>
          <a:xfrm>
            <a:off x="31191" y="1611792"/>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8" action="ppaction://hlinksldjump"/>
              </a:rPr>
              <a:t>Summary of Work Done</a:t>
            </a:r>
            <a:endParaRPr sz="500" dirty="0">
              <a:latin typeface="LM Sans 8"/>
              <a:cs typeface="LM Sans 8"/>
            </a:endParaRPr>
          </a:p>
          <a:p>
            <a:pPr marL="37465" marR="42545">
              <a:lnSpc>
                <a:spcPct val="103800"/>
              </a:lnSpc>
              <a:spcBef>
                <a:spcPts val="245"/>
              </a:spcBef>
            </a:pPr>
            <a:r>
              <a:rPr lang="en-US" sz="400" spc="-5" dirty="0">
                <a:solidFill>
                  <a:srgbClr val="80808F"/>
                </a:solidFill>
                <a:latin typeface="LM Sans 8"/>
                <a:cs typeface="LM Sans 8"/>
                <a:hlinkClick r:id="rId8" action="ppaction://hlinksldjump"/>
              </a:rPr>
              <a:t>Creating a Baseline Questionnaire Structure</a:t>
            </a:r>
            <a:endParaRPr sz="400" dirty="0">
              <a:latin typeface="LM Sans 8"/>
              <a:cs typeface="LM Sans 8"/>
            </a:endParaRPr>
          </a:p>
          <a:p>
            <a:pPr marL="37465" marR="5080">
              <a:lnSpc>
                <a:spcPct val="103800"/>
              </a:lnSpc>
              <a:spcBef>
                <a:spcPts val="229"/>
              </a:spcBef>
            </a:pPr>
            <a:r>
              <a:rPr lang="en-US" sz="400" b="1" spc="-5" dirty="0">
                <a:solidFill>
                  <a:srgbClr val="80808F"/>
                </a:solidFill>
                <a:latin typeface="LM Sans 8"/>
                <a:cs typeface="LM Sans 8"/>
                <a:hlinkClick r:id="rId9" action="ppaction://hlinksldjump"/>
              </a:rPr>
              <a:t>Making the Baseline Adaptive to Newer Contexts and Rules</a:t>
            </a:r>
            <a:endParaRPr lang="en-US" sz="400" b="1" dirty="0">
              <a:latin typeface="LM Sans 8"/>
              <a:cs typeface="LM Sans 8"/>
            </a:endParaRPr>
          </a:p>
        </p:txBody>
      </p:sp>
      <p:sp>
        <p:nvSpPr>
          <p:cNvPr id="10" name="object 6">
            <a:extLst>
              <a:ext uri="{FF2B5EF4-FFF2-40B4-BE49-F238E27FC236}">
                <a16:creationId xmlns:a16="http://schemas.microsoft.com/office/drawing/2014/main" id="{3116E89E-E3B3-1E74-5576-8D90A6FF9CAF}"/>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10" action="ppaction://hlinksldjump"/>
              </a:rPr>
              <a:t>Future Work and Conclusion</a:t>
            </a:r>
            <a:endParaRPr sz="400" dirty="0">
              <a:latin typeface="LM Sans 8"/>
              <a:cs typeface="LM Sans 8"/>
            </a:endParaRPr>
          </a:p>
        </p:txBody>
      </p:sp>
      <p:sp>
        <p:nvSpPr>
          <p:cNvPr id="11" name="object 8">
            <a:extLst>
              <a:ext uri="{FF2B5EF4-FFF2-40B4-BE49-F238E27FC236}">
                <a16:creationId xmlns:a16="http://schemas.microsoft.com/office/drawing/2014/main" id="{D4B9BEE3-D2DF-32C9-4DA1-C113687A8E77}"/>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1" action="ppaction://hlinksldjump"/>
              </a:rPr>
              <a:t>References</a:t>
            </a:r>
            <a:endParaRPr sz="500" dirty="0">
              <a:latin typeface="LM Sans 8"/>
              <a:cs typeface="LM Sans 8"/>
            </a:endParaRPr>
          </a:p>
        </p:txBody>
      </p:sp>
    </p:spTree>
    <p:extLst>
      <p:ext uri="{BB962C8B-B14F-4D97-AF65-F5344CB8AC3E}">
        <p14:creationId xmlns:p14="http://schemas.microsoft.com/office/powerpoint/2010/main" val="225424792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063AB3-E7EC-FC88-6BD3-4DE2438176A3}"/>
              </a:ext>
            </a:extLst>
          </p:cNvPr>
          <p:cNvSpPr txBox="1"/>
          <p:nvPr/>
        </p:nvSpPr>
        <p:spPr>
          <a:xfrm>
            <a:off x="705663" y="668722"/>
            <a:ext cx="3732986" cy="2677656"/>
          </a:xfrm>
          <a:prstGeom prst="rect">
            <a:avLst/>
          </a:prstGeom>
          <a:noFill/>
        </p:spPr>
        <p:txBody>
          <a:bodyPr wrap="square" rtlCol="0">
            <a:spAutoFit/>
          </a:bodyPr>
          <a:lstStyle/>
          <a:p>
            <a:pPr algn="just"/>
            <a:r>
              <a:rPr lang="en-US" sz="800" dirty="0">
                <a:latin typeface="LM Sans 12"/>
              </a:rPr>
              <a:t>To create the tree dynamically using the tool, a novel representation is proposed. A default structure exists according to SCID-5-CV. To enable further flexibility, users can create/include/re-order nodes as per their choice in the following way:</a:t>
            </a:r>
          </a:p>
          <a:p>
            <a:pPr algn="just"/>
            <a:endParaRPr lang="en-US" sz="800" dirty="0">
              <a:latin typeface="LM Sans 12"/>
            </a:endParaRPr>
          </a:p>
          <a:p>
            <a:pPr marL="171450" indent="-171450" algn="just">
              <a:buFont typeface="Arial" panose="020B0604020202020204" pitchFamily="34" charset="0"/>
              <a:buChar char="•"/>
            </a:pPr>
            <a:r>
              <a:rPr lang="en-US" sz="800" dirty="0">
                <a:latin typeface="LM Sans 12"/>
              </a:rPr>
              <a:t>Let’s define that node A corresponds to lack of sleep, B corresponds to loss of appetite, C corresponds to lack of pleasure/interest and so on. Similarly, individual questions inside a questionnaire node can be categorized into detection of symptom, severity, and duration and can be defined as node A, B and C.</a:t>
            </a:r>
          </a:p>
          <a:p>
            <a:pPr marL="171450" indent="-171450" algn="just">
              <a:buFont typeface="Arial" panose="020B0604020202020204" pitchFamily="34" charset="0"/>
              <a:buChar char="•"/>
            </a:pPr>
            <a:endParaRPr lang="en-US" sz="800" dirty="0">
              <a:latin typeface="LM Sans 12"/>
            </a:endParaRPr>
          </a:p>
          <a:p>
            <a:pPr marL="171450" indent="-171450" algn="just">
              <a:buFont typeface="Arial" panose="020B0604020202020204" pitchFamily="34" charset="0"/>
              <a:buChar char="•"/>
            </a:pPr>
            <a:r>
              <a:rPr lang="en-US" sz="800" dirty="0">
                <a:latin typeface="LM Sans 12"/>
              </a:rPr>
              <a:t>Step X – Let the user choose from a set of nodes. For simplicity, let’s assume the user chose A. </a:t>
            </a:r>
          </a:p>
          <a:p>
            <a:pPr marL="171450" indent="-171450" algn="just">
              <a:buFont typeface="Arial" panose="020B0604020202020204" pitchFamily="34" charset="0"/>
              <a:buChar char="•"/>
            </a:pPr>
            <a:endParaRPr lang="en-US" sz="800" dirty="0">
              <a:latin typeface="LM Sans 12"/>
            </a:endParaRPr>
          </a:p>
          <a:p>
            <a:pPr marL="171450" indent="-171450" algn="just">
              <a:buFont typeface="Arial" panose="020B0604020202020204" pitchFamily="34" charset="0"/>
              <a:buChar char="•"/>
            </a:pPr>
            <a:r>
              <a:rPr lang="en-US" sz="800" dirty="0">
                <a:latin typeface="LM Sans 12"/>
              </a:rPr>
              <a:t>Next choose either 1 or 0 for yes or no respectively. If 1 repeat Step X. </a:t>
            </a:r>
          </a:p>
          <a:p>
            <a:pPr marL="171450" indent="-171450" algn="just">
              <a:buFont typeface="Arial" panose="020B0604020202020204" pitchFamily="34" charset="0"/>
              <a:buChar char="•"/>
            </a:pPr>
            <a:endParaRPr lang="en-US" sz="800" dirty="0">
              <a:latin typeface="LM Sans 12"/>
            </a:endParaRPr>
          </a:p>
          <a:p>
            <a:pPr marL="171450" indent="-171450" algn="just">
              <a:buFont typeface="Arial" panose="020B0604020202020204" pitchFamily="34" charset="0"/>
              <a:buChar char="•"/>
            </a:pPr>
            <a:r>
              <a:rPr lang="en-US" sz="800" dirty="0">
                <a:latin typeface="LM Sans 12"/>
              </a:rPr>
              <a:t>If 0, do Step Y.</a:t>
            </a:r>
          </a:p>
          <a:p>
            <a:pPr marL="171450" indent="-171450" algn="just">
              <a:buFont typeface="Arial" panose="020B0604020202020204" pitchFamily="34" charset="0"/>
              <a:buChar char="•"/>
            </a:pPr>
            <a:endParaRPr lang="en-US" sz="800" dirty="0">
              <a:latin typeface="LM Sans 12"/>
            </a:endParaRPr>
          </a:p>
          <a:p>
            <a:pPr marL="171450" indent="-171450" algn="just">
              <a:buFont typeface="Arial" panose="020B0604020202020204" pitchFamily="34" charset="0"/>
              <a:buChar char="•"/>
            </a:pPr>
            <a:r>
              <a:rPr lang="en-US" sz="800" dirty="0">
                <a:latin typeface="LM Sans 12"/>
              </a:rPr>
              <a:t>Step Y – Either choose Step X or choose 0 again. If 0 again then backtrack to last node and repeat Step Y. If no more nodes exist, exit. Tree is created.</a:t>
            </a:r>
          </a:p>
          <a:p>
            <a:pPr marL="171450" indent="-171450" algn="just">
              <a:buFont typeface="Arial" panose="020B0604020202020204" pitchFamily="34" charset="0"/>
              <a:buChar char="•"/>
            </a:pPr>
            <a:endParaRPr lang="en-US" sz="800" dirty="0">
              <a:latin typeface="LM Sans 12"/>
            </a:endParaRPr>
          </a:p>
          <a:p>
            <a:pPr marL="171450" indent="-171450" algn="just">
              <a:buFont typeface="Arial" panose="020B0604020202020204" pitchFamily="34" charset="0"/>
              <a:buChar char="•"/>
            </a:pPr>
            <a:r>
              <a:rPr lang="en-US" sz="800" dirty="0">
                <a:latin typeface="LM Sans 12"/>
              </a:rPr>
              <a:t>At each stage of the process the created tree is shown to the user.</a:t>
            </a:r>
          </a:p>
        </p:txBody>
      </p:sp>
      <p:sp>
        <p:nvSpPr>
          <p:cNvPr id="5" name="object 6">
            <a:extLst>
              <a:ext uri="{FF2B5EF4-FFF2-40B4-BE49-F238E27FC236}">
                <a16:creationId xmlns:a16="http://schemas.microsoft.com/office/drawing/2014/main" id="{D3E96FEB-ACFA-1283-1358-96F21D8BA7BF}"/>
              </a:ext>
            </a:extLst>
          </p:cNvPr>
          <p:cNvSpPr txBox="1">
            <a:spLocks/>
          </p:cNvSpPr>
          <p:nvPr/>
        </p:nvSpPr>
        <p:spPr>
          <a:xfrm>
            <a:off x="629056" y="193042"/>
            <a:ext cx="3351987" cy="448200"/>
          </a:xfrm>
          <a:prstGeom prst="rect">
            <a:avLst/>
          </a:prstGeom>
        </p:spPr>
        <p:txBody>
          <a:bodyPr vert="horz" wrap="square" lIns="0" tIns="17145" rIns="0" bIns="0" rtlCol="0">
            <a:spAutoFit/>
          </a:bodyPr>
          <a:lstStyle>
            <a:lvl1pPr>
              <a:defRPr sz="1400" b="0" i="0">
                <a:solidFill>
                  <a:srgbClr val="3333B2"/>
                </a:solidFill>
                <a:latin typeface="LM Sans 12"/>
                <a:ea typeface="+mj-ea"/>
                <a:cs typeface="LM Sans 12"/>
              </a:defRPr>
            </a:lvl1pPr>
          </a:lstStyle>
          <a:p>
            <a:pPr marL="605155" marR="5715" algn="ctr">
              <a:spcBef>
                <a:spcPts val="135"/>
              </a:spcBef>
            </a:pPr>
            <a:r>
              <a:rPr lang="en-US" kern="0" spc="15" dirty="0"/>
              <a:t>Making the Baseline Adaptive to Newer Contexts and Rules (</a:t>
            </a:r>
            <a:r>
              <a:rPr lang="en-US" kern="0" spc="15" dirty="0" err="1"/>
              <a:t>contd</a:t>
            </a:r>
            <a:r>
              <a:rPr lang="en-US" kern="0" spc="15" dirty="0"/>
              <a:t>…)</a:t>
            </a:r>
          </a:p>
        </p:txBody>
      </p:sp>
      <p:sp>
        <p:nvSpPr>
          <p:cNvPr id="3" name="Slide Number Placeholder 24">
            <a:extLst>
              <a:ext uri="{FF2B5EF4-FFF2-40B4-BE49-F238E27FC236}">
                <a16:creationId xmlns:a16="http://schemas.microsoft.com/office/drawing/2014/main" id="{DEA006E8-7278-0249-A80B-B433F7EE04C2}"/>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12</a:t>
            </a:fld>
            <a:r>
              <a:rPr lang="en-US" spc="-5" dirty="0"/>
              <a:t>/15</a:t>
            </a:r>
          </a:p>
        </p:txBody>
      </p:sp>
      <p:sp>
        <p:nvSpPr>
          <p:cNvPr id="4" name="object 2">
            <a:extLst>
              <a:ext uri="{FF2B5EF4-FFF2-40B4-BE49-F238E27FC236}">
                <a16:creationId xmlns:a16="http://schemas.microsoft.com/office/drawing/2014/main" id="{5EA2DEA3-B8DD-1864-4250-EB0CDD089705}"/>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3" action="ppaction://hlinksldjump"/>
              </a:rPr>
              <a:t>Automated Detection of Major Depressive Disorder (MDD) through Question-Answering</a:t>
            </a:r>
            <a:endParaRPr lang="en-US" sz="500" dirty="0">
              <a:latin typeface="LM Sans 8"/>
              <a:cs typeface="LM Sans 8"/>
            </a:endParaRPr>
          </a:p>
        </p:txBody>
      </p:sp>
      <p:sp>
        <p:nvSpPr>
          <p:cNvPr id="6" name="object 3">
            <a:extLst>
              <a:ext uri="{FF2B5EF4-FFF2-40B4-BE49-F238E27FC236}">
                <a16:creationId xmlns:a16="http://schemas.microsoft.com/office/drawing/2014/main" id="{E715A274-CBBC-457C-3DE4-6A24723D8C68}"/>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7" name="object 4">
            <a:extLst>
              <a:ext uri="{FF2B5EF4-FFF2-40B4-BE49-F238E27FC236}">
                <a16:creationId xmlns:a16="http://schemas.microsoft.com/office/drawing/2014/main" id="{966333E7-7611-0AE5-C040-5C6B0DA97BB5}"/>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4"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5"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5"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7"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8" name="object 5">
            <a:extLst>
              <a:ext uri="{FF2B5EF4-FFF2-40B4-BE49-F238E27FC236}">
                <a16:creationId xmlns:a16="http://schemas.microsoft.com/office/drawing/2014/main" id="{89820F36-D253-421A-D9C4-5B3FD9B7DC98}"/>
              </a:ext>
            </a:extLst>
          </p:cNvPr>
          <p:cNvSpPr txBox="1"/>
          <p:nvPr/>
        </p:nvSpPr>
        <p:spPr>
          <a:xfrm>
            <a:off x="31191" y="1611792"/>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8" action="ppaction://hlinksldjump"/>
              </a:rPr>
              <a:t>Summary of Work Done</a:t>
            </a:r>
            <a:endParaRPr sz="500" dirty="0">
              <a:latin typeface="LM Sans 8"/>
              <a:cs typeface="LM Sans 8"/>
            </a:endParaRPr>
          </a:p>
          <a:p>
            <a:pPr marL="37465" marR="42545">
              <a:lnSpc>
                <a:spcPct val="103800"/>
              </a:lnSpc>
              <a:spcBef>
                <a:spcPts val="245"/>
              </a:spcBef>
            </a:pPr>
            <a:r>
              <a:rPr lang="en-US" sz="400" spc="-5" dirty="0">
                <a:solidFill>
                  <a:srgbClr val="80808F"/>
                </a:solidFill>
                <a:latin typeface="LM Sans 8"/>
                <a:cs typeface="LM Sans 8"/>
                <a:hlinkClick r:id="rId8" action="ppaction://hlinksldjump"/>
              </a:rPr>
              <a:t>Creating a Baseline Questionnaire Structure</a:t>
            </a:r>
            <a:endParaRPr sz="400" dirty="0">
              <a:latin typeface="LM Sans 8"/>
              <a:cs typeface="LM Sans 8"/>
            </a:endParaRPr>
          </a:p>
          <a:p>
            <a:pPr marL="37465" marR="5080">
              <a:lnSpc>
                <a:spcPct val="103800"/>
              </a:lnSpc>
              <a:spcBef>
                <a:spcPts val="229"/>
              </a:spcBef>
            </a:pPr>
            <a:r>
              <a:rPr lang="en-US" sz="400" b="1" spc="-5" dirty="0">
                <a:solidFill>
                  <a:srgbClr val="80808F"/>
                </a:solidFill>
                <a:latin typeface="LM Sans 8"/>
                <a:cs typeface="LM Sans 8"/>
                <a:hlinkClick r:id="rId9" action="ppaction://hlinksldjump"/>
              </a:rPr>
              <a:t>Making the Baseline Adaptive to Newer Contexts and Rules</a:t>
            </a:r>
            <a:endParaRPr lang="en-US" sz="400" b="1" dirty="0">
              <a:latin typeface="LM Sans 8"/>
              <a:cs typeface="LM Sans 8"/>
            </a:endParaRPr>
          </a:p>
        </p:txBody>
      </p:sp>
      <p:sp>
        <p:nvSpPr>
          <p:cNvPr id="9" name="object 6">
            <a:extLst>
              <a:ext uri="{FF2B5EF4-FFF2-40B4-BE49-F238E27FC236}">
                <a16:creationId xmlns:a16="http://schemas.microsoft.com/office/drawing/2014/main" id="{5684696B-0ADD-19DF-634B-CAE26B8D7E99}"/>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10" action="ppaction://hlinksldjump"/>
              </a:rPr>
              <a:t>Future Work and Conclusion</a:t>
            </a:r>
            <a:endParaRPr sz="400" dirty="0">
              <a:latin typeface="LM Sans 8"/>
              <a:cs typeface="LM Sans 8"/>
            </a:endParaRPr>
          </a:p>
        </p:txBody>
      </p:sp>
      <p:sp>
        <p:nvSpPr>
          <p:cNvPr id="10" name="object 8">
            <a:extLst>
              <a:ext uri="{FF2B5EF4-FFF2-40B4-BE49-F238E27FC236}">
                <a16:creationId xmlns:a16="http://schemas.microsoft.com/office/drawing/2014/main" id="{70DB0864-4CFF-4F2C-545D-99A1D9932C8F}"/>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1" action="ppaction://hlinksldjump"/>
              </a:rPr>
              <a:t>References</a:t>
            </a:r>
            <a:endParaRPr sz="500" dirty="0">
              <a:latin typeface="LM Sans 8"/>
              <a:cs typeface="LM Sans 8"/>
            </a:endParaRPr>
          </a:p>
        </p:txBody>
      </p:sp>
    </p:spTree>
    <p:extLst>
      <p:ext uri="{BB962C8B-B14F-4D97-AF65-F5344CB8AC3E}">
        <p14:creationId xmlns:p14="http://schemas.microsoft.com/office/powerpoint/2010/main" val="235345121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063AB3-E7EC-FC88-6BD3-4DE2438176A3}"/>
              </a:ext>
            </a:extLst>
          </p:cNvPr>
          <p:cNvSpPr txBox="1"/>
          <p:nvPr/>
        </p:nvSpPr>
        <p:spPr>
          <a:xfrm>
            <a:off x="629056" y="1529703"/>
            <a:ext cx="3948006" cy="1661993"/>
          </a:xfrm>
          <a:prstGeom prst="rect">
            <a:avLst/>
          </a:prstGeom>
          <a:noFill/>
        </p:spPr>
        <p:txBody>
          <a:bodyPr wrap="square" rtlCol="0">
            <a:spAutoFit/>
          </a:bodyPr>
          <a:lstStyle/>
          <a:p>
            <a:pPr marL="171450" indent="-171450" algn="just">
              <a:buFont typeface="Arial" panose="020B0604020202020204" pitchFamily="34" charset="0"/>
              <a:buChar char="•"/>
            </a:pPr>
            <a:r>
              <a:rPr lang="en-US" sz="600" dirty="0">
                <a:latin typeface="LM Sans 12"/>
              </a:rPr>
              <a:t>The encoding A1B1C000D00E00 describes the tree created above. </a:t>
            </a:r>
          </a:p>
          <a:p>
            <a:pPr marL="171450" indent="-171450" algn="just">
              <a:buFont typeface="Arial" panose="020B0604020202020204" pitchFamily="34" charset="0"/>
              <a:buChar char="•"/>
            </a:pPr>
            <a:endParaRPr lang="en-US" sz="600" dirty="0">
              <a:latin typeface="LM Sans 12"/>
            </a:endParaRPr>
          </a:p>
          <a:p>
            <a:pPr marL="171450" indent="-171450" algn="just">
              <a:buFont typeface="Arial" panose="020B0604020202020204" pitchFamily="34" charset="0"/>
              <a:buChar char="•"/>
            </a:pPr>
            <a:r>
              <a:rPr lang="en-US" sz="600" dirty="0">
                <a:latin typeface="LM Sans 12"/>
              </a:rPr>
              <a:t>First user selects node A among given set of nodes (nodes here can mean either a particular symptom or a specific question pertaining to that symptom). </a:t>
            </a:r>
          </a:p>
          <a:p>
            <a:pPr marL="171450" indent="-171450" algn="just">
              <a:buFont typeface="Arial" panose="020B0604020202020204" pitchFamily="34" charset="0"/>
              <a:buChar char="•"/>
            </a:pPr>
            <a:endParaRPr lang="en-US" sz="600" dirty="0">
              <a:latin typeface="LM Sans 12"/>
            </a:endParaRPr>
          </a:p>
          <a:p>
            <a:pPr marL="171450" indent="-171450" algn="just">
              <a:buFont typeface="Arial" panose="020B0604020202020204" pitchFamily="34" charset="0"/>
              <a:buChar char="•"/>
            </a:pPr>
            <a:r>
              <a:rPr lang="en-US" sz="600" dirty="0">
                <a:latin typeface="LM Sans 12"/>
              </a:rPr>
              <a:t>Then he chooses 1 which corresponds to an ‘yes’ instance. </a:t>
            </a:r>
          </a:p>
          <a:p>
            <a:pPr marL="171450" indent="-171450" algn="just">
              <a:buFont typeface="Arial" panose="020B0604020202020204" pitchFamily="34" charset="0"/>
              <a:buChar char="•"/>
            </a:pPr>
            <a:endParaRPr lang="en-US" sz="600" dirty="0">
              <a:latin typeface="LM Sans 12"/>
            </a:endParaRPr>
          </a:p>
          <a:p>
            <a:pPr marL="171450" indent="-171450" algn="just">
              <a:buFont typeface="Arial" panose="020B0604020202020204" pitchFamily="34" charset="0"/>
              <a:buChar char="•"/>
            </a:pPr>
            <a:r>
              <a:rPr lang="en-US" sz="600" dirty="0">
                <a:latin typeface="LM Sans 12"/>
              </a:rPr>
              <a:t>He again chooses another node B from the given set of nodes. Note that the same question can’t be repeated. </a:t>
            </a:r>
          </a:p>
          <a:p>
            <a:pPr marL="171450" indent="-171450" algn="just">
              <a:buFont typeface="Arial" panose="020B0604020202020204" pitchFamily="34" charset="0"/>
              <a:buChar char="•"/>
            </a:pPr>
            <a:endParaRPr lang="en-US" sz="600" dirty="0">
              <a:latin typeface="LM Sans 12"/>
            </a:endParaRPr>
          </a:p>
          <a:p>
            <a:pPr marL="171450" indent="-171450" algn="just">
              <a:buFont typeface="Arial" panose="020B0604020202020204" pitchFamily="34" charset="0"/>
              <a:buChar char="•"/>
            </a:pPr>
            <a:r>
              <a:rPr lang="en-US" sz="600" dirty="0">
                <a:latin typeface="LM Sans 12"/>
              </a:rPr>
              <a:t>After choosing C, the user chooses the first 0 signifying no further ‘yes’ nodes originate from C, then second 0 means C doesn’t have any branches, third 0 signifies ‘no’ instance of last visited node i.e., node B. </a:t>
            </a:r>
          </a:p>
          <a:p>
            <a:pPr marL="171450" indent="-171450" algn="just">
              <a:buFont typeface="Arial" panose="020B0604020202020204" pitchFamily="34" charset="0"/>
              <a:buChar char="•"/>
            </a:pPr>
            <a:endParaRPr lang="en-US" sz="600" dirty="0">
              <a:latin typeface="LM Sans 12"/>
            </a:endParaRPr>
          </a:p>
          <a:p>
            <a:pPr marL="171450" indent="-171450" algn="just">
              <a:buFont typeface="Arial" panose="020B0604020202020204" pitchFamily="34" charset="0"/>
              <a:buChar char="•"/>
            </a:pPr>
            <a:r>
              <a:rPr lang="en-US" sz="600" dirty="0">
                <a:latin typeface="LM Sans 12"/>
              </a:rPr>
              <a:t>Similarly, the E corresponds to the ‘no’ instance of A. </a:t>
            </a:r>
          </a:p>
          <a:p>
            <a:pPr marL="171450" indent="-171450" algn="just">
              <a:buFont typeface="Arial" panose="020B0604020202020204" pitchFamily="34" charset="0"/>
              <a:buChar char="•"/>
            </a:pPr>
            <a:endParaRPr lang="en-US" sz="600" dirty="0">
              <a:latin typeface="LM Sans 12"/>
            </a:endParaRPr>
          </a:p>
          <a:p>
            <a:pPr marL="171450" indent="-171450" algn="just">
              <a:buFont typeface="Arial" panose="020B0604020202020204" pitchFamily="34" charset="0"/>
              <a:buChar char="•"/>
            </a:pPr>
            <a:r>
              <a:rPr lang="en-US" sz="600" dirty="0">
                <a:latin typeface="LM Sans 12"/>
              </a:rPr>
              <a:t>E is followed by two 0s, no more nodes exist in the tree, so the graph generation stops. </a:t>
            </a:r>
          </a:p>
          <a:p>
            <a:pPr marL="171450" indent="-171450" algn="just">
              <a:buFont typeface="Arial" panose="020B0604020202020204" pitchFamily="34" charset="0"/>
              <a:buChar char="•"/>
            </a:pPr>
            <a:endParaRPr lang="en-US" sz="600" dirty="0">
              <a:latin typeface="LM Sans 12"/>
            </a:endParaRPr>
          </a:p>
          <a:p>
            <a:pPr marL="171450" indent="-171450" algn="just">
              <a:buFont typeface="Arial" panose="020B0604020202020204" pitchFamily="34" charset="0"/>
              <a:buChar char="•"/>
            </a:pPr>
            <a:r>
              <a:rPr lang="en-US" sz="600" dirty="0">
                <a:latin typeface="LM Sans 12"/>
              </a:rPr>
              <a:t>Each step of the process can be dynamically shown to the user for ease of visualization as below.</a:t>
            </a:r>
          </a:p>
        </p:txBody>
      </p:sp>
      <p:sp>
        <p:nvSpPr>
          <p:cNvPr id="5" name="object 6">
            <a:extLst>
              <a:ext uri="{FF2B5EF4-FFF2-40B4-BE49-F238E27FC236}">
                <a16:creationId xmlns:a16="http://schemas.microsoft.com/office/drawing/2014/main" id="{D3E96FEB-ACFA-1283-1358-96F21D8BA7BF}"/>
              </a:ext>
            </a:extLst>
          </p:cNvPr>
          <p:cNvSpPr txBox="1">
            <a:spLocks/>
          </p:cNvSpPr>
          <p:nvPr/>
        </p:nvSpPr>
        <p:spPr>
          <a:xfrm>
            <a:off x="629056" y="193042"/>
            <a:ext cx="3351987" cy="448200"/>
          </a:xfrm>
          <a:prstGeom prst="rect">
            <a:avLst/>
          </a:prstGeom>
        </p:spPr>
        <p:txBody>
          <a:bodyPr vert="horz" wrap="square" lIns="0" tIns="17145" rIns="0" bIns="0" rtlCol="0">
            <a:spAutoFit/>
          </a:bodyPr>
          <a:lstStyle>
            <a:lvl1pPr>
              <a:defRPr sz="1400" b="0" i="0">
                <a:solidFill>
                  <a:srgbClr val="3333B2"/>
                </a:solidFill>
                <a:latin typeface="LM Sans 12"/>
                <a:ea typeface="+mj-ea"/>
                <a:cs typeface="LM Sans 12"/>
              </a:defRPr>
            </a:lvl1pPr>
          </a:lstStyle>
          <a:p>
            <a:pPr marL="605155" marR="5715" algn="ctr">
              <a:spcBef>
                <a:spcPts val="135"/>
              </a:spcBef>
            </a:pPr>
            <a:r>
              <a:rPr lang="en-US" kern="0" spc="15" dirty="0"/>
              <a:t>Making the Baseline Adaptive to Newer Contexts and Rules (</a:t>
            </a:r>
            <a:r>
              <a:rPr lang="en-US" kern="0" spc="15" dirty="0" err="1"/>
              <a:t>contd</a:t>
            </a:r>
            <a:r>
              <a:rPr lang="en-US" kern="0" spc="15" dirty="0"/>
              <a:t>…)</a:t>
            </a:r>
          </a:p>
        </p:txBody>
      </p:sp>
      <p:pic>
        <p:nvPicPr>
          <p:cNvPr id="3" name="Picture 2" descr="Picture illustrating dynamic graph generation">
            <a:extLst>
              <a:ext uri="{FF2B5EF4-FFF2-40B4-BE49-F238E27FC236}">
                <a16:creationId xmlns:a16="http://schemas.microsoft.com/office/drawing/2014/main" id="{03AD2A6A-25D1-8067-F350-7C5853379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50" y="624158"/>
            <a:ext cx="1219200" cy="736423"/>
          </a:xfrm>
          <a:prstGeom prst="rect">
            <a:avLst/>
          </a:prstGeom>
        </p:spPr>
      </p:pic>
      <p:sp>
        <p:nvSpPr>
          <p:cNvPr id="4" name="Text Box 15">
            <a:extLst>
              <a:ext uri="{FF2B5EF4-FFF2-40B4-BE49-F238E27FC236}">
                <a16:creationId xmlns:a16="http://schemas.microsoft.com/office/drawing/2014/main" id="{62FC00A0-4986-C1BF-5052-CA6C6CE280D5}"/>
              </a:ext>
            </a:extLst>
          </p:cNvPr>
          <p:cNvSpPr txBox="1"/>
          <p:nvPr/>
        </p:nvSpPr>
        <p:spPr>
          <a:xfrm>
            <a:off x="1543050" y="1325002"/>
            <a:ext cx="2133600" cy="163672"/>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noAutofit/>
          </a:bodyPr>
          <a:lstStyle/>
          <a:p>
            <a:pPr marL="0" marR="0" algn="ctr">
              <a:spcBef>
                <a:spcPts val="0"/>
              </a:spcBef>
              <a:spcAft>
                <a:spcPts val="0"/>
              </a:spcAft>
            </a:pPr>
            <a:r>
              <a:rPr lang="en-US" sz="600" dirty="0">
                <a:latin typeface="LM Sans 12"/>
              </a:rPr>
              <a:t>Figure 3: Sample Questionnaire Tree Structure</a:t>
            </a:r>
          </a:p>
        </p:txBody>
      </p:sp>
      <p:sp>
        <p:nvSpPr>
          <p:cNvPr id="6" name="Slide Number Placeholder 24">
            <a:extLst>
              <a:ext uri="{FF2B5EF4-FFF2-40B4-BE49-F238E27FC236}">
                <a16:creationId xmlns:a16="http://schemas.microsoft.com/office/drawing/2014/main" id="{D4EF970C-5B74-15CC-C1BB-FD38D85DF293}"/>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13</a:t>
            </a:fld>
            <a:r>
              <a:rPr lang="en-US" spc="-5" dirty="0"/>
              <a:t>/15</a:t>
            </a:r>
          </a:p>
        </p:txBody>
      </p:sp>
      <p:sp>
        <p:nvSpPr>
          <p:cNvPr id="7" name="object 2">
            <a:extLst>
              <a:ext uri="{FF2B5EF4-FFF2-40B4-BE49-F238E27FC236}">
                <a16:creationId xmlns:a16="http://schemas.microsoft.com/office/drawing/2014/main" id="{C3BEA349-8AA5-D3C2-23EA-E674CFB3D9CA}"/>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4" action="ppaction://hlinksldjump"/>
              </a:rPr>
              <a:t>Automated Detection of Major Depressive Disorder (MDD) through Question-Answering</a:t>
            </a:r>
            <a:endParaRPr lang="en-US" sz="500" dirty="0">
              <a:latin typeface="LM Sans 8"/>
              <a:cs typeface="LM Sans 8"/>
            </a:endParaRPr>
          </a:p>
        </p:txBody>
      </p:sp>
      <p:sp>
        <p:nvSpPr>
          <p:cNvPr id="8" name="object 3">
            <a:extLst>
              <a:ext uri="{FF2B5EF4-FFF2-40B4-BE49-F238E27FC236}">
                <a16:creationId xmlns:a16="http://schemas.microsoft.com/office/drawing/2014/main" id="{38D6791B-5D47-127A-0347-099586297E9C}"/>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9" name="object 4">
            <a:extLst>
              <a:ext uri="{FF2B5EF4-FFF2-40B4-BE49-F238E27FC236}">
                <a16:creationId xmlns:a16="http://schemas.microsoft.com/office/drawing/2014/main" id="{F0B69C06-AD7A-FE04-367E-129D6D47E877}"/>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5"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6"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6"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8"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8"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8"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10" name="object 5">
            <a:extLst>
              <a:ext uri="{FF2B5EF4-FFF2-40B4-BE49-F238E27FC236}">
                <a16:creationId xmlns:a16="http://schemas.microsoft.com/office/drawing/2014/main" id="{2D1D154D-8D1C-8856-91F4-771EB4E2D4C6}"/>
              </a:ext>
            </a:extLst>
          </p:cNvPr>
          <p:cNvSpPr txBox="1"/>
          <p:nvPr/>
        </p:nvSpPr>
        <p:spPr>
          <a:xfrm>
            <a:off x="31191" y="1611792"/>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9" action="ppaction://hlinksldjump"/>
              </a:rPr>
              <a:t>Summary of Work Done</a:t>
            </a:r>
            <a:endParaRPr sz="500" dirty="0">
              <a:latin typeface="LM Sans 8"/>
              <a:cs typeface="LM Sans 8"/>
            </a:endParaRPr>
          </a:p>
          <a:p>
            <a:pPr marL="37465" marR="42545">
              <a:lnSpc>
                <a:spcPct val="103800"/>
              </a:lnSpc>
              <a:spcBef>
                <a:spcPts val="245"/>
              </a:spcBef>
            </a:pPr>
            <a:r>
              <a:rPr lang="en-US" sz="400" spc="-5" dirty="0">
                <a:solidFill>
                  <a:srgbClr val="80808F"/>
                </a:solidFill>
                <a:latin typeface="LM Sans 8"/>
                <a:cs typeface="LM Sans 8"/>
                <a:hlinkClick r:id="rId9" action="ppaction://hlinksldjump"/>
              </a:rPr>
              <a:t>Creating a Baseline Questionnaire Structure</a:t>
            </a:r>
            <a:endParaRPr sz="400" dirty="0">
              <a:latin typeface="LM Sans 8"/>
              <a:cs typeface="LM Sans 8"/>
            </a:endParaRPr>
          </a:p>
          <a:p>
            <a:pPr marL="37465" marR="5080">
              <a:lnSpc>
                <a:spcPct val="103800"/>
              </a:lnSpc>
              <a:spcBef>
                <a:spcPts val="229"/>
              </a:spcBef>
            </a:pPr>
            <a:r>
              <a:rPr lang="en-US" sz="400" b="1" spc="-5" dirty="0">
                <a:solidFill>
                  <a:srgbClr val="80808F"/>
                </a:solidFill>
                <a:latin typeface="LM Sans 8"/>
                <a:cs typeface="LM Sans 8"/>
                <a:hlinkClick r:id="rId10" action="ppaction://hlinksldjump"/>
              </a:rPr>
              <a:t>Making the Baseline Adaptive to Newer Contexts and Rules</a:t>
            </a:r>
            <a:endParaRPr lang="en-US" sz="400" b="1" dirty="0">
              <a:latin typeface="LM Sans 8"/>
              <a:cs typeface="LM Sans 8"/>
            </a:endParaRPr>
          </a:p>
        </p:txBody>
      </p:sp>
      <p:sp>
        <p:nvSpPr>
          <p:cNvPr id="11" name="object 6">
            <a:extLst>
              <a:ext uri="{FF2B5EF4-FFF2-40B4-BE49-F238E27FC236}">
                <a16:creationId xmlns:a16="http://schemas.microsoft.com/office/drawing/2014/main" id="{39876587-1687-F78B-CB17-92515D52A69A}"/>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11" action="ppaction://hlinksldjump"/>
              </a:rPr>
              <a:t>Future Work and Conclusion</a:t>
            </a:r>
            <a:endParaRPr sz="400" dirty="0">
              <a:latin typeface="LM Sans 8"/>
              <a:cs typeface="LM Sans 8"/>
            </a:endParaRPr>
          </a:p>
        </p:txBody>
      </p:sp>
      <p:sp>
        <p:nvSpPr>
          <p:cNvPr id="12" name="object 8">
            <a:extLst>
              <a:ext uri="{FF2B5EF4-FFF2-40B4-BE49-F238E27FC236}">
                <a16:creationId xmlns:a16="http://schemas.microsoft.com/office/drawing/2014/main" id="{EC0957AA-BFCA-9A36-3F2E-32071BB226DC}"/>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2" action="ppaction://hlinksldjump"/>
              </a:rPr>
              <a:t>References</a:t>
            </a:r>
            <a:endParaRPr sz="500" dirty="0">
              <a:latin typeface="LM Sans 8"/>
              <a:cs typeface="LM Sans 8"/>
            </a:endParaRPr>
          </a:p>
        </p:txBody>
      </p:sp>
    </p:spTree>
    <p:extLst>
      <p:ext uri="{BB962C8B-B14F-4D97-AF65-F5344CB8AC3E}">
        <p14:creationId xmlns:p14="http://schemas.microsoft.com/office/powerpoint/2010/main" val="152825987"/>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511362" y="173389"/>
            <a:ext cx="2133600" cy="232756"/>
          </a:xfrm>
          <a:prstGeom prst="rect">
            <a:avLst/>
          </a:prstGeom>
        </p:spPr>
        <p:txBody>
          <a:bodyPr vert="horz" wrap="square" lIns="0" tIns="17145" rIns="0" bIns="0" rtlCol="0">
            <a:spAutoFit/>
          </a:bodyPr>
          <a:lstStyle/>
          <a:p>
            <a:pPr marL="12700" algn="ctr">
              <a:lnSpc>
                <a:spcPct val="100000"/>
              </a:lnSpc>
              <a:spcBef>
                <a:spcPts val="135"/>
              </a:spcBef>
            </a:pPr>
            <a:r>
              <a:rPr lang="en-US" spc="15" dirty="0"/>
              <a:t>Future Work and Conclusion</a:t>
            </a:r>
            <a:endParaRPr spc="15" dirty="0"/>
          </a:p>
        </p:txBody>
      </p:sp>
      <p:sp>
        <p:nvSpPr>
          <p:cNvPr id="23" name="Slide Number Placeholder 22">
            <a:extLst>
              <a:ext uri="{FF2B5EF4-FFF2-40B4-BE49-F238E27FC236}">
                <a16:creationId xmlns:a16="http://schemas.microsoft.com/office/drawing/2014/main" id="{EA619778-5BDC-49FF-94AB-604AC1BABF46}"/>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14</a:t>
            </a:fld>
            <a:r>
              <a:rPr lang="en-US" spc="-5" dirty="0"/>
              <a:t>/15</a:t>
            </a:r>
          </a:p>
        </p:txBody>
      </p:sp>
      <p:sp>
        <p:nvSpPr>
          <p:cNvPr id="2" name="TextBox 1">
            <a:extLst>
              <a:ext uri="{FF2B5EF4-FFF2-40B4-BE49-F238E27FC236}">
                <a16:creationId xmlns:a16="http://schemas.microsoft.com/office/drawing/2014/main" id="{81EE7D7E-B2EF-014D-6FCD-2F5AA2DC4A3E}"/>
              </a:ext>
            </a:extLst>
          </p:cNvPr>
          <p:cNvSpPr txBox="1"/>
          <p:nvPr/>
        </p:nvSpPr>
        <p:spPr>
          <a:xfrm>
            <a:off x="711669" y="593835"/>
            <a:ext cx="3732986" cy="2185214"/>
          </a:xfrm>
          <a:prstGeom prst="rect">
            <a:avLst/>
          </a:prstGeom>
          <a:noFill/>
        </p:spPr>
        <p:txBody>
          <a:bodyPr wrap="square" rtlCol="0">
            <a:spAutoFit/>
          </a:bodyPr>
          <a:lstStyle/>
          <a:p>
            <a:pPr marL="457200" indent="-457200" algn="just">
              <a:buFont typeface="+mj-lt"/>
              <a:buAutoNum type="arabicPeriod"/>
            </a:pPr>
            <a:r>
              <a:rPr lang="en-US" sz="800" dirty="0">
                <a:latin typeface="LM Sans 12"/>
              </a:rPr>
              <a:t>Handling Full Blown Textual Interactions and Responding on the Go.</a:t>
            </a:r>
          </a:p>
          <a:p>
            <a:pPr marL="628650" lvl="1" indent="-171450" algn="just">
              <a:buFont typeface="Arial" panose="020B0604020202020204" pitchFamily="34" charset="0"/>
              <a:buChar char="•"/>
            </a:pPr>
            <a:r>
              <a:rPr lang="en-US" sz="800" dirty="0">
                <a:latin typeface="LM Sans 12"/>
              </a:rPr>
              <a:t>Once the tool starts accepting textual responses, each response need to be categorized as positive or negative which would correspondingly mean a ‘yes’ or ‘no’ instance for that particular question.</a:t>
            </a:r>
          </a:p>
          <a:p>
            <a:pPr marL="628650" lvl="1" indent="-171450" algn="just">
              <a:buFont typeface="Arial" panose="020B0604020202020204" pitchFamily="34" charset="0"/>
              <a:buChar char="•"/>
            </a:pPr>
            <a:r>
              <a:rPr lang="en-US" sz="800" dirty="0">
                <a:latin typeface="LM Sans 12"/>
              </a:rPr>
              <a:t>To make the tool adaptive to responding on the go NLU can be used.</a:t>
            </a:r>
          </a:p>
          <a:p>
            <a:pPr marL="628650" lvl="1" indent="-171450" algn="just">
              <a:buFont typeface="Arial" panose="020B0604020202020204" pitchFamily="34" charset="0"/>
              <a:buChar char="•"/>
            </a:pPr>
            <a:endParaRPr lang="en-US" sz="800" dirty="0">
              <a:latin typeface="LM Sans 12"/>
            </a:endParaRPr>
          </a:p>
          <a:p>
            <a:pPr marL="457200" indent="-457200" algn="just">
              <a:buFont typeface="+mj-lt"/>
              <a:buAutoNum type="arabicPeriod"/>
            </a:pPr>
            <a:r>
              <a:rPr lang="en-US" sz="800" dirty="0">
                <a:latin typeface="LM Sans 12"/>
              </a:rPr>
              <a:t>Analysis of Responses at the Backend.</a:t>
            </a:r>
          </a:p>
          <a:p>
            <a:pPr marL="628650" lvl="1" indent="-171450" algn="just">
              <a:buFont typeface="Arial" panose="020B0604020202020204" pitchFamily="34" charset="0"/>
              <a:buChar char="•"/>
            </a:pPr>
            <a:r>
              <a:rPr lang="en-US" sz="800" dirty="0">
                <a:latin typeface="LM Sans 12"/>
              </a:rPr>
              <a:t>Machine learning based predictive analysis and data analysis to find anomalies and patterns.</a:t>
            </a:r>
          </a:p>
          <a:p>
            <a:pPr marL="628650" lvl="1" indent="-171450" algn="just">
              <a:buFont typeface="Arial" panose="020B0604020202020204" pitchFamily="34" charset="0"/>
              <a:buChar char="•"/>
            </a:pPr>
            <a:r>
              <a:rPr lang="en-US" sz="800" dirty="0">
                <a:latin typeface="LM Sans 12"/>
              </a:rPr>
              <a:t>Simple statistical analysis like duration of responding each question, at which question user’s mostly exit the platform, most common answer orders pertaining to certain age groups, most common words used by people with severe depression.</a:t>
            </a:r>
          </a:p>
          <a:p>
            <a:pPr marL="0" lvl="1" algn="just"/>
            <a:endParaRPr lang="en-US" sz="800" dirty="0">
              <a:latin typeface="LM Sans 12"/>
            </a:endParaRPr>
          </a:p>
          <a:p>
            <a:pPr marL="0" lvl="1" algn="just"/>
            <a:r>
              <a:rPr lang="en-US" sz="800" dirty="0">
                <a:latin typeface="LM Sans 12"/>
              </a:rPr>
              <a:t>We hope that, once launched, this tool will likely aid clinicians in detecting depression as well as help reduce the number of depressed people across the world by diagnosing depression at a larger rate than ever before.</a:t>
            </a:r>
          </a:p>
        </p:txBody>
      </p:sp>
      <p:sp>
        <p:nvSpPr>
          <p:cNvPr id="3" name="object 2">
            <a:extLst>
              <a:ext uri="{FF2B5EF4-FFF2-40B4-BE49-F238E27FC236}">
                <a16:creationId xmlns:a16="http://schemas.microsoft.com/office/drawing/2014/main" id="{BF1844EB-40A2-4716-296E-347C9868BF5F}"/>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2" action="ppaction://hlinksldjump"/>
              </a:rPr>
              <a:t>Automated Detection of Major Depressive Disorder (MDD) through Question-Answering</a:t>
            </a:r>
            <a:endParaRPr lang="en-US" sz="500" dirty="0">
              <a:latin typeface="LM Sans 8"/>
              <a:cs typeface="LM Sans 8"/>
            </a:endParaRPr>
          </a:p>
        </p:txBody>
      </p:sp>
      <p:sp>
        <p:nvSpPr>
          <p:cNvPr id="4" name="object 3">
            <a:extLst>
              <a:ext uri="{FF2B5EF4-FFF2-40B4-BE49-F238E27FC236}">
                <a16:creationId xmlns:a16="http://schemas.microsoft.com/office/drawing/2014/main" id="{49538079-1DBB-0DB1-E835-1332F9A2E61C}"/>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5" name="object 4">
            <a:extLst>
              <a:ext uri="{FF2B5EF4-FFF2-40B4-BE49-F238E27FC236}">
                <a16:creationId xmlns:a16="http://schemas.microsoft.com/office/drawing/2014/main" id="{A0D86000-1531-9ADC-260F-79CFB4427C29}"/>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3"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4"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4"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5"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6"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6" name="object 5">
            <a:extLst>
              <a:ext uri="{FF2B5EF4-FFF2-40B4-BE49-F238E27FC236}">
                <a16:creationId xmlns:a16="http://schemas.microsoft.com/office/drawing/2014/main" id="{C2675438-6EA4-E3CC-FAC4-B68C71FA8E78}"/>
              </a:ext>
            </a:extLst>
          </p:cNvPr>
          <p:cNvSpPr txBox="1"/>
          <p:nvPr/>
        </p:nvSpPr>
        <p:spPr>
          <a:xfrm>
            <a:off x="31191" y="1611792"/>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7" action="ppaction://hlinksldjump"/>
              </a:rPr>
              <a:t>Summary of Work Done</a:t>
            </a:r>
            <a:endParaRPr sz="500" dirty="0">
              <a:latin typeface="LM Sans 8"/>
              <a:cs typeface="LM Sans 8"/>
            </a:endParaRPr>
          </a:p>
          <a:p>
            <a:pPr marL="37465" marR="42545">
              <a:lnSpc>
                <a:spcPct val="103800"/>
              </a:lnSpc>
              <a:spcBef>
                <a:spcPts val="245"/>
              </a:spcBef>
            </a:pPr>
            <a:r>
              <a:rPr lang="en-US" sz="400" spc="-5" dirty="0">
                <a:solidFill>
                  <a:srgbClr val="80808F"/>
                </a:solidFill>
                <a:latin typeface="LM Sans 8"/>
                <a:cs typeface="LM Sans 8"/>
                <a:hlinkClick r:id="rId7" action="ppaction://hlinksldjump"/>
              </a:rPr>
              <a:t>Creating a Baseline Questionnaire Structure</a:t>
            </a:r>
            <a:endParaRPr sz="400" dirty="0">
              <a:latin typeface="LM Sans 8"/>
              <a:cs typeface="LM Sans 8"/>
            </a:endParaRPr>
          </a:p>
          <a:p>
            <a:pPr marL="37465" marR="5080">
              <a:lnSpc>
                <a:spcPct val="103800"/>
              </a:lnSpc>
              <a:spcBef>
                <a:spcPts val="229"/>
              </a:spcBef>
            </a:pPr>
            <a:r>
              <a:rPr lang="en-US" sz="400" spc="-5" dirty="0">
                <a:solidFill>
                  <a:srgbClr val="80808F"/>
                </a:solidFill>
                <a:latin typeface="LM Sans 8"/>
                <a:cs typeface="LM Sans 8"/>
                <a:hlinkClick r:id="rId8" action="ppaction://hlinksldjump"/>
              </a:rPr>
              <a:t>Making the Baseline Adaptive to Newer Contexts and Rules</a:t>
            </a:r>
            <a:endParaRPr lang="en-US" sz="400" dirty="0">
              <a:latin typeface="LM Sans 8"/>
              <a:cs typeface="LM Sans 8"/>
            </a:endParaRPr>
          </a:p>
        </p:txBody>
      </p:sp>
      <p:sp>
        <p:nvSpPr>
          <p:cNvPr id="7" name="object 6">
            <a:extLst>
              <a:ext uri="{FF2B5EF4-FFF2-40B4-BE49-F238E27FC236}">
                <a16:creationId xmlns:a16="http://schemas.microsoft.com/office/drawing/2014/main" id="{DB7E6304-E1E8-BB38-5478-C326EBE879EB}"/>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b="1" spc="-5" dirty="0">
                <a:solidFill>
                  <a:srgbClr val="9494D7"/>
                </a:solidFill>
                <a:latin typeface="LM Sans 8"/>
                <a:cs typeface="LM Sans 8"/>
                <a:hlinkClick r:id="rId9" action="ppaction://hlinksldjump"/>
              </a:rPr>
              <a:t>Future Work and Conclusion</a:t>
            </a:r>
            <a:endParaRPr sz="400" b="1" dirty="0">
              <a:latin typeface="LM Sans 8"/>
              <a:cs typeface="LM Sans 8"/>
            </a:endParaRPr>
          </a:p>
        </p:txBody>
      </p:sp>
      <p:sp>
        <p:nvSpPr>
          <p:cNvPr id="9" name="object 8">
            <a:extLst>
              <a:ext uri="{FF2B5EF4-FFF2-40B4-BE49-F238E27FC236}">
                <a16:creationId xmlns:a16="http://schemas.microsoft.com/office/drawing/2014/main" id="{B937EFB4-7874-F9A8-E8C8-6693AAB0890C}"/>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0" action="ppaction://hlinksldjump"/>
              </a:rPr>
              <a:t>References</a:t>
            </a:r>
            <a:endParaRPr sz="500" dirty="0">
              <a:latin typeface="LM Sans 8"/>
              <a:cs typeface="LM Sans 8"/>
            </a:endParaRPr>
          </a:p>
        </p:txBody>
      </p:sp>
    </p:spTree>
    <p:extLst>
      <p:ext uri="{BB962C8B-B14F-4D97-AF65-F5344CB8AC3E}">
        <p14:creationId xmlns:p14="http://schemas.microsoft.com/office/powerpoint/2010/main" val="1225242515"/>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898967" y="183478"/>
            <a:ext cx="863283" cy="232756"/>
          </a:xfrm>
          <a:prstGeom prst="rect">
            <a:avLst/>
          </a:prstGeom>
        </p:spPr>
        <p:txBody>
          <a:bodyPr vert="horz" wrap="square" lIns="0" tIns="17145" rIns="0" bIns="0" rtlCol="0">
            <a:spAutoFit/>
          </a:bodyPr>
          <a:lstStyle/>
          <a:p>
            <a:pPr marL="12700" algn="ctr">
              <a:lnSpc>
                <a:spcPct val="100000"/>
              </a:lnSpc>
              <a:spcBef>
                <a:spcPts val="135"/>
              </a:spcBef>
            </a:pPr>
            <a:r>
              <a:rPr spc="10" dirty="0"/>
              <a:t>References</a:t>
            </a:r>
          </a:p>
        </p:txBody>
      </p:sp>
      <p:sp>
        <p:nvSpPr>
          <p:cNvPr id="8" name="object 8"/>
          <p:cNvSpPr txBox="1"/>
          <p:nvPr/>
        </p:nvSpPr>
        <p:spPr>
          <a:xfrm>
            <a:off x="787311" y="849313"/>
            <a:ext cx="3688079" cy="1115049"/>
          </a:xfrm>
          <a:prstGeom prst="rect">
            <a:avLst/>
          </a:prstGeom>
        </p:spPr>
        <p:txBody>
          <a:bodyPr vert="horz" wrap="square" lIns="0" tIns="12065" rIns="0" bIns="0" rtlCol="0">
            <a:spAutoFit/>
          </a:bodyPr>
          <a:lstStyle/>
          <a:p>
            <a:pPr marR="25400" algn="just">
              <a:spcBef>
                <a:spcPts val="95"/>
              </a:spcBef>
            </a:pPr>
            <a:r>
              <a:rPr lang="en-US" sz="1000" spc="-5" dirty="0">
                <a:latin typeface="LM Sans 8"/>
                <a:cs typeface="LM Sans 8"/>
              </a:rPr>
              <a:t>[1] </a:t>
            </a:r>
            <a:r>
              <a:rPr lang="en-US" sz="1000" spc="-5" dirty="0">
                <a:solidFill>
                  <a:srgbClr val="3333B2"/>
                </a:solidFill>
                <a:latin typeface="LM Sans 8"/>
                <a:cs typeface="LM Sans 8"/>
              </a:rPr>
              <a:t>American Psychiatric Association. (2022). </a:t>
            </a:r>
            <a:r>
              <a:rPr lang="en-US" sz="1000" i="1" spc="-5" dirty="0">
                <a:latin typeface="LM Sans 8"/>
                <a:cs typeface="LM Sans 8"/>
              </a:rPr>
              <a:t>Diagnostic and statistical manual of mental disorders</a:t>
            </a:r>
            <a:r>
              <a:rPr lang="en-US" sz="1000" spc="-5" dirty="0">
                <a:latin typeface="LM Sans 8"/>
                <a:cs typeface="LM Sans 8"/>
              </a:rPr>
              <a:t> (5th ed., text rev.).</a:t>
            </a:r>
            <a:r>
              <a:rPr lang="en-US" sz="1000" spc="-5" dirty="0">
                <a:solidFill>
                  <a:srgbClr val="3333B2"/>
                </a:solidFill>
                <a:latin typeface="LM Sans 8"/>
                <a:cs typeface="LM Sans 8"/>
              </a:rPr>
              <a:t> </a:t>
            </a:r>
            <a:r>
              <a:rPr lang="en-US" sz="1000" spc="-5" dirty="0">
                <a:solidFill>
                  <a:srgbClr val="7A7ACD"/>
                </a:solidFill>
                <a:latin typeface="LM Sans 8"/>
                <a:hlinkClick r:id="rId2"/>
              </a:rPr>
              <a:t>https://doi.org/10.1176/appi.books.9780890425787</a:t>
            </a:r>
            <a:endParaRPr lang="en-US" sz="1000" spc="-5" dirty="0">
              <a:solidFill>
                <a:srgbClr val="7A7ACD"/>
              </a:solidFill>
              <a:latin typeface="LM Sans 8"/>
            </a:endParaRPr>
          </a:p>
          <a:p>
            <a:pPr marR="25400" algn="just">
              <a:spcBef>
                <a:spcPts val="95"/>
              </a:spcBef>
            </a:pPr>
            <a:endParaRPr lang="en-US" sz="1000" spc="-5" dirty="0">
              <a:solidFill>
                <a:srgbClr val="7A7ACD"/>
              </a:solidFill>
              <a:latin typeface="LM Sans 8"/>
            </a:endParaRPr>
          </a:p>
          <a:p>
            <a:pPr marR="10160" algn="just">
              <a:spcBef>
                <a:spcPts val="95"/>
              </a:spcBef>
            </a:pPr>
            <a:r>
              <a:rPr lang="en-US" sz="1000" spc="-5" dirty="0">
                <a:latin typeface="LM Sans 8"/>
                <a:cs typeface="LM Sans 8"/>
              </a:rPr>
              <a:t>[2] </a:t>
            </a:r>
            <a:r>
              <a:rPr lang="en-US" sz="1000" spc="-5" dirty="0">
                <a:solidFill>
                  <a:srgbClr val="3333B2"/>
                </a:solidFill>
                <a:latin typeface="LM Sans 8"/>
                <a:cs typeface="LM Sans 8"/>
              </a:rPr>
              <a:t>First, M. B., Williams, J. B. W., </a:t>
            </a:r>
            <a:r>
              <a:rPr lang="en-US" sz="1000" spc="-5" dirty="0" err="1">
                <a:solidFill>
                  <a:srgbClr val="3333B2"/>
                </a:solidFill>
                <a:latin typeface="LM Sans 8"/>
                <a:cs typeface="LM Sans 8"/>
              </a:rPr>
              <a:t>Karg</a:t>
            </a:r>
            <a:r>
              <a:rPr lang="en-US" sz="1000" spc="-5" dirty="0">
                <a:solidFill>
                  <a:srgbClr val="3333B2"/>
                </a:solidFill>
                <a:latin typeface="LM Sans 8"/>
                <a:cs typeface="LM Sans 8"/>
              </a:rPr>
              <a:t>, R. S., &amp; Spitzer, R. L. (2016). </a:t>
            </a:r>
            <a:r>
              <a:rPr lang="en-US" sz="1000" i="1" spc="-5" dirty="0">
                <a:latin typeface="LM Sans 8"/>
                <a:cs typeface="LM Sans 8"/>
              </a:rPr>
              <a:t>User's guide for the SCID-5-CV Structured Clinical Interview for DSM-5® disorders: Clinical version </a:t>
            </a:r>
            <a:r>
              <a:rPr lang="en-US" sz="1000" spc="-5" dirty="0">
                <a:latin typeface="LM Sans 8"/>
                <a:cs typeface="LM Sans 8"/>
              </a:rPr>
              <a:t>(pp 10). </a:t>
            </a:r>
            <a:r>
              <a:rPr lang="en-US" sz="1000" spc="-5" dirty="0">
                <a:solidFill>
                  <a:srgbClr val="7A7ACD"/>
                </a:solidFill>
                <a:latin typeface="LM Sans 8"/>
              </a:rPr>
              <a:t>American Psychiatric Publishing, Inc.</a:t>
            </a:r>
          </a:p>
        </p:txBody>
      </p:sp>
      <p:sp>
        <p:nvSpPr>
          <p:cNvPr id="22" name="Slide Number Placeholder 21">
            <a:extLst>
              <a:ext uri="{FF2B5EF4-FFF2-40B4-BE49-F238E27FC236}">
                <a16:creationId xmlns:a16="http://schemas.microsoft.com/office/drawing/2014/main" id="{A00ADC75-10EC-44AE-8118-89CC03EC99A5}"/>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15</a:t>
            </a:fld>
            <a:r>
              <a:rPr lang="en-US" spc="-5" dirty="0"/>
              <a:t>/15</a:t>
            </a:r>
          </a:p>
        </p:txBody>
      </p:sp>
      <p:sp>
        <p:nvSpPr>
          <p:cNvPr id="2" name="object 2">
            <a:extLst>
              <a:ext uri="{FF2B5EF4-FFF2-40B4-BE49-F238E27FC236}">
                <a16:creationId xmlns:a16="http://schemas.microsoft.com/office/drawing/2014/main" id="{B0E67A11-44FF-0765-EB97-346C745A193C}"/>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3" action="ppaction://hlinksldjump"/>
              </a:rPr>
              <a:t>Automated Detection of Major Depressive Disorder (MDD) through Question-Answering</a:t>
            </a:r>
            <a:endParaRPr lang="en-US" sz="500" dirty="0">
              <a:latin typeface="LM Sans 8"/>
              <a:cs typeface="LM Sans 8"/>
            </a:endParaRPr>
          </a:p>
        </p:txBody>
      </p:sp>
      <p:sp>
        <p:nvSpPr>
          <p:cNvPr id="3" name="object 3">
            <a:extLst>
              <a:ext uri="{FF2B5EF4-FFF2-40B4-BE49-F238E27FC236}">
                <a16:creationId xmlns:a16="http://schemas.microsoft.com/office/drawing/2014/main" id="{9F6D6913-4735-0B59-B276-BF918315AB3D}"/>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4" name="object 4">
            <a:extLst>
              <a:ext uri="{FF2B5EF4-FFF2-40B4-BE49-F238E27FC236}">
                <a16:creationId xmlns:a16="http://schemas.microsoft.com/office/drawing/2014/main" id="{53183B42-ED8E-B9DA-08AF-D34D75082D6D}"/>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4"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5"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5"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7"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5" name="object 5">
            <a:extLst>
              <a:ext uri="{FF2B5EF4-FFF2-40B4-BE49-F238E27FC236}">
                <a16:creationId xmlns:a16="http://schemas.microsoft.com/office/drawing/2014/main" id="{3E20EE8D-420E-1EB7-D1D2-879F5EFE88BC}"/>
              </a:ext>
            </a:extLst>
          </p:cNvPr>
          <p:cNvSpPr txBox="1"/>
          <p:nvPr/>
        </p:nvSpPr>
        <p:spPr>
          <a:xfrm>
            <a:off x="31191" y="1611792"/>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8" action="ppaction://hlinksldjump"/>
              </a:rPr>
              <a:t>Summary of Work Done</a:t>
            </a:r>
            <a:endParaRPr sz="500" dirty="0">
              <a:latin typeface="LM Sans 8"/>
              <a:cs typeface="LM Sans 8"/>
            </a:endParaRPr>
          </a:p>
          <a:p>
            <a:pPr marL="37465" marR="42545">
              <a:lnSpc>
                <a:spcPct val="103800"/>
              </a:lnSpc>
              <a:spcBef>
                <a:spcPts val="245"/>
              </a:spcBef>
            </a:pPr>
            <a:r>
              <a:rPr lang="en-US" sz="400" spc="-5" dirty="0">
                <a:solidFill>
                  <a:srgbClr val="80808F"/>
                </a:solidFill>
                <a:latin typeface="LM Sans 8"/>
                <a:cs typeface="LM Sans 8"/>
                <a:hlinkClick r:id="rId8" action="ppaction://hlinksldjump"/>
              </a:rPr>
              <a:t>Creating a Baseline Questionnaire Structure</a:t>
            </a:r>
            <a:endParaRPr sz="400" dirty="0">
              <a:latin typeface="LM Sans 8"/>
              <a:cs typeface="LM Sans 8"/>
            </a:endParaRPr>
          </a:p>
          <a:p>
            <a:pPr marL="37465" marR="5080">
              <a:lnSpc>
                <a:spcPct val="103800"/>
              </a:lnSpc>
              <a:spcBef>
                <a:spcPts val="229"/>
              </a:spcBef>
            </a:pPr>
            <a:r>
              <a:rPr lang="en-US" sz="400" spc="-5" dirty="0">
                <a:solidFill>
                  <a:srgbClr val="80808F"/>
                </a:solidFill>
                <a:latin typeface="LM Sans 8"/>
                <a:cs typeface="LM Sans 8"/>
                <a:hlinkClick r:id="rId9" action="ppaction://hlinksldjump"/>
              </a:rPr>
              <a:t>Making the Baseline Adaptive to Newer Contexts and Rules</a:t>
            </a:r>
            <a:endParaRPr lang="en-US" sz="400" dirty="0">
              <a:latin typeface="LM Sans 8"/>
              <a:cs typeface="LM Sans 8"/>
            </a:endParaRPr>
          </a:p>
        </p:txBody>
      </p:sp>
      <p:sp>
        <p:nvSpPr>
          <p:cNvPr id="6" name="object 6">
            <a:extLst>
              <a:ext uri="{FF2B5EF4-FFF2-40B4-BE49-F238E27FC236}">
                <a16:creationId xmlns:a16="http://schemas.microsoft.com/office/drawing/2014/main" id="{AF75DDB3-120D-3BC2-DA01-78D4EEC7902F}"/>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10" action="ppaction://hlinksldjump"/>
              </a:rPr>
              <a:t>Future Work and Conclusion</a:t>
            </a:r>
            <a:endParaRPr sz="400" dirty="0">
              <a:latin typeface="LM Sans 8"/>
              <a:cs typeface="LM Sans 8"/>
            </a:endParaRPr>
          </a:p>
        </p:txBody>
      </p:sp>
      <p:sp>
        <p:nvSpPr>
          <p:cNvPr id="9" name="object 8">
            <a:extLst>
              <a:ext uri="{FF2B5EF4-FFF2-40B4-BE49-F238E27FC236}">
                <a16:creationId xmlns:a16="http://schemas.microsoft.com/office/drawing/2014/main" id="{ABB6DA96-7684-4037-CB17-1E5C36759F79}"/>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b="1" spc="-5" dirty="0">
                <a:solidFill>
                  <a:srgbClr val="9494D7"/>
                </a:solidFill>
                <a:latin typeface="LM Sans 8"/>
                <a:cs typeface="LM Sans 8"/>
                <a:hlinkClick r:id="rId11" action="ppaction://hlinksldjump"/>
              </a:rPr>
              <a:t>References</a:t>
            </a:r>
            <a:endParaRPr sz="500" b="1" dirty="0">
              <a:latin typeface="LM Sans 8"/>
              <a:cs typeface="LM Sans 8"/>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627505" y="179636"/>
            <a:ext cx="1355090" cy="232756"/>
          </a:xfrm>
          <a:prstGeom prst="rect">
            <a:avLst/>
          </a:prstGeom>
        </p:spPr>
        <p:txBody>
          <a:bodyPr vert="horz" wrap="square" lIns="0" tIns="17145" rIns="0" bIns="0" rtlCol="0">
            <a:spAutoFit/>
          </a:bodyPr>
          <a:lstStyle/>
          <a:p>
            <a:pPr marL="12700" algn="ctr">
              <a:lnSpc>
                <a:spcPct val="100000"/>
              </a:lnSpc>
              <a:spcBef>
                <a:spcPts val="135"/>
              </a:spcBef>
            </a:pPr>
            <a:r>
              <a:rPr spc="-10" dirty="0"/>
              <a:t>Table </a:t>
            </a:r>
            <a:r>
              <a:rPr spc="10" dirty="0"/>
              <a:t>of</a:t>
            </a:r>
            <a:r>
              <a:rPr spc="-45" dirty="0"/>
              <a:t> </a:t>
            </a:r>
            <a:r>
              <a:rPr spc="10" dirty="0"/>
              <a:t>Contents</a:t>
            </a:r>
          </a:p>
        </p:txBody>
      </p:sp>
      <p:sp>
        <p:nvSpPr>
          <p:cNvPr id="10" name="object 10"/>
          <p:cNvSpPr txBox="1"/>
          <p:nvPr/>
        </p:nvSpPr>
        <p:spPr>
          <a:xfrm>
            <a:off x="733501" y="609909"/>
            <a:ext cx="828675" cy="166071"/>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3333B2"/>
                </a:solidFill>
                <a:latin typeface="LM Sans 10"/>
                <a:cs typeface="LM Sans 10"/>
              </a:rPr>
              <a:t>1.</a:t>
            </a:r>
            <a:r>
              <a:rPr sz="1000" spc="75" dirty="0">
                <a:solidFill>
                  <a:srgbClr val="3333B2"/>
                </a:solidFill>
                <a:latin typeface="LM Sans 10"/>
                <a:cs typeface="LM Sans 10"/>
              </a:rPr>
              <a:t> </a:t>
            </a:r>
            <a:r>
              <a:rPr sz="1000" spc="-10" dirty="0">
                <a:solidFill>
                  <a:srgbClr val="3333B2"/>
                </a:solidFill>
                <a:latin typeface="LM Sans 10"/>
                <a:hlinkClick r:id="rId2" action="ppaction://hlinksldjump">
                  <a:extLst>
                    <a:ext uri="{A12FA001-AC4F-418D-AE19-62706E023703}">
                      <ahyp:hlinkClr xmlns:ahyp="http://schemas.microsoft.com/office/drawing/2018/hyperlinkcolor" val="tx"/>
                    </a:ext>
                  </a:extLst>
                </a:hlinkClick>
              </a:rPr>
              <a:t>Introduction</a:t>
            </a:r>
            <a:endParaRPr sz="1000" spc="-10" dirty="0">
              <a:solidFill>
                <a:srgbClr val="3333B2"/>
              </a:solidFill>
              <a:latin typeface="LM Sans 10"/>
            </a:endParaRPr>
          </a:p>
        </p:txBody>
      </p:sp>
      <p:sp>
        <p:nvSpPr>
          <p:cNvPr id="11" name="object 11"/>
          <p:cNvSpPr txBox="1"/>
          <p:nvPr/>
        </p:nvSpPr>
        <p:spPr>
          <a:xfrm>
            <a:off x="886027" y="1000519"/>
            <a:ext cx="2866823" cy="319959"/>
          </a:xfrm>
          <a:prstGeom prst="rect">
            <a:avLst/>
          </a:prstGeom>
        </p:spPr>
        <p:txBody>
          <a:bodyPr vert="horz" wrap="square" lIns="0" tIns="12065" rIns="0" bIns="0" rtlCol="0">
            <a:spAutoFit/>
          </a:bodyPr>
          <a:lstStyle/>
          <a:p>
            <a:pPr marL="265430" lvl="1" indent="-253365">
              <a:lnSpc>
                <a:spcPts val="1200"/>
              </a:lnSpc>
              <a:spcBef>
                <a:spcPts val="95"/>
              </a:spcBef>
              <a:buAutoNum type="arabicPeriod"/>
              <a:tabLst>
                <a:tab pos="266065" algn="l"/>
              </a:tabLst>
            </a:pPr>
            <a:r>
              <a:rPr lang="en-US" sz="1000" spc="-10" dirty="0">
                <a:solidFill>
                  <a:srgbClr val="3333B2"/>
                </a:solidFill>
                <a:latin typeface="LM Sans 10"/>
                <a:hlinkClick r:id="rId3" action="ppaction://hlinksldjump">
                  <a:extLst>
                    <a:ext uri="{A12FA001-AC4F-418D-AE19-62706E023703}">
                      <ahyp:hlinkClr xmlns:ahyp="http://schemas.microsoft.com/office/drawing/2018/hyperlinkcolor" val="tx"/>
                    </a:ext>
                  </a:extLst>
                </a:hlinkClick>
              </a:rPr>
              <a:t>Understanding the Diagnostic Criteria for MDD</a:t>
            </a:r>
            <a:endParaRPr sz="1000" spc="-10" dirty="0">
              <a:solidFill>
                <a:srgbClr val="3333B2"/>
              </a:solidFill>
              <a:latin typeface="LM Sans 10"/>
            </a:endParaRPr>
          </a:p>
          <a:p>
            <a:pPr marL="265430" lvl="1" indent="-253365">
              <a:lnSpc>
                <a:spcPts val="1195"/>
              </a:lnSpc>
              <a:buAutoNum type="arabicPeriod"/>
              <a:tabLst>
                <a:tab pos="266065" algn="l"/>
              </a:tabLst>
            </a:pPr>
            <a:r>
              <a:rPr lang="en-US" sz="1000" spc="-10" dirty="0">
                <a:solidFill>
                  <a:srgbClr val="3333B2"/>
                </a:solidFill>
                <a:latin typeface="LM Sans 10"/>
                <a:hlinkClick r:id="rId4" action="ppaction://hlinksldjump">
                  <a:extLst>
                    <a:ext uri="{A12FA001-AC4F-418D-AE19-62706E023703}">
                      <ahyp:hlinkClr xmlns:ahyp="http://schemas.microsoft.com/office/drawing/2018/hyperlinkcolor" val="tx"/>
                    </a:ext>
                  </a:extLst>
                </a:hlinkClick>
              </a:rPr>
              <a:t>Getting Acquainted with the Structure of Questions</a:t>
            </a:r>
            <a:endParaRPr lang="en-US" sz="1000" spc="-10" dirty="0">
              <a:solidFill>
                <a:srgbClr val="3333B2"/>
              </a:solidFill>
              <a:latin typeface="LM Sans 10"/>
            </a:endParaRPr>
          </a:p>
        </p:txBody>
      </p:sp>
      <p:sp>
        <p:nvSpPr>
          <p:cNvPr id="12" name="object 12"/>
          <p:cNvSpPr txBox="1"/>
          <p:nvPr/>
        </p:nvSpPr>
        <p:spPr>
          <a:xfrm>
            <a:off x="727429" y="1636067"/>
            <a:ext cx="1425221" cy="166071"/>
          </a:xfrm>
          <a:prstGeom prst="rect">
            <a:avLst/>
          </a:prstGeom>
        </p:spPr>
        <p:txBody>
          <a:bodyPr vert="horz" wrap="square" lIns="0" tIns="12065" rIns="0" bIns="0" rtlCol="0">
            <a:spAutoFit/>
          </a:bodyPr>
          <a:lstStyle/>
          <a:p>
            <a:pPr marL="12700">
              <a:lnSpc>
                <a:spcPct val="100000"/>
              </a:lnSpc>
              <a:spcBef>
                <a:spcPts val="95"/>
              </a:spcBef>
            </a:pPr>
            <a:r>
              <a:rPr lang="en-US" sz="1000" spc="-5" dirty="0">
                <a:solidFill>
                  <a:srgbClr val="3333B2"/>
                </a:solidFill>
                <a:latin typeface="LM Sans 10"/>
                <a:cs typeface="LM Sans 10"/>
              </a:rPr>
              <a:t>4</a:t>
            </a:r>
            <a:r>
              <a:rPr sz="1000" spc="-5" dirty="0">
                <a:solidFill>
                  <a:srgbClr val="3333B2"/>
                </a:solidFill>
                <a:latin typeface="LM Sans 10"/>
                <a:cs typeface="LM Sans 10"/>
              </a:rPr>
              <a:t>. </a:t>
            </a:r>
            <a:r>
              <a:rPr lang="en-US" sz="1000" spc="-5" dirty="0">
                <a:solidFill>
                  <a:srgbClr val="3333B2"/>
                </a:solidFill>
                <a:latin typeface="LM Sans 10"/>
                <a:hlinkClick r:id="rId5" action="ppaction://hlinksldjump">
                  <a:extLst>
                    <a:ext uri="{A12FA001-AC4F-418D-AE19-62706E023703}">
                      <ahyp:hlinkClr xmlns:ahyp="http://schemas.microsoft.com/office/drawing/2018/hyperlinkcolor" val="tx"/>
                    </a:ext>
                  </a:extLst>
                </a:hlinkClick>
              </a:rPr>
              <a:t>Summary of Work Done</a:t>
            </a:r>
            <a:endParaRPr sz="1000" spc="-5" dirty="0">
              <a:solidFill>
                <a:srgbClr val="3333B2"/>
              </a:solidFill>
              <a:latin typeface="LM Sans 10"/>
            </a:endParaRPr>
          </a:p>
        </p:txBody>
      </p:sp>
      <p:sp>
        <p:nvSpPr>
          <p:cNvPr id="13" name="object 13"/>
          <p:cNvSpPr txBox="1"/>
          <p:nvPr/>
        </p:nvSpPr>
        <p:spPr>
          <a:xfrm>
            <a:off x="886027" y="1831210"/>
            <a:ext cx="3361565" cy="319959"/>
          </a:xfrm>
          <a:prstGeom prst="rect">
            <a:avLst/>
          </a:prstGeom>
        </p:spPr>
        <p:txBody>
          <a:bodyPr vert="horz" wrap="square" lIns="0" tIns="12065" rIns="0" bIns="0" rtlCol="0">
            <a:spAutoFit/>
          </a:bodyPr>
          <a:lstStyle/>
          <a:p>
            <a:pPr marL="265430" lvl="1" indent="-253365">
              <a:lnSpc>
                <a:spcPts val="1200"/>
              </a:lnSpc>
              <a:spcBef>
                <a:spcPts val="95"/>
              </a:spcBef>
              <a:buAutoNum type="arabicPeriod"/>
              <a:tabLst>
                <a:tab pos="266065" algn="l"/>
              </a:tabLst>
            </a:pPr>
            <a:r>
              <a:rPr lang="en-US" sz="1000" spc="-5" dirty="0">
                <a:solidFill>
                  <a:srgbClr val="3333B2"/>
                </a:solidFill>
                <a:latin typeface="LM Sans 10"/>
                <a:hlinkClick r:id="rId5" action="ppaction://hlinksldjump">
                  <a:extLst>
                    <a:ext uri="{A12FA001-AC4F-418D-AE19-62706E023703}">
                      <ahyp:hlinkClr xmlns:ahyp="http://schemas.microsoft.com/office/drawing/2018/hyperlinkcolor" val="tx"/>
                    </a:ext>
                  </a:extLst>
                </a:hlinkClick>
              </a:rPr>
              <a:t>Creating a Baseline Questionnaire Structure</a:t>
            </a:r>
            <a:endParaRPr sz="1000" spc="-5" dirty="0">
              <a:solidFill>
                <a:srgbClr val="3333B2"/>
              </a:solidFill>
              <a:latin typeface="LM Sans 10"/>
            </a:endParaRPr>
          </a:p>
          <a:p>
            <a:pPr marL="265430" lvl="1" indent="-253365">
              <a:lnSpc>
                <a:spcPts val="1195"/>
              </a:lnSpc>
              <a:buAutoNum type="arabicPeriod"/>
              <a:tabLst>
                <a:tab pos="266065" algn="l"/>
              </a:tabLst>
            </a:pPr>
            <a:r>
              <a:rPr lang="en-US" sz="1000" spc="-5" dirty="0">
                <a:solidFill>
                  <a:srgbClr val="3333B2"/>
                </a:solidFill>
                <a:latin typeface="LM Sans 10"/>
                <a:hlinkClick r:id="rId6" action="ppaction://hlinksldjump">
                  <a:extLst>
                    <a:ext uri="{A12FA001-AC4F-418D-AE19-62706E023703}">
                      <ahyp:hlinkClr xmlns:ahyp="http://schemas.microsoft.com/office/drawing/2018/hyperlinkcolor" val="tx"/>
                    </a:ext>
                  </a:extLst>
                </a:hlinkClick>
              </a:rPr>
              <a:t>Making the Baseline Adaptive to Newer Contexts and Rules</a:t>
            </a:r>
            <a:endParaRPr sz="1000" spc="-5" dirty="0">
              <a:solidFill>
                <a:srgbClr val="3333B2"/>
              </a:solidFill>
              <a:latin typeface="LM Sans 10"/>
            </a:endParaRPr>
          </a:p>
        </p:txBody>
      </p:sp>
      <p:sp>
        <p:nvSpPr>
          <p:cNvPr id="14" name="object 14"/>
          <p:cNvSpPr txBox="1"/>
          <p:nvPr/>
        </p:nvSpPr>
        <p:spPr>
          <a:xfrm>
            <a:off x="727429" y="2236680"/>
            <a:ext cx="2989580" cy="166071"/>
          </a:xfrm>
          <a:prstGeom prst="rect">
            <a:avLst/>
          </a:prstGeom>
        </p:spPr>
        <p:txBody>
          <a:bodyPr vert="horz" wrap="square" lIns="0" tIns="12065" rIns="0" bIns="0" rtlCol="0">
            <a:spAutoFit/>
          </a:bodyPr>
          <a:lstStyle/>
          <a:p>
            <a:pPr marL="12065">
              <a:lnSpc>
                <a:spcPts val="1200"/>
              </a:lnSpc>
              <a:spcBef>
                <a:spcPts val="95"/>
              </a:spcBef>
              <a:tabLst>
                <a:tab pos="167640" algn="l"/>
              </a:tabLst>
            </a:pPr>
            <a:r>
              <a:rPr lang="en-US" sz="1000" spc="-5" dirty="0">
                <a:solidFill>
                  <a:srgbClr val="3333B2"/>
                </a:solidFill>
                <a:latin typeface="LM Sans 10"/>
              </a:rPr>
              <a:t>5. </a:t>
            </a:r>
            <a:r>
              <a:rPr lang="en-US" sz="1000" spc="-5" dirty="0">
                <a:solidFill>
                  <a:srgbClr val="3333B2"/>
                </a:solidFill>
                <a:latin typeface="LM Sans 10"/>
                <a:hlinkClick r:id="rId7" action="ppaction://hlinksldjump">
                  <a:extLst>
                    <a:ext uri="{A12FA001-AC4F-418D-AE19-62706E023703}">
                      <ahyp:hlinkClr xmlns:ahyp="http://schemas.microsoft.com/office/drawing/2018/hyperlinkcolor" val="tx"/>
                    </a:ext>
                  </a:extLst>
                </a:hlinkClick>
              </a:rPr>
              <a:t>Future Work and Conclusion</a:t>
            </a:r>
            <a:endParaRPr sz="1000" spc="-5" dirty="0">
              <a:solidFill>
                <a:srgbClr val="3333B2"/>
              </a:solidFill>
              <a:latin typeface="LM Sans 10"/>
            </a:endParaRPr>
          </a:p>
        </p:txBody>
      </p:sp>
      <p:sp>
        <p:nvSpPr>
          <p:cNvPr id="17" name="Slide Number Placeholder 16">
            <a:extLst>
              <a:ext uri="{FF2B5EF4-FFF2-40B4-BE49-F238E27FC236}">
                <a16:creationId xmlns:a16="http://schemas.microsoft.com/office/drawing/2014/main" id="{3940B1D7-2A4A-4A55-924D-FDB09338B115}"/>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2</a:t>
            </a:fld>
            <a:r>
              <a:rPr lang="en-US" spc="-5" dirty="0"/>
              <a:t>/15</a:t>
            </a:r>
          </a:p>
        </p:txBody>
      </p:sp>
      <p:sp>
        <p:nvSpPr>
          <p:cNvPr id="19" name="object 15">
            <a:extLst>
              <a:ext uri="{FF2B5EF4-FFF2-40B4-BE49-F238E27FC236}">
                <a16:creationId xmlns:a16="http://schemas.microsoft.com/office/drawing/2014/main" id="{115C8069-012C-431D-B893-BD5AE6C56BD2}"/>
              </a:ext>
            </a:extLst>
          </p:cNvPr>
          <p:cNvSpPr txBox="1"/>
          <p:nvPr/>
        </p:nvSpPr>
        <p:spPr>
          <a:xfrm>
            <a:off x="727429" y="2470465"/>
            <a:ext cx="828675" cy="166071"/>
          </a:xfrm>
          <a:prstGeom prst="rect">
            <a:avLst/>
          </a:prstGeom>
        </p:spPr>
        <p:txBody>
          <a:bodyPr vert="horz" wrap="square" lIns="0" tIns="12065" rIns="0" bIns="0" rtlCol="0">
            <a:spAutoFit/>
          </a:bodyPr>
          <a:lstStyle/>
          <a:p>
            <a:pPr marL="12700">
              <a:lnSpc>
                <a:spcPct val="100000"/>
              </a:lnSpc>
              <a:spcBef>
                <a:spcPts val="95"/>
              </a:spcBef>
            </a:pPr>
            <a:r>
              <a:rPr lang="en-US" sz="1000" spc="-5" dirty="0">
                <a:solidFill>
                  <a:srgbClr val="3333B2"/>
                </a:solidFill>
                <a:latin typeface="LM Sans 10"/>
              </a:rPr>
              <a:t>6</a:t>
            </a:r>
            <a:r>
              <a:rPr sz="1000" spc="-5" dirty="0">
                <a:solidFill>
                  <a:srgbClr val="3333B2"/>
                </a:solidFill>
                <a:latin typeface="LM Sans 10"/>
              </a:rPr>
              <a:t>. </a:t>
            </a:r>
            <a:r>
              <a:rPr lang="en-US" sz="1000" spc="-5" dirty="0">
                <a:solidFill>
                  <a:srgbClr val="3333B2"/>
                </a:solidFill>
                <a:latin typeface="LM Sans 10"/>
                <a:hlinkClick r:id="rId8" action="ppaction://hlinksldjump">
                  <a:extLst>
                    <a:ext uri="{A12FA001-AC4F-418D-AE19-62706E023703}">
                      <ahyp:hlinkClr xmlns:ahyp="http://schemas.microsoft.com/office/drawing/2018/hyperlinkcolor" val="tx"/>
                    </a:ext>
                  </a:extLst>
                </a:hlinkClick>
              </a:rPr>
              <a:t>References</a:t>
            </a:r>
            <a:endParaRPr sz="1000" spc="-5" dirty="0">
              <a:solidFill>
                <a:srgbClr val="3333B2"/>
              </a:solidFill>
              <a:latin typeface="LM Sans 10"/>
            </a:endParaRPr>
          </a:p>
        </p:txBody>
      </p:sp>
      <p:sp>
        <p:nvSpPr>
          <p:cNvPr id="16" name="object 10">
            <a:extLst>
              <a:ext uri="{FF2B5EF4-FFF2-40B4-BE49-F238E27FC236}">
                <a16:creationId xmlns:a16="http://schemas.microsoft.com/office/drawing/2014/main" id="{42002F52-D651-7219-0B6C-D897C7DA2355}"/>
              </a:ext>
            </a:extLst>
          </p:cNvPr>
          <p:cNvSpPr txBox="1"/>
          <p:nvPr/>
        </p:nvSpPr>
        <p:spPr>
          <a:xfrm>
            <a:off x="745525" y="824214"/>
            <a:ext cx="1800151" cy="166071"/>
          </a:xfrm>
          <a:prstGeom prst="rect">
            <a:avLst/>
          </a:prstGeom>
        </p:spPr>
        <p:txBody>
          <a:bodyPr vert="horz" wrap="square" lIns="0" tIns="12065" rIns="0" bIns="0" rtlCol="0">
            <a:spAutoFit/>
          </a:bodyPr>
          <a:lstStyle/>
          <a:p>
            <a:pPr marL="12700">
              <a:lnSpc>
                <a:spcPct val="100000"/>
              </a:lnSpc>
              <a:spcBef>
                <a:spcPts val="95"/>
              </a:spcBef>
            </a:pPr>
            <a:r>
              <a:rPr lang="en-US" sz="1000" spc="-5" dirty="0">
                <a:solidFill>
                  <a:srgbClr val="3333B2"/>
                </a:solidFill>
                <a:latin typeface="LM Sans 10"/>
                <a:cs typeface="LM Sans 10"/>
              </a:rPr>
              <a:t>2</a:t>
            </a:r>
            <a:r>
              <a:rPr sz="1000" spc="-5" dirty="0">
                <a:solidFill>
                  <a:srgbClr val="3333B2"/>
                </a:solidFill>
                <a:latin typeface="LM Sans 10"/>
                <a:cs typeface="LM Sans 10"/>
              </a:rPr>
              <a:t>.</a:t>
            </a:r>
            <a:r>
              <a:rPr sz="1000" spc="75" dirty="0">
                <a:solidFill>
                  <a:srgbClr val="3333B2"/>
                </a:solidFill>
                <a:latin typeface="LM Sans 10"/>
                <a:cs typeface="LM Sans 10"/>
              </a:rPr>
              <a:t> </a:t>
            </a:r>
            <a:r>
              <a:rPr lang="en-US" sz="1000" spc="-5" dirty="0">
                <a:solidFill>
                  <a:srgbClr val="3333B2"/>
                </a:solidFill>
                <a:latin typeface="LM Sans 10"/>
                <a:hlinkClick r:id="rId3" action="ppaction://hlinksldjump">
                  <a:extLst>
                    <a:ext uri="{A12FA001-AC4F-418D-AE19-62706E023703}">
                      <ahyp:hlinkClr xmlns:ahyp="http://schemas.microsoft.com/office/drawing/2018/hyperlinkcolor" val="tx"/>
                    </a:ext>
                  </a:extLst>
                </a:hlinkClick>
              </a:rPr>
              <a:t>Background and Preliminaries</a:t>
            </a:r>
            <a:endParaRPr sz="1000" spc="-5" dirty="0">
              <a:solidFill>
                <a:srgbClr val="3333B2"/>
              </a:solidFill>
              <a:latin typeface="LM Sans 10"/>
            </a:endParaRPr>
          </a:p>
        </p:txBody>
      </p:sp>
      <p:sp>
        <p:nvSpPr>
          <p:cNvPr id="18" name="object 10">
            <a:extLst>
              <a:ext uri="{FF2B5EF4-FFF2-40B4-BE49-F238E27FC236}">
                <a16:creationId xmlns:a16="http://schemas.microsoft.com/office/drawing/2014/main" id="{8FD3F945-8644-05A9-1553-F9EF11D9BCC1}"/>
              </a:ext>
            </a:extLst>
          </p:cNvPr>
          <p:cNvSpPr txBox="1"/>
          <p:nvPr/>
        </p:nvSpPr>
        <p:spPr>
          <a:xfrm>
            <a:off x="727429" y="1412341"/>
            <a:ext cx="1800151" cy="166071"/>
          </a:xfrm>
          <a:prstGeom prst="rect">
            <a:avLst/>
          </a:prstGeom>
        </p:spPr>
        <p:txBody>
          <a:bodyPr vert="horz" wrap="square" lIns="0" tIns="12065" rIns="0" bIns="0" rtlCol="0">
            <a:spAutoFit/>
          </a:bodyPr>
          <a:lstStyle/>
          <a:p>
            <a:pPr marL="12700">
              <a:lnSpc>
                <a:spcPct val="100000"/>
              </a:lnSpc>
              <a:spcBef>
                <a:spcPts val="95"/>
              </a:spcBef>
            </a:pPr>
            <a:r>
              <a:rPr lang="en-US" sz="1000" spc="-5" dirty="0">
                <a:solidFill>
                  <a:srgbClr val="3333B2"/>
                </a:solidFill>
                <a:latin typeface="LM Sans 10"/>
                <a:cs typeface="LM Sans 10"/>
              </a:rPr>
              <a:t>3.</a:t>
            </a:r>
            <a:r>
              <a:rPr lang="en-US" sz="1000" spc="75" dirty="0">
                <a:solidFill>
                  <a:srgbClr val="3333B2"/>
                </a:solidFill>
                <a:latin typeface="LM Sans 10"/>
                <a:cs typeface="LM Sans 10"/>
              </a:rPr>
              <a:t> </a:t>
            </a:r>
            <a:r>
              <a:rPr lang="en-US" sz="1000" spc="-5" dirty="0">
                <a:solidFill>
                  <a:srgbClr val="3333B2"/>
                </a:solidFill>
                <a:latin typeface="LM Sans 10"/>
                <a:hlinkClick r:id="rId9" action="ppaction://hlinksldjump">
                  <a:extLst>
                    <a:ext uri="{A12FA001-AC4F-418D-AE19-62706E023703}">
                      <ahyp:hlinkClr xmlns:ahyp="http://schemas.microsoft.com/office/drawing/2018/hyperlinkcolor" val="tx"/>
                    </a:ext>
                  </a:extLst>
                </a:hlinkClick>
              </a:rPr>
              <a:t>Problem Statements</a:t>
            </a:r>
            <a:endParaRPr lang="en-US" sz="1000" spc="-5" dirty="0">
              <a:solidFill>
                <a:srgbClr val="3333B2"/>
              </a:solidFill>
              <a:latin typeface="LM Sans 10"/>
            </a:endParaRPr>
          </a:p>
        </p:txBody>
      </p:sp>
      <p:sp>
        <p:nvSpPr>
          <p:cNvPr id="21" name="object 2">
            <a:extLst>
              <a:ext uri="{FF2B5EF4-FFF2-40B4-BE49-F238E27FC236}">
                <a16:creationId xmlns:a16="http://schemas.microsoft.com/office/drawing/2014/main" id="{129C26A3-6C73-8F5C-5F85-4C9BDA69B3A5}"/>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10" action="ppaction://hlinksldjump"/>
              </a:rPr>
              <a:t>Automated Detection of Major Depressive Disorder (MDD) through Question-Answering</a:t>
            </a:r>
            <a:endParaRPr lang="en-US" sz="500" dirty="0">
              <a:latin typeface="LM Sans 8"/>
              <a:cs typeface="LM Sans 8"/>
            </a:endParaRPr>
          </a:p>
        </p:txBody>
      </p:sp>
      <p:sp>
        <p:nvSpPr>
          <p:cNvPr id="22" name="object 3">
            <a:extLst>
              <a:ext uri="{FF2B5EF4-FFF2-40B4-BE49-F238E27FC236}">
                <a16:creationId xmlns:a16="http://schemas.microsoft.com/office/drawing/2014/main" id="{76F068E0-E7BF-8FE3-A023-CCE25770A994}"/>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23" name="object 4">
            <a:extLst>
              <a:ext uri="{FF2B5EF4-FFF2-40B4-BE49-F238E27FC236}">
                <a16:creationId xmlns:a16="http://schemas.microsoft.com/office/drawing/2014/main" id="{CADACFA2-D9F0-C3FD-3402-98AFB7A020ED}"/>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2"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3"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3"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4"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9"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9"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9"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24" name="object 5">
            <a:extLst>
              <a:ext uri="{FF2B5EF4-FFF2-40B4-BE49-F238E27FC236}">
                <a16:creationId xmlns:a16="http://schemas.microsoft.com/office/drawing/2014/main" id="{D9E1AF85-F1A2-3AC7-2657-564DBCE1D652}"/>
              </a:ext>
            </a:extLst>
          </p:cNvPr>
          <p:cNvSpPr txBox="1"/>
          <p:nvPr/>
        </p:nvSpPr>
        <p:spPr>
          <a:xfrm>
            <a:off x="31191" y="1611792"/>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5" action="ppaction://hlinksldjump"/>
              </a:rPr>
              <a:t>Summary of Work Done</a:t>
            </a:r>
            <a:endParaRPr sz="500" dirty="0">
              <a:latin typeface="LM Sans 8"/>
              <a:cs typeface="LM Sans 8"/>
            </a:endParaRPr>
          </a:p>
          <a:p>
            <a:pPr marL="37465" marR="42545">
              <a:lnSpc>
                <a:spcPct val="103800"/>
              </a:lnSpc>
              <a:spcBef>
                <a:spcPts val="245"/>
              </a:spcBef>
            </a:pPr>
            <a:r>
              <a:rPr lang="en-US" sz="400" spc="-5" dirty="0">
                <a:solidFill>
                  <a:srgbClr val="80808F"/>
                </a:solidFill>
                <a:latin typeface="LM Sans 8"/>
                <a:cs typeface="LM Sans 8"/>
                <a:hlinkClick r:id="rId5" action="ppaction://hlinksldjump"/>
              </a:rPr>
              <a:t>Creating a Baseline Questionnaire Structure</a:t>
            </a:r>
            <a:endParaRPr sz="400" dirty="0">
              <a:latin typeface="LM Sans 8"/>
              <a:cs typeface="LM Sans 8"/>
            </a:endParaRPr>
          </a:p>
          <a:p>
            <a:pPr marL="37465" marR="5080">
              <a:lnSpc>
                <a:spcPct val="103800"/>
              </a:lnSpc>
              <a:spcBef>
                <a:spcPts val="229"/>
              </a:spcBef>
            </a:pPr>
            <a:r>
              <a:rPr lang="en-US" sz="400" spc="-5" dirty="0">
                <a:solidFill>
                  <a:srgbClr val="80808F"/>
                </a:solidFill>
                <a:latin typeface="LM Sans 8"/>
                <a:cs typeface="LM Sans 8"/>
                <a:hlinkClick r:id="rId6" action="ppaction://hlinksldjump"/>
              </a:rPr>
              <a:t>Making the Baseline Adaptive to Newer Contexts and Rules</a:t>
            </a:r>
            <a:endParaRPr lang="en-US" sz="400" dirty="0">
              <a:latin typeface="LM Sans 8"/>
              <a:cs typeface="LM Sans 8"/>
            </a:endParaRPr>
          </a:p>
        </p:txBody>
      </p:sp>
      <p:sp>
        <p:nvSpPr>
          <p:cNvPr id="25" name="object 6">
            <a:extLst>
              <a:ext uri="{FF2B5EF4-FFF2-40B4-BE49-F238E27FC236}">
                <a16:creationId xmlns:a16="http://schemas.microsoft.com/office/drawing/2014/main" id="{5C3DA3CD-BFF8-DB07-F65B-CD0C1A7AA8AD}"/>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7" action="ppaction://hlinksldjump"/>
              </a:rPr>
              <a:t>Future Work and Conclusion</a:t>
            </a:r>
            <a:endParaRPr sz="400" dirty="0">
              <a:latin typeface="LM Sans 8"/>
              <a:cs typeface="LM Sans 8"/>
            </a:endParaRPr>
          </a:p>
        </p:txBody>
      </p:sp>
      <p:sp>
        <p:nvSpPr>
          <p:cNvPr id="26" name="object 8">
            <a:extLst>
              <a:ext uri="{FF2B5EF4-FFF2-40B4-BE49-F238E27FC236}">
                <a16:creationId xmlns:a16="http://schemas.microsoft.com/office/drawing/2014/main" id="{16A546DC-5D94-74BB-608C-F34AB27A435D}"/>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8" action="ppaction://hlinksldjump"/>
              </a:rPr>
              <a:t>References</a:t>
            </a:r>
            <a:endParaRPr sz="500" dirty="0">
              <a:latin typeface="LM Sans 8"/>
              <a:cs typeface="LM Sans 8"/>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807590" y="183478"/>
            <a:ext cx="1541145" cy="232756"/>
          </a:xfrm>
          <a:prstGeom prst="rect">
            <a:avLst/>
          </a:prstGeom>
        </p:spPr>
        <p:txBody>
          <a:bodyPr vert="horz" wrap="square" lIns="0" tIns="17145" rIns="0" bIns="0" rtlCol="0">
            <a:spAutoFit/>
          </a:bodyPr>
          <a:lstStyle/>
          <a:p>
            <a:pPr marL="12700" algn="ctr">
              <a:lnSpc>
                <a:spcPct val="100000"/>
              </a:lnSpc>
              <a:spcBef>
                <a:spcPts val="135"/>
              </a:spcBef>
            </a:pPr>
            <a:r>
              <a:rPr lang="en-US" spc="15" dirty="0"/>
              <a:t>Introduction</a:t>
            </a:r>
            <a:endParaRPr spc="15" dirty="0"/>
          </a:p>
        </p:txBody>
      </p:sp>
      <p:sp>
        <p:nvSpPr>
          <p:cNvPr id="11" name="object 11"/>
          <p:cNvSpPr txBox="1"/>
          <p:nvPr/>
        </p:nvSpPr>
        <p:spPr>
          <a:xfrm>
            <a:off x="698879" y="724010"/>
            <a:ext cx="3758565" cy="2012730"/>
          </a:xfrm>
          <a:prstGeom prst="rect">
            <a:avLst/>
          </a:prstGeom>
        </p:spPr>
        <p:txBody>
          <a:bodyPr vert="horz" wrap="square" lIns="0" tIns="12065" rIns="0" bIns="0" rtlCol="0">
            <a:spAutoFit/>
          </a:bodyPr>
          <a:lstStyle/>
          <a:p>
            <a:pPr algn="just"/>
            <a:r>
              <a:rPr lang="en-US" sz="1000" dirty="0">
                <a:latin typeface="LM Sans 12"/>
              </a:rPr>
              <a:t>Depression is one of the most common mental illnesses worldwide, with an estimated 3.8% of the population affected. </a:t>
            </a:r>
          </a:p>
          <a:p>
            <a:pPr algn="just"/>
            <a:endParaRPr lang="en-US" sz="1000" dirty="0">
              <a:latin typeface="LM Sans 12"/>
            </a:endParaRPr>
          </a:p>
          <a:p>
            <a:pPr algn="just"/>
            <a:r>
              <a:rPr lang="en-US" sz="1000" dirty="0">
                <a:latin typeface="LM Sans 12"/>
              </a:rPr>
              <a:t>In this work, we try to create a fully automated depression detection tool. </a:t>
            </a:r>
          </a:p>
          <a:p>
            <a:pPr algn="just"/>
            <a:endParaRPr lang="en-US" sz="1000" dirty="0">
              <a:latin typeface="LM Sans 12"/>
            </a:endParaRPr>
          </a:p>
          <a:p>
            <a:pPr algn="just"/>
            <a:r>
              <a:rPr lang="en-US" sz="1000" dirty="0">
                <a:latin typeface="LM Sans 12"/>
              </a:rPr>
              <a:t>This entails asking patients’ relevant questions in accordance with an established diagnostic criterion and thereby analyzing the corresponding responses. </a:t>
            </a:r>
          </a:p>
          <a:p>
            <a:pPr algn="just"/>
            <a:endParaRPr lang="en-US" sz="1000" dirty="0">
              <a:latin typeface="LM Sans 12"/>
            </a:endParaRPr>
          </a:p>
          <a:p>
            <a:pPr algn="just"/>
            <a:r>
              <a:rPr lang="en-US" sz="1000" dirty="0">
                <a:latin typeface="LM Sans 12"/>
              </a:rPr>
              <a:t>We propose a novel automated depression detection pathway which is adaptive to newer contexts, personified to patient’s responses, and flexible to rules as per user’s choices. </a:t>
            </a:r>
            <a:endParaRPr lang="en-US" sz="1000" dirty="0">
              <a:latin typeface="LSM Sans 12"/>
            </a:endParaRPr>
          </a:p>
        </p:txBody>
      </p:sp>
      <p:sp>
        <p:nvSpPr>
          <p:cNvPr id="23" name="Slide Number Placeholder 22">
            <a:extLst>
              <a:ext uri="{FF2B5EF4-FFF2-40B4-BE49-F238E27FC236}">
                <a16:creationId xmlns:a16="http://schemas.microsoft.com/office/drawing/2014/main" id="{EA619778-5BDC-49FF-94AB-604AC1BABF46}"/>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3</a:t>
            </a:fld>
            <a:r>
              <a:rPr lang="en-US" spc="-5" dirty="0"/>
              <a:t>/15</a:t>
            </a:r>
          </a:p>
        </p:txBody>
      </p:sp>
      <p:sp>
        <p:nvSpPr>
          <p:cNvPr id="9" name="object 2">
            <a:extLst>
              <a:ext uri="{FF2B5EF4-FFF2-40B4-BE49-F238E27FC236}">
                <a16:creationId xmlns:a16="http://schemas.microsoft.com/office/drawing/2014/main" id="{0128A815-8FF2-B7DA-2046-1A75F462E556}"/>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2" action="ppaction://hlinksldjump"/>
              </a:rPr>
              <a:t>Automated Detection of Major Depressive Disorder (MDD) through Question-Answering</a:t>
            </a:r>
            <a:endParaRPr lang="en-US" sz="500" dirty="0">
              <a:latin typeface="LM Sans 8"/>
              <a:cs typeface="LM Sans 8"/>
            </a:endParaRPr>
          </a:p>
        </p:txBody>
      </p:sp>
      <p:sp>
        <p:nvSpPr>
          <p:cNvPr id="10" name="object 3">
            <a:extLst>
              <a:ext uri="{FF2B5EF4-FFF2-40B4-BE49-F238E27FC236}">
                <a16:creationId xmlns:a16="http://schemas.microsoft.com/office/drawing/2014/main" id="{B3CA68C3-F4DC-E7A4-E8D8-ACA200A83DE0}"/>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12" name="object 4">
            <a:extLst>
              <a:ext uri="{FF2B5EF4-FFF2-40B4-BE49-F238E27FC236}">
                <a16:creationId xmlns:a16="http://schemas.microsoft.com/office/drawing/2014/main" id="{EF3E5450-2741-12DE-40CB-831C5AB95FD5}"/>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b="1" i="0" u="none" strike="noStrike" kern="1200" cap="none" spc="-5" normalizeH="0" baseline="0" noProof="0" dirty="0">
                <a:ln>
                  <a:noFill/>
                </a:ln>
                <a:solidFill>
                  <a:srgbClr val="9494D7"/>
                </a:solidFill>
                <a:effectLst/>
                <a:uLnTx/>
                <a:uFillTx/>
                <a:latin typeface="LM Sans 8"/>
                <a:ea typeface="+mn-ea"/>
                <a:cs typeface="LM Sans 8"/>
                <a:hlinkClick r:id="rId3" action="ppaction://hlinksldjump"/>
              </a:rPr>
              <a:t>Introduction</a:t>
            </a:r>
            <a:endParaRPr kumimoji="0" lang="en-US" sz="500" b="1"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4"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4"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5"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6"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13" name="object 5">
            <a:extLst>
              <a:ext uri="{FF2B5EF4-FFF2-40B4-BE49-F238E27FC236}">
                <a16:creationId xmlns:a16="http://schemas.microsoft.com/office/drawing/2014/main" id="{B2C19358-B1FA-1364-B80E-7474FB896079}"/>
              </a:ext>
            </a:extLst>
          </p:cNvPr>
          <p:cNvSpPr txBox="1"/>
          <p:nvPr/>
        </p:nvSpPr>
        <p:spPr>
          <a:xfrm>
            <a:off x="31191" y="1604307"/>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7" action="ppaction://hlinksldjump"/>
              </a:rPr>
              <a:t>Summary of Work Done</a:t>
            </a:r>
            <a:endParaRPr sz="500" dirty="0">
              <a:latin typeface="LM Sans 8"/>
              <a:cs typeface="LM Sans 8"/>
            </a:endParaRPr>
          </a:p>
          <a:p>
            <a:pPr marL="37465" marR="42545">
              <a:lnSpc>
                <a:spcPct val="103800"/>
              </a:lnSpc>
              <a:spcBef>
                <a:spcPts val="245"/>
              </a:spcBef>
            </a:pPr>
            <a:r>
              <a:rPr lang="en-US" sz="400" spc="-5" dirty="0">
                <a:solidFill>
                  <a:srgbClr val="80808F"/>
                </a:solidFill>
                <a:latin typeface="LM Sans 8"/>
                <a:cs typeface="LM Sans 8"/>
                <a:hlinkClick r:id="rId7" action="ppaction://hlinksldjump"/>
              </a:rPr>
              <a:t>Creating a Baseline Questionnaire Structure</a:t>
            </a:r>
            <a:endParaRPr sz="400" dirty="0">
              <a:latin typeface="LM Sans 8"/>
              <a:cs typeface="LM Sans 8"/>
            </a:endParaRPr>
          </a:p>
          <a:p>
            <a:pPr marL="37465" marR="5080">
              <a:lnSpc>
                <a:spcPct val="103800"/>
              </a:lnSpc>
              <a:spcBef>
                <a:spcPts val="229"/>
              </a:spcBef>
            </a:pPr>
            <a:r>
              <a:rPr lang="en-US" sz="400" spc="-5" dirty="0">
                <a:solidFill>
                  <a:srgbClr val="80808F"/>
                </a:solidFill>
                <a:latin typeface="LM Sans 8"/>
                <a:cs typeface="LM Sans 8"/>
                <a:hlinkClick r:id="rId8" action="ppaction://hlinksldjump"/>
              </a:rPr>
              <a:t>Making the Baseline Adaptive to Newer Contexts and Rules</a:t>
            </a:r>
            <a:endParaRPr lang="en-US" sz="400" dirty="0">
              <a:latin typeface="LM Sans 8"/>
              <a:cs typeface="LM Sans 8"/>
            </a:endParaRPr>
          </a:p>
        </p:txBody>
      </p:sp>
      <p:sp>
        <p:nvSpPr>
          <p:cNvPr id="14" name="object 6">
            <a:extLst>
              <a:ext uri="{FF2B5EF4-FFF2-40B4-BE49-F238E27FC236}">
                <a16:creationId xmlns:a16="http://schemas.microsoft.com/office/drawing/2014/main" id="{AF458B92-2E41-519F-E610-367E887DDB2C}"/>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9" action="ppaction://hlinksldjump"/>
              </a:rPr>
              <a:t>Future Work and Conclusion</a:t>
            </a:r>
            <a:endParaRPr sz="400" dirty="0">
              <a:latin typeface="LM Sans 8"/>
              <a:cs typeface="LM Sans 8"/>
            </a:endParaRPr>
          </a:p>
        </p:txBody>
      </p:sp>
      <p:sp>
        <p:nvSpPr>
          <p:cNvPr id="15" name="object 8">
            <a:extLst>
              <a:ext uri="{FF2B5EF4-FFF2-40B4-BE49-F238E27FC236}">
                <a16:creationId xmlns:a16="http://schemas.microsoft.com/office/drawing/2014/main" id="{D4BEC37C-5445-0CAD-F2BA-A132BFFE9816}"/>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0" action="ppaction://hlinksldjump"/>
              </a:rPr>
              <a:t>References</a:t>
            </a:r>
            <a:endParaRPr sz="500" dirty="0">
              <a:latin typeface="LM Sans 8"/>
              <a:cs typeface="LM Sans 8"/>
            </a:endParaRPr>
          </a:p>
        </p:txBody>
      </p:sp>
    </p:spTree>
    <p:extLst>
      <p:ext uri="{BB962C8B-B14F-4D97-AF65-F5344CB8AC3E}">
        <p14:creationId xmlns:p14="http://schemas.microsoft.com/office/powerpoint/2010/main" val="16758349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05663" y="182499"/>
            <a:ext cx="3198774" cy="448200"/>
          </a:xfrm>
          <a:prstGeom prst="rect">
            <a:avLst/>
          </a:prstGeom>
        </p:spPr>
        <p:txBody>
          <a:bodyPr vert="horz" wrap="square" lIns="0" tIns="17145" rIns="0" bIns="0" rtlCol="0">
            <a:spAutoFit/>
          </a:bodyPr>
          <a:lstStyle/>
          <a:p>
            <a:pPr marL="605155" marR="5715" algn="ctr">
              <a:lnSpc>
                <a:spcPct val="100000"/>
              </a:lnSpc>
              <a:spcBef>
                <a:spcPts val="135"/>
              </a:spcBef>
            </a:pPr>
            <a:r>
              <a:rPr lang="en-US" spc="15" dirty="0"/>
              <a:t>Understanding the Diagnostic Criteria for MDD</a:t>
            </a:r>
            <a:endParaRPr spc="15" dirty="0"/>
          </a:p>
        </p:txBody>
      </p:sp>
      <p:sp>
        <p:nvSpPr>
          <p:cNvPr id="7" name="object 7"/>
          <p:cNvSpPr txBox="1"/>
          <p:nvPr/>
        </p:nvSpPr>
        <p:spPr>
          <a:xfrm>
            <a:off x="736663" y="704592"/>
            <a:ext cx="3703954" cy="170560"/>
          </a:xfrm>
          <a:prstGeom prst="rect">
            <a:avLst/>
          </a:prstGeom>
        </p:spPr>
        <p:txBody>
          <a:bodyPr vert="horz" wrap="square" lIns="0" tIns="12065" rIns="0" bIns="0" rtlCol="0">
            <a:spAutoFit/>
          </a:bodyPr>
          <a:lstStyle/>
          <a:p>
            <a:pPr marL="12700" algn="just">
              <a:lnSpc>
                <a:spcPts val="600"/>
              </a:lnSpc>
              <a:spcBef>
                <a:spcPts val="95"/>
              </a:spcBef>
            </a:pPr>
            <a:r>
              <a:rPr lang="en-US" sz="700" spc="-10" dirty="0">
                <a:latin typeface="LM Sans 8"/>
                <a:cs typeface="LM Sans 8"/>
              </a:rPr>
              <a:t>The Diagnostic and Statistical Manual of Mental Disorders, Fifth Edition (DSM-5) is used as the diagnostic criteria for MDD.</a:t>
            </a:r>
          </a:p>
        </p:txBody>
      </p:sp>
      <p:graphicFrame>
        <p:nvGraphicFramePr>
          <p:cNvPr id="15" name="Table 14">
            <a:extLst>
              <a:ext uri="{FF2B5EF4-FFF2-40B4-BE49-F238E27FC236}">
                <a16:creationId xmlns:a16="http://schemas.microsoft.com/office/drawing/2014/main" id="{C10BD913-EE7A-4FA4-AEBF-98F79BE51EC8}"/>
              </a:ext>
            </a:extLst>
          </p:cNvPr>
          <p:cNvGraphicFramePr>
            <a:graphicFrameLocks noGrp="1"/>
          </p:cNvGraphicFramePr>
          <p:nvPr>
            <p:extLst>
              <p:ext uri="{D42A27DB-BD31-4B8C-83A1-F6EECF244321}">
                <p14:modId xmlns:p14="http://schemas.microsoft.com/office/powerpoint/2010/main" val="1804447813"/>
              </p:ext>
            </p:extLst>
          </p:nvPr>
        </p:nvGraphicFramePr>
        <p:xfrm>
          <a:off x="736662" y="938198"/>
          <a:ext cx="3703953" cy="675006"/>
        </p:xfrm>
        <a:graphic>
          <a:graphicData uri="http://schemas.openxmlformats.org/drawingml/2006/table">
            <a:tbl>
              <a:tblPr firstRow="1" firstCol="1" bandRow="1"/>
              <a:tblGrid>
                <a:gridCol w="639774">
                  <a:extLst>
                    <a:ext uri="{9D8B030D-6E8A-4147-A177-3AD203B41FA5}">
                      <a16:colId xmlns:a16="http://schemas.microsoft.com/office/drawing/2014/main" val="940970500"/>
                    </a:ext>
                  </a:extLst>
                </a:gridCol>
                <a:gridCol w="677407">
                  <a:extLst>
                    <a:ext uri="{9D8B030D-6E8A-4147-A177-3AD203B41FA5}">
                      <a16:colId xmlns:a16="http://schemas.microsoft.com/office/drawing/2014/main" val="2589995112"/>
                    </a:ext>
                  </a:extLst>
                </a:gridCol>
                <a:gridCol w="2386772">
                  <a:extLst>
                    <a:ext uri="{9D8B030D-6E8A-4147-A177-3AD203B41FA5}">
                      <a16:colId xmlns:a16="http://schemas.microsoft.com/office/drawing/2014/main" val="2743953772"/>
                    </a:ext>
                  </a:extLst>
                </a:gridCol>
              </a:tblGrid>
              <a:tr h="102182">
                <a:tc>
                  <a:txBody>
                    <a:bodyPr/>
                    <a:lstStyle/>
                    <a:p>
                      <a:pPr marL="0" marR="0" algn="just">
                        <a:lnSpc>
                          <a:spcPct val="107000"/>
                        </a:lnSpc>
                        <a:spcBef>
                          <a:spcPts val="0"/>
                        </a:spcBef>
                        <a:spcAft>
                          <a:spcPts val="0"/>
                        </a:spcAft>
                      </a:pPr>
                      <a:r>
                        <a:rPr lang="en-US" sz="700" b="1" dirty="0">
                          <a:effectLst/>
                          <a:latin typeface="LM Sans 8"/>
                          <a:ea typeface="Calibri" panose="020F0502020204030204" pitchFamily="34" charset="0"/>
                          <a:cs typeface="Times New Roman" panose="02020603050405020304" pitchFamily="18" charset="0"/>
                        </a:rPr>
                        <a:t>Clearly Present</a:t>
                      </a:r>
                      <a:endParaRPr lang="en-US" sz="700" dirty="0">
                        <a:effectLst/>
                        <a:latin typeface="LM Sans 8"/>
                        <a:ea typeface="Calibri" panose="020F0502020204030204" pitchFamily="34" charset="0"/>
                        <a:cs typeface="Times New Roman" panose="02020603050405020304" pitchFamily="18" charset="0"/>
                      </a:endParaRPr>
                    </a:p>
                  </a:txBody>
                  <a:tcPr marL="40873" marR="408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700" b="1" dirty="0">
                          <a:effectLst/>
                          <a:latin typeface="LM Sans 8"/>
                          <a:ea typeface="Calibri" panose="020F0502020204030204" pitchFamily="34" charset="0"/>
                          <a:cs typeface="Times New Roman" panose="02020603050405020304" pitchFamily="18" charset="0"/>
                        </a:rPr>
                        <a:t>Sustained</a:t>
                      </a:r>
                      <a:endParaRPr lang="en-US" sz="700" dirty="0">
                        <a:effectLst/>
                        <a:latin typeface="LM Sans 8"/>
                        <a:ea typeface="Calibri" panose="020F0502020204030204" pitchFamily="34" charset="0"/>
                        <a:cs typeface="Times New Roman" panose="02020603050405020304" pitchFamily="18" charset="0"/>
                      </a:endParaRPr>
                    </a:p>
                  </a:txBody>
                  <a:tcPr marL="40873" marR="408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73" marR="408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193586"/>
                  </a:ext>
                </a:extLst>
              </a:tr>
              <a:tr h="422922">
                <a:tc>
                  <a:txBody>
                    <a:bodyPr/>
                    <a:lstStyle/>
                    <a:p>
                      <a:pPr marL="0" marR="0">
                        <a:lnSpc>
                          <a:spcPct val="107000"/>
                        </a:lnSpc>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p>
                  </a:txBody>
                  <a:tcPr marL="40873" marR="408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73" marR="408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700" b="1" dirty="0">
                          <a:effectLst/>
                          <a:latin typeface="LM Sans 8"/>
                          <a:ea typeface="Calibri" panose="020F0502020204030204" pitchFamily="34" charset="0"/>
                          <a:cs typeface="Times New Roman" panose="02020603050405020304" pitchFamily="18" charset="0"/>
                        </a:rPr>
                        <a:t>1) Depressed mood most of the day, nearly every day as indicated by either subjective report (e.g., feels sad, empty, hopeless) or observation made by others (e.g., appears tearful). </a:t>
                      </a:r>
                      <a:r>
                        <a:rPr lang="en-US" sz="700" b="0" i="1" dirty="0">
                          <a:effectLst/>
                          <a:latin typeface="LM Sans 8"/>
                          <a:ea typeface="Calibri" panose="020F0502020204030204" pitchFamily="34" charset="0"/>
                          <a:cs typeface="Times New Roman" panose="02020603050405020304" pitchFamily="18" charset="0"/>
                        </a:rPr>
                        <a:t>(Note: In children and adolescents, can be irritable mood).</a:t>
                      </a:r>
                    </a:p>
                  </a:txBody>
                  <a:tcPr marL="40873" marR="408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095992"/>
                  </a:ext>
                </a:extLst>
              </a:tr>
            </a:tbl>
          </a:graphicData>
        </a:graphic>
      </p:graphicFrame>
      <p:sp>
        <p:nvSpPr>
          <p:cNvPr id="16" name="TextBox 15">
            <a:extLst>
              <a:ext uri="{FF2B5EF4-FFF2-40B4-BE49-F238E27FC236}">
                <a16:creationId xmlns:a16="http://schemas.microsoft.com/office/drawing/2014/main" id="{C8218995-A98C-4AD7-8EBD-9E836FD0E6E8}"/>
              </a:ext>
            </a:extLst>
          </p:cNvPr>
          <p:cNvSpPr txBox="1"/>
          <p:nvPr/>
        </p:nvSpPr>
        <p:spPr>
          <a:xfrm>
            <a:off x="1559938" y="1591492"/>
            <a:ext cx="2057400" cy="169277"/>
          </a:xfrm>
          <a:prstGeom prst="rect">
            <a:avLst/>
          </a:prstGeom>
          <a:noFill/>
        </p:spPr>
        <p:txBody>
          <a:bodyPr wrap="square" rtlCol="0">
            <a:spAutoFit/>
          </a:bodyPr>
          <a:lstStyle/>
          <a:p>
            <a:pPr algn="ctr"/>
            <a:r>
              <a:rPr lang="en-US" sz="500" dirty="0">
                <a:latin typeface="LM Sans 8"/>
              </a:rPr>
              <a:t>Table 1: DSM-5 Section A 1</a:t>
            </a:r>
            <a:r>
              <a:rPr lang="en-US" sz="500" baseline="30000" dirty="0">
                <a:latin typeface="LM Sans 8"/>
              </a:rPr>
              <a:t>st</a:t>
            </a:r>
            <a:r>
              <a:rPr lang="en-US" sz="500" dirty="0">
                <a:latin typeface="LM Sans 8"/>
              </a:rPr>
              <a:t> Criteria [1] </a:t>
            </a:r>
          </a:p>
        </p:txBody>
      </p:sp>
      <p:sp>
        <p:nvSpPr>
          <p:cNvPr id="17" name="object 7">
            <a:extLst>
              <a:ext uri="{FF2B5EF4-FFF2-40B4-BE49-F238E27FC236}">
                <a16:creationId xmlns:a16="http://schemas.microsoft.com/office/drawing/2014/main" id="{0393948C-6782-4738-98D5-68708C5CB75A}"/>
              </a:ext>
            </a:extLst>
          </p:cNvPr>
          <p:cNvSpPr txBox="1"/>
          <p:nvPr/>
        </p:nvSpPr>
        <p:spPr>
          <a:xfrm>
            <a:off x="749819" y="1918712"/>
            <a:ext cx="3703954" cy="683520"/>
          </a:xfrm>
          <a:prstGeom prst="rect">
            <a:avLst/>
          </a:prstGeom>
        </p:spPr>
        <p:txBody>
          <a:bodyPr vert="horz" wrap="square" lIns="0" tIns="12065" rIns="0" bIns="0" rtlCol="0">
            <a:spAutoFit/>
          </a:bodyPr>
          <a:lstStyle/>
          <a:p>
            <a:pPr marL="184150" indent="-171450" algn="just">
              <a:lnSpc>
                <a:spcPts val="600"/>
              </a:lnSpc>
              <a:spcBef>
                <a:spcPts val="95"/>
              </a:spcBef>
              <a:buFont typeface="Arial" panose="020B0604020202020204" pitchFamily="34" charset="0"/>
              <a:buChar char="•"/>
            </a:pPr>
            <a:r>
              <a:rPr lang="en-US" sz="700" spc="-10" dirty="0">
                <a:latin typeface="LM Sans 8"/>
                <a:cs typeface="LM Sans 8"/>
              </a:rPr>
              <a:t>There are 8 more criteria in Section A apart from the one shown above and for a diagnosis of MDD to be present, 5 of those 9 criteria must be marked as </a:t>
            </a:r>
            <a:r>
              <a:rPr lang="en-US" sz="700" b="1" spc="-10" dirty="0">
                <a:latin typeface="LM Sans 8"/>
                <a:cs typeface="LM Sans 8"/>
              </a:rPr>
              <a:t>both</a:t>
            </a:r>
            <a:r>
              <a:rPr lang="en-US" sz="700" spc="-10" dirty="0">
                <a:latin typeface="LM Sans 8"/>
                <a:cs typeface="LM Sans 8"/>
              </a:rPr>
              <a:t> “clearly present” and “sustained”. </a:t>
            </a:r>
          </a:p>
          <a:p>
            <a:pPr marL="184150" indent="-171450" algn="just">
              <a:lnSpc>
                <a:spcPts val="600"/>
              </a:lnSpc>
              <a:spcBef>
                <a:spcPts val="95"/>
              </a:spcBef>
              <a:buFont typeface="Arial" panose="020B0604020202020204" pitchFamily="34" charset="0"/>
              <a:buChar char="•"/>
            </a:pPr>
            <a:endParaRPr lang="en-US" sz="700" spc="-10" dirty="0">
              <a:latin typeface="LM Sans 8"/>
              <a:cs typeface="LM Sans 8"/>
            </a:endParaRPr>
          </a:p>
          <a:p>
            <a:pPr marL="184150" indent="-171450" algn="just">
              <a:lnSpc>
                <a:spcPts val="600"/>
              </a:lnSpc>
              <a:spcBef>
                <a:spcPts val="95"/>
              </a:spcBef>
              <a:buFont typeface="Arial" panose="020B0604020202020204" pitchFamily="34" charset="0"/>
              <a:buChar char="•"/>
            </a:pPr>
            <a:r>
              <a:rPr lang="en-US" sz="700" spc="-10" dirty="0">
                <a:latin typeface="LM Sans 8"/>
                <a:cs typeface="LM Sans 8"/>
              </a:rPr>
              <a:t>If the symptom corresponding to one of the 9 criteria has been sustained for at least two weeks, every day, most of the day, then the box “sustained” is marked.</a:t>
            </a:r>
          </a:p>
          <a:p>
            <a:pPr marL="184150" indent="-171450" algn="just">
              <a:lnSpc>
                <a:spcPts val="600"/>
              </a:lnSpc>
              <a:spcBef>
                <a:spcPts val="95"/>
              </a:spcBef>
              <a:buFont typeface="Arial" panose="020B0604020202020204" pitchFamily="34" charset="0"/>
              <a:buChar char="•"/>
            </a:pPr>
            <a:endParaRPr lang="en-US" sz="700" spc="-10" dirty="0">
              <a:latin typeface="LM Sans 8"/>
              <a:cs typeface="LM Sans 8"/>
            </a:endParaRPr>
          </a:p>
          <a:p>
            <a:pPr marL="184150" indent="-171450" algn="just">
              <a:lnSpc>
                <a:spcPts val="600"/>
              </a:lnSpc>
              <a:spcBef>
                <a:spcPts val="95"/>
              </a:spcBef>
              <a:buFont typeface="Arial" panose="020B0604020202020204" pitchFamily="34" charset="0"/>
              <a:buChar char="•"/>
            </a:pPr>
            <a:r>
              <a:rPr lang="en-US" sz="700" spc="-10" dirty="0">
                <a:latin typeface="LM Sans 8"/>
                <a:cs typeface="LM Sans 8"/>
              </a:rPr>
              <a:t>At the same time conditions of Section B, C, D and E should also be met for a complete diagnosis of MDD.</a:t>
            </a:r>
          </a:p>
        </p:txBody>
      </p:sp>
      <p:sp>
        <p:nvSpPr>
          <p:cNvPr id="25" name="Slide Number Placeholder 24">
            <a:extLst>
              <a:ext uri="{FF2B5EF4-FFF2-40B4-BE49-F238E27FC236}">
                <a16:creationId xmlns:a16="http://schemas.microsoft.com/office/drawing/2014/main" id="{C73136CE-FD2C-4EDF-A718-7162AE7C50F6}"/>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4</a:t>
            </a:fld>
            <a:r>
              <a:rPr lang="en-US" spc="-5" dirty="0"/>
              <a:t>/15</a:t>
            </a:r>
          </a:p>
        </p:txBody>
      </p:sp>
      <p:sp>
        <p:nvSpPr>
          <p:cNvPr id="10" name="object 2">
            <a:extLst>
              <a:ext uri="{FF2B5EF4-FFF2-40B4-BE49-F238E27FC236}">
                <a16:creationId xmlns:a16="http://schemas.microsoft.com/office/drawing/2014/main" id="{6C70EA07-B763-F79C-2F12-8B2AC80C94D1}"/>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3" action="ppaction://hlinksldjump"/>
              </a:rPr>
              <a:t>Automated Detection of Major Depressive Disorder (MDD) through Question-Answering</a:t>
            </a:r>
            <a:endParaRPr lang="en-US" sz="500" dirty="0">
              <a:latin typeface="LM Sans 8"/>
              <a:cs typeface="LM Sans 8"/>
            </a:endParaRPr>
          </a:p>
        </p:txBody>
      </p:sp>
      <p:sp>
        <p:nvSpPr>
          <p:cNvPr id="11" name="object 3">
            <a:extLst>
              <a:ext uri="{FF2B5EF4-FFF2-40B4-BE49-F238E27FC236}">
                <a16:creationId xmlns:a16="http://schemas.microsoft.com/office/drawing/2014/main" id="{1635BFBD-3831-E2D3-403C-B6E27356270B}"/>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12" name="object 4">
            <a:extLst>
              <a:ext uri="{FF2B5EF4-FFF2-40B4-BE49-F238E27FC236}">
                <a16:creationId xmlns:a16="http://schemas.microsoft.com/office/drawing/2014/main" id="{9F2543C4-0E9F-0A23-EA9C-D27B648E7D5C}"/>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4"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5"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1" i="0" u="none" strike="noStrike" kern="1200" cap="none" spc="-5" normalizeH="0" baseline="0" noProof="0" dirty="0">
                <a:ln>
                  <a:noFill/>
                </a:ln>
                <a:solidFill>
                  <a:prstClr val="black"/>
                </a:solidFill>
                <a:effectLst/>
                <a:uLnTx/>
                <a:uFillTx/>
                <a:latin typeface="LM Sans 8"/>
                <a:ea typeface="+mn-ea"/>
                <a:cs typeface="LM Sans 8"/>
                <a:hlinkClick r:id="rId5" action="ppaction://hlinksldjump"/>
              </a:rPr>
              <a:t>Understanding the Diagnostic Criteria for MDD</a:t>
            </a:r>
            <a:endParaRPr kumimoji="0" lang="en-US" sz="400" b="1"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7"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13" name="object 5">
            <a:extLst>
              <a:ext uri="{FF2B5EF4-FFF2-40B4-BE49-F238E27FC236}">
                <a16:creationId xmlns:a16="http://schemas.microsoft.com/office/drawing/2014/main" id="{50A9AF4E-BEC0-74FC-8655-9C3C580D60F0}"/>
              </a:ext>
            </a:extLst>
          </p:cNvPr>
          <p:cNvSpPr txBox="1"/>
          <p:nvPr/>
        </p:nvSpPr>
        <p:spPr>
          <a:xfrm>
            <a:off x="31191" y="1619271"/>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8" action="ppaction://hlinksldjump"/>
              </a:rPr>
              <a:t>Summary of Work Done</a:t>
            </a:r>
            <a:endParaRPr sz="500" dirty="0">
              <a:latin typeface="LM Sans 8"/>
              <a:cs typeface="LM Sans 8"/>
            </a:endParaRPr>
          </a:p>
          <a:p>
            <a:pPr marL="37465" marR="42545">
              <a:lnSpc>
                <a:spcPct val="103800"/>
              </a:lnSpc>
              <a:spcBef>
                <a:spcPts val="245"/>
              </a:spcBef>
            </a:pPr>
            <a:r>
              <a:rPr lang="en-US" sz="400" spc="-5" dirty="0">
                <a:solidFill>
                  <a:srgbClr val="80808F"/>
                </a:solidFill>
                <a:latin typeface="LM Sans 8"/>
                <a:cs typeface="LM Sans 8"/>
                <a:hlinkClick r:id="rId8" action="ppaction://hlinksldjump"/>
              </a:rPr>
              <a:t>Creating a Baseline Questionnaire Structure</a:t>
            </a:r>
            <a:endParaRPr sz="400" dirty="0">
              <a:latin typeface="LM Sans 8"/>
              <a:cs typeface="LM Sans 8"/>
            </a:endParaRPr>
          </a:p>
          <a:p>
            <a:pPr marL="37465" marR="5080">
              <a:lnSpc>
                <a:spcPct val="103800"/>
              </a:lnSpc>
              <a:spcBef>
                <a:spcPts val="229"/>
              </a:spcBef>
            </a:pPr>
            <a:r>
              <a:rPr lang="en-US" sz="400" spc="-5" dirty="0">
                <a:solidFill>
                  <a:srgbClr val="80808F"/>
                </a:solidFill>
                <a:latin typeface="LM Sans 8"/>
                <a:cs typeface="LM Sans 8"/>
                <a:hlinkClick r:id="rId9" action="ppaction://hlinksldjump"/>
              </a:rPr>
              <a:t>Making the Baseline Adaptive to Newer Contexts and Rules</a:t>
            </a:r>
            <a:endParaRPr lang="en-US" sz="400" dirty="0">
              <a:latin typeface="LM Sans 8"/>
              <a:cs typeface="LM Sans 8"/>
            </a:endParaRPr>
          </a:p>
        </p:txBody>
      </p:sp>
      <p:sp>
        <p:nvSpPr>
          <p:cNvPr id="14" name="object 6">
            <a:extLst>
              <a:ext uri="{FF2B5EF4-FFF2-40B4-BE49-F238E27FC236}">
                <a16:creationId xmlns:a16="http://schemas.microsoft.com/office/drawing/2014/main" id="{67192149-A79F-A8F2-49A8-E982678B600D}"/>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10" action="ppaction://hlinksldjump"/>
              </a:rPr>
              <a:t>Future Work and Conclusion</a:t>
            </a:r>
            <a:endParaRPr sz="400" dirty="0">
              <a:latin typeface="LM Sans 8"/>
              <a:cs typeface="LM Sans 8"/>
            </a:endParaRPr>
          </a:p>
        </p:txBody>
      </p:sp>
      <p:sp>
        <p:nvSpPr>
          <p:cNvPr id="18" name="object 8">
            <a:extLst>
              <a:ext uri="{FF2B5EF4-FFF2-40B4-BE49-F238E27FC236}">
                <a16:creationId xmlns:a16="http://schemas.microsoft.com/office/drawing/2014/main" id="{E08F8DF5-3BAC-865F-B75C-B2AC1E575423}"/>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1" action="ppaction://hlinksldjump"/>
              </a:rPr>
              <a:t>References</a:t>
            </a:r>
            <a:endParaRPr sz="500" dirty="0">
              <a:latin typeface="LM Sans 8"/>
              <a:cs typeface="LM Sans 8"/>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705662" y="198524"/>
            <a:ext cx="3198774" cy="448200"/>
          </a:xfrm>
          <a:prstGeom prst="rect">
            <a:avLst/>
          </a:prstGeom>
        </p:spPr>
        <p:txBody>
          <a:bodyPr vert="horz" wrap="square" lIns="0" tIns="17145" rIns="0" bIns="0" rtlCol="0">
            <a:spAutoFit/>
          </a:bodyPr>
          <a:lstStyle/>
          <a:p>
            <a:pPr marL="591185" marR="5080" algn="ctr">
              <a:lnSpc>
                <a:spcPct val="100000"/>
              </a:lnSpc>
              <a:spcBef>
                <a:spcPts val="135"/>
              </a:spcBef>
            </a:pPr>
            <a:r>
              <a:rPr lang="en-US" spc="20" dirty="0"/>
              <a:t>Getting Acquainted with the Structure of Questions</a:t>
            </a:r>
          </a:p>
        </p:txBody>
      </p:sp>
      <p:sp>
        <p:nvSpPr>
          <p:cNvPr id="26" name="TextBox 25">
            <a:extLst>
              <a:ext uri="{FF2B5EF4-FFF2-40B4-BE49-F238E27FC236}">
                <a16:creationId xmlns:a16="http://schemas.microsoft.com/office/drawing/2014/main" id="{4E673132-9B31-4DEF-9402-05F7FE32720D}"/>
              </a:ext>
            </a:extLst>
          </p:cNvPr>
          <p:cNvSpPr txBox="1"/>
          <p:nvPr/>
        </p:nvSpPr>
        <p:spPr>
          <a:xfrm>
            <a:off x="705662" y="2698316"/>
            <a:ext cx="3584803" cy="184666"/>
          </a:xfrm>
          <a:prstGeom prst="rect">
            <a:avLst/>
          </a:prstGeom>
          <a:noFill/>
        </p:spPr>
        <p:txBody>
          <a:bodyPr wrap="square" rtlCol="0">
            <a:spAutoFit/>
          </a:bodyPr>
          <a:lstStyle/>
          <a:p>
            <a:pPr algn="just"/>
            <a:r>
              <a:rPr lang="en-US" sz="600" dirty="0">
                <a:latin typeface="LSM Sans 8"/>
              </a:rPr>
              <a:t>The SCID-5-CV structure of questioning directly follows from the DSM-5 criteria as shown in the above table.</a:t>
            </a:r>
          </a:p>
        </p:txBody>
      </p:sp>
      <p:graphicFrame>
        <p:nvGraphicFramePr>
          <p:cNvPr id="28" name="Table 27">
            <a:extLst>
              <a:ext uri="{FF2B5EF4-FFF2-40B4-BE49-F238E27FC236}">
                <a16:creationId xmlns:a16="http://schemas.microsoft.com/office/drawing/2014/main" id="{246CFAE1-5981-494C-97EC-D0D82366ED38}"/>
              </a:ext>
            </a:extLst>
          </p:cNvPr>
          <p:cNvGraphicFramePr>
            <a:graphicFrameLocks noGrp="1"/>
          </p:cNvGraphicFramePr>
          <p:nvPr>
            <p:extLst>
              <p:ext uri="{D42A27DB-BD31-4B8C-83A1-F6EECF244321}">
                <p14:modId xmlns:p14="http://schemas.microsoft.com/office/powerpoint/2010/main" val="3608560530"/>
              </p:ext>
            </p:extLst>
          </p:nvPr>
        </p:nvGraphicFramePr>
        <p:xfrm>
          <a:off x="781051" y="739775"/>
          <a:ext cx="3584802" cy="1676400"/>
        </p:xfrm>
        <a:graphic>
          <a:graphicData uri="http://schemas.openxmlformats.org/drawingml/2006/table">
            <a:tbl>
              <a:tblPr firstRow="1" firstCol="1" bandRow="1"/>
              <a:tblGrid>
                <a:gridCol w="1374174">
                  <a:extLst>
                    <a:ext uri="{9D8B030D-6E8A-4147-A177-3AD203B41FA5}">
                      <a16:colId xmlns:a16="http://schemas.microsoft.com/office/drawing/2014/main" val="1627632055"/>
                    </a:ext>
                  </a:extLst>
                </a:gridCol>
                <a:gridCol w="1583288">
                  <a:extLst>
                    <a:ext uri="{9D8B030D-6E8A-4147-A177-3AD203B41FA5}">
                      <a16:colId xmlns:a16="http://schemas.microsoft.com/office/drawing/2014/main" val="3209226356"/>
                    </a:ext>
                  </a:extLst>
                </a:gridCol>
                <a:gridCol w="627340">
                  <a:extLst>
                    <a:ext uri="{9D8B030D-6E8A-4147-A177-3AD203B41FA5}">
                      <a16:colId xmlns:a16="http://schemas.microsoft.com/office/drawing/2014/main" val="231865243"/>
                    </a:ext>
                  </a:extLst>
                </a:gridCol>
              </a:tblGrid>
              <a:tr h="224432">
                <a:tc>
                  <a:txBody>
                    <a:bodyPr/>
                    <a:lstStyle/>
                    <a:p>
                      <a:pPr marL="0" marR="0" algn="ctr">
                        <a:lnSpc>
                          <a:spcPct val="107000"/>
                        </a:lnSpc>
                        <a:spcBef>
                          <a:spcPts val="0"/>
                        </a:spcBef>
                        <a:spcAft>
                          <a:spcPts val="0"/>
                        </a:spcAft>
                      </a:pPr>
                      <a:r>
                        <a:rPr lang="en-US" sz="3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600" b="1" dirty="0">
                          <a:effectLst/>
                          <a:latin typeface="LM Sans 8"/>
                          <a:ea typeface="Calibri" panose="020F0502020204030204" pitchFamily="34" charset="0"/>
                          <a:cs typeface="Times New Roman" panose="02020603050405020304" pitchFamily="18" charset="0"/>
                        </a:rPr>
                        <a:t>CURRENT MAJOR DEPRESSIVE EPISODE</a:t>
                      </a:r>
                      <a:endParaRPr lang="en-US" sz="600" dirty="0">
                        <a:effectLst/>
                        <a:latin typeface="LM Sans 8"/>
                        <a:ea typeface="Calibri" panose="020F0502020204030204" pitchFamily="34" charset="0"/>
                        <a:cs typeface="Times New Roman" panose="02020603050405020304" pitchFamily="18" charset="0"/>
                      </a:endParaRPr>
                    </a:p>
                  </a:txBody>
                  <a:tcPr marL="16648" marR="166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3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600" b="1" dirty="0">
                          <a:effectLst/>
                          <a:latin typeface="LM Sans 8"/>
                          <a:ea typeface="Calibri" panose="020F0502020204030204" pitchFamily="34" charset="0"/>
                          <a:cs typeface="Times New Roman" panose="02020603050405020304" pitchFamily="18" charset="0"/>
                        </a:rPr>
                        <a:t>MAJOR DEPRESSIVE EPISODE CRITERIA</a:t>
                      </a:r>
                      <a:endParaRPr lang="en-US" sz="600" dirty="0">
                        <a:effectLst/>
                        <a:latin typeface="LM Sans 8"/>
                        <a:ea typeface="Calibri" panose="020F0502020204030204" pitchFamily="34" charset="0"/>
                        <a:cs typeface="Times New Roman" panose="02020603050405020304" pitchFamily="18" charset="0"/>
                      </a:endParaRPr>
                    </a:p>
                  </a:txBody>
                  <a:tcPr marL="16648" marR="166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300">
                          <a:effectLst/>
                          <a:latin typeface="Calibri" panose="020F0502020204030204" pitchFamily="34" charset="0"/>
                          <a:ea typeface="Calibri" panose="020F0502020204030204" pitchFamily="34" charset="0"/>
                          <a:cs typeface="Times New Roman" panose="02020603050405020304" pitchFamily="18" charset="0"/>
                        </a:rPr>
                        <a:t> </a:t>
                      </a:r>
                    </a:p>
                  </a:txBody>
                  <a:tcPr marL="16648" marR="166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598274"/>
                  </a:ext>
                </a:extLst>
              </a:tr>
              <a:tr h="1451968">
                <a:tc>
                  <a:txBody>
                    <a:bodyPr/>
                    <a:lstStyle/>
                    <a:p>
                      <a:pPr marL="0" marR="0" algn="just">
                        <a:lnSpc>
                          <a:spcPct val="107000"/>
                        </a:lnSpc>
                        <a:spcBef>
                          <a:spcPts val="0"/>
                        </a:spcBef>
                        <a:spcAft>
                          <a:spcPts val="0"/>
                        </a:spcAft>
                      </a:pPr>
                      <a:r>
                        <a:rPr lang="en-US" sz="3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600" b="1" dirty="0">
                          <a:effectLst/>
                          <a:latin typeface="LM Sans 8"/>
                          <a:ea typeface="Calibri" panose="020F0502020204030204" pitchFamily="34" charset="0"/>
                          <a:cs typeface="Times New Roman" panose="02020603050405020304" pitchFamily="18" charset="0"/>
                        </a:rPr>
                        <a:t>In the past month, since </a:t>
                      </a:r>
                      <a:r>
                        <a:rPr lang="en-US" sz="600" dirty="0">
                          <a:effectLst/>
                          <a:latin typeface="LM Sans 8"/>
                          <a:ea typeface="Calibri" panose="020F0502020204030204" pitchFamily="34" charset="0"/>
                          <a:cs typeface="Times New Roman" panose="02020603050405020304" pitchFamily="18" charset="0"/>
                        </a:rPr>
                        <a:t>(ONE MONTH AGO)</a:t>
                      </a:r>
                      <a:r>
                        <a:rPr lang="en-US" sz="600" b="1" dirty="0">
                          <a:effectLst/>
                          <a:latin typeface="LM Sans 8"/>
                          <a:ea typeface="Calibri" panose="020F0502020204030204" pitchFamily="34" charset="0"/>
                          <a:cs typeface="Times New Roman" panose="02020603050405020304" pitchFamily="18" charset="0"/>
                        </a:rPr>
                        <a:t>, has there been a period of time when you were feeling depressed or down most of the day, </a:t>
                      </a:r>
                      <a:r>
                        <a:rPr lang="en-US" sz="600" b="1" u="sng" dirty="0">
                          <a:effectLst/>
                          <a:latin typeface="LM Sans 8"/>
                          <a:ea typeface="Calibri" panose="020F0502020204030204" pitchFamily="34" charset="0"/>
                          <a:cs typeface="Times New Roman" panose="02020603050405020304" pitchFamily="18" charset="0"/>
                        </a:rPr>
                        <a:t>nearly every day</a:t>
                      </a:r>
                      <a:r>
                        <a:rPr lang="en-US" sz="600" b="1" dirty="0">
                          <a:effectLst/>
                          <a:latin typeface="LM Sans 8"/>
                          <a:ea typeface="Calibri" panose="020F0502020204030204" pitchFamily="34" charset="0"/>
                          <a:cs typeface="Times New Roman" panose="02020603050405020304" pitchFamily="18" charset="0"/>
                        </a:rPr>
                        <a:t>? (Has anyone said that you look sad, down, or depressed?) </a:t>
                      </a:r>
                      <a:endParaRPr lang="en-US" sz="600" dirty="0">
                        <a:effectLst/>
                        <a:latin typeface="LM Sans 8"/>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600" dirty="0">
                        <a:effectLst/>
                        <a:latin typeface="LM Sans 8"/>
                        <a:ea typeface="Calibri" panose="020F0502020204030204" pitchFamily="34" charset="0"/>
                        <a:cs typeface="Times New Roman" panose="02020603050405020304" pitchFamily="18" charset="0"/>
                      </a:endParaRPr>
                    </a:p>
                    <a:p>
                      <a:pPr marL="335280" marR="0" algn="just">
                        <a:lnSpc>
                          <a:spcPct val="107000"/>
                        </a:lnSpc>
                        <a:spcBef>
                          <a:spcPts val="0"/>
                        </a:spcBef>
                        <a:spcAft>
                          <a:spcPts val="0"/>
                        </a:spcAft>
                      </a:pPr>
                      <a:r>
                        <a:rPr lang="en-US" sz="600" dirty="0">
                          <a:effectLst/>
                          <a:latin typeface="LM Sans 8"/>
                          <a:ea typeface="Calibri" panose="020F0502020204030204" pitchFamily="34" charset="0"/>
                          <a:cs typeface="Times New Roman" panose="02020603050405020304" pitchFamily="18" charset="0"/>
                        </a:rPr>
                        <a:t>IF NO:</a:t>
                      </a:r>
                      <a:r>
                        <a:rPr lang="en-US" sz="600" b="1" dirty="0">
                          <a:effectLst/>
                          <a:latin typeface="LM Sans 8"/>
                          <a:ea typeface="Calibri" panose="020F0502020204030204" pitchFamily="34" charset="0"/>
                          <a:cs typeface="Times New Roman" panose="02020603050405020304" pitchFamily="18" charset="0"/>
                        </a:rPr>
                        <a:t> </a:t>
                      </a:r>
                      <a:r>
                        <a:rPr lang="en-US" sz="600" b="1" u="sng" dirty="0">
                          <a:effectLst/>
                          <a:latin typeface="LM Sans 8"/>
                          <a:ea typeface="Calibri" panose="020F0502020204030204" pitchFamily="34" charset="0"/>
                          <a:cs typeface="Times New Roman" panose="02020603050405020304" pitchFamily="18" charset="0"/>
                        </a:rPr>
                        <a:t>How about feeling sad, empty, or hopeless, most of the day, nearly every day?</a:t>
                      </a:r>
                      <a:endParaRPr lang="en-US" sz="600" dirty="0">
                        <a:effectLst/>
                        <a:latin typeface="LM Sans 8"/>
                        <a:ea typeface="Calibri" panose="020F0502020204030204" pitchFamily="34" charset="0"/>
                        <a:cs typeface="Times New Roman" panose="02020603050405020304" pitchFamily="18" charset="0"/>
                      </a:endParaRPr>
                    </a:p>
                    <a:p>
                      <a:pPr marL="335280" marR="0" algn="just">
                        <a:lnSpc>
                          <a:spcPct val="107000"/>
                        </a:lnSpc>
                        <a:spcBef>
                          <a:spcPts val="0"/>
                        </a:spcBef>
                        <a:spcAft>
                          <a:spcPts val="0"/>
                        </a:spcAft>
                      </a:pPr>
                      <a:r>
                        <a:rPr lang="en-US" sz="600" b="1" dirty="0">
                          <a:effectLst/>
                          <a:latin typeface="LM Sans 8"/>
                          <a:ea typeface="Calibri" panose="020F0502020204030204" pitchFamily="34" charset="0"/>
                          <a:cs typeface="Times New Roman" panose="02020603050405020304" pitchFamily="18" charset="0"/>
                        </a:rPr>
                        <a:t> </a:t>
                      </a:r>
                      <a:endParaRPr lang="en-US" sz="600" dirty="0">
                        <a:effectLst/>
                        <a:latin typeface="LM Sans 8"/>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600" dirty="0">
                          <a:effectLst/>
                          <a:latin typeface="LM Sans 8"/>
                          <a:ea typeface="Calibri" panose="020F0502020204030204" pitchFamily="34" charset="0"/>
                          <a:cs typeface="Times New Roman" panose="02020603050405020304" pitchFamily="18" charset="0"/>
                        </a:rPr>
                        <a:t>IF YES TO EITHER OF ABOVE:</a:t>
                      </a:r>
                      <a:r>
                        <a:rPr lang="en-US" sz="600" b="1" dirty="0">
                          <a:effectLst/>
                          <a:latin typeface="LM Sans 8"/>
                          <a:ea typeface="Calibri" panose="020F0502020204030204" pitchFamily="34" charset="0"/>
                          <a:cs typeface="Times New Roman" panose="02020603050405020304" pitchFamily="18" charset="0"/>
                        </a:rPr>
                        <a:t> What has it been like? How long has it lasted? (As long as 2 weeks?)  </a:t>
                      </a:r>
                      <a:endParaRPr lang="en-US" sz="600" dirty="0">
                        <a:effectLst/>
                        <a:latin typeface="LM Sans 8"/>
                        <a:ea typeface="Calibri" panose="020F0502020204030204" pitchFamily="34" charset="0"/>
                        <a:cs typeface="Times New Roman" panose="02020603050405020304" pitchFamily="18" charset="0"/>
                      </a:endParaRPr>
                    </a:p>
                  </a:txBody>
                  <a:tcPr marL="16648" marR="166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gn="just">
                        <a:lnSpc>
                          <a:spcPct val="107000"/>
                        </a:lnSpc>
                        <a:spcBef>
                          <a:spcPts val="0"/>
                        </a:spcBef>
                        <a:spcAft>
                          <a:spcPts val="0"/>
                        </a:spcAft>
                      </a:pPr>
                      <a:r>
                        <a:rPr lang="en-US" sz="3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mj-lt"/>
                        <a:buAutoNum type="arabicPeriod"/>
                      </a:pPr>
                      <a:r>
                        <a:rPr lang="en-US" sz="600" dirty="0">
                          <a:effectLst/>
                          <a:latin typeface="LM Sans 8"/>
                          <a:ea typeface="Calibri" panose="020F0502020204030204" pitchFamily="34" charset="0"/>
                          <a:cs typeface="Times New Roman" panose="02020603050405020304" pitchFamily="18" charset="0"/>
                        </a:rPr>
                        <a:t>Depressed mood most of the day, nearly every day, as indicated by either subjective report (e.g., feels sad, empty, hopeless) or observation made by others (e.g., appears tearful).</a:t>
                      </a:r>
                    </a:p>
                  </a:txBody>
                  <a:tcPr marL="16648" marR="166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3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Calibri" panose="020F0502020204030204" pitchFamily="34" charset="0"/>
                        <a:buNone/>
                      </a:pPr>
                      <a:r>
                        <a:rPr lang="en-US" sz="700" b="1" dirty="0">
                          <a:effectLst/>
                          <a:latin typeface="LM Sans 8"/>
                          <a:ea typeface="Calibri" panose="020F0502020204030204" pitchFamily="34" charset="0"/>
                          <a:cs typeface="Times New Roman" panose="02020603050405020304" pitchFamily="18" charset="0"/>
                        </a:rPr>
                        <a:t>     </a:t>
                      </a:r>
                      <a:r>
                        <a:rPr lang="en-US" sz="600" b="1" dirty="0">
                          <a:effectLst/>
                          <a:latin typeface="LM Sans 8"/>
                          <a:ea typeface="Calibri" panose="020F0502020204030204" pitchFamily="34" charset="0"/>
                          <a:cs typeface="Times New Roman" panose="02020603050405020304" pitchFamily="18" charset="0"/>
                        </a:rPr>
                        <a:t>–              +</a:t>
                      </a:r>
                      <a:endParaRPr lang="en-US" sz="600" dirty="0">
                        <a:effectLst/>
                        <a:latin typeface="LM Sans 8"/>
                        <a:ea typeface="Calibri" panose="020F0502020204030204" pitchFamily="34" charset="0"/>
                        <a:cs typeface="Times New Roman" panose="02020603050405020304" pitchFamily="18" charset="0"/>
                      </a:endParaRPr>
                    </a:p>
                  </a:txBody>
                  <a:tcPr marL="16648" marR="166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4374744"/>
                  </a:ext>
                </a:extLst>
              </a:tr>
            </a:tbl>
          </a:graphicData>
        </a:graphic>
      </p:graphicFrame>
      <p:sp>
        <p:nvSpPr>
          <p:cNvPr id="29" name="TextBox 28">
            <a:extLst>
              <a:ext uri="{FF2B5EF4-FFF2-40B4-BE49-F238E27FC236}">
                <a16:creationId xmlns:a16="http://schemas.microsoft.com/office/drawing/2014/main" id="{C4D79E40-BC35-4DC0-933B-5623BC70BDED}"/>
              </a:ext>
            </a:extLst>
          </p:cNvPr>
          <p:cNvSpPr txBox="1"/>
          <p:nvPr/>
        </p:nvSpPr>
        <p:spPr>
          <a:xfrm>
            <a:off x="1620952" y="2426043"/>
            <a:ext cx="1905000" cy="169277"/>
          </a:xfrm>
          <a:prstGeom prst="rect">
            <a:avLst/>
          </a:prstGeom>
          <a:noFill/>
        </p:spPr>
        <p:txBody>
          <a:bodyPr wrap="square" rtlCol="0">
            <a:spAutoFit/>
          </a:bodyPr>
          <a:lstStyle/>
          <a:p>
            <a:pPr algn="ctr"/>
            <a:r>
              <a:rPr lang="en-US" sz="500" dirty="0">
                <a:latin typeface="LSM Sans 8"/>
              </a:rPr>
              <a:t>Table 2: SCID-5-CV</a:t>
            </a:r>
            <a:r>
              <a:rPr lang="en-US" sz="500" baseline="30000" dirty="0">
                <a:latin typeface="LSM Sans 8"/>
              </a:rPr>
              <a:t>1</a:t>
            </a:r>
            <a:r>
              <a:rPr lang="en-US" sz="500" dirty="0">
                <a:latin typeface="LSM Sans 8"/>
              </a:rPr>
              <a:t> A1 Questions [2]</a:t>
            </a:r>
          </a:p>
        </p:txBody>
      </p:sp>
      <p:sp>
        <p:nvSpPr>
          <p:cNvPr id="2" name="Footer Placeholder 1">
            <a:extLst>
              <a:ext uri="{FF2B5EF4-FFF2-40B4-BE49-F238E27FC236}">
                <a16:creationId xmlns:a16="http://schemas.microsoft.com/office/drawing/2014/main" id="{042168A9-F8E4-02C6-5443-148EC6A4EE24}"/>
              </a:ext>
            </a:extLst>
          </p:cNvPr>
          <p:cNvSpPr>
            <a:spLocks noGrp="1"/>
          </p:cNvSpPr>
          <p:nvPr>
            <p:ph type="ftr" sz="quarter" idx="5"/>
          </p:nvPr>
        </p:nvSpPr>
        <p:spPr>
          <a:xfrm>
            <a:off x="1237436" y="3262226"/>
            <a:ext cx="2667000" cy="184666"/>
          </a:xfrm>
        </p:spPr>
        <p:txBody>
          <a:bodyPr/>
          <a:lstStyle/>
          <a:p>
            <a:r>
              <a:rPr lang="en-US" sz="600" dirty="0">
                <a:latin typeface="LSM Sans 8"/>
              </a:rPr>
              <a:t>1. Structured Clinical Interview for DSM-5 Disorders Clinician Version (SCID-5-CV)</a:t>
            </a:r>
          </a:p>
        </p:txBody>
      </p:sp>
      <p:sp>
        <p:nvSpPr>
          <p:cNvPr id="5" name="Slide Number Placeholder 24">
            <a:extLst>
              <a:ext uri="{FF2B5EF4-FFF2-40B4-BE49-F238E27FC236}">
                <a16:creationId xmlns:a16="http://schemas.microsoft.com/office/drawing/2014/main" id="{F5416A1C-A99A-A2E5-A1FF-4226A444416D}"/>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5</a:t>
            </a:fld>
            <a:r>
              <a:rPr lang="en-US" spc="-5" dirty="0"/>
              <a:t>/15</a:t>
            </a:r>
          </a:p>
        </p:txBody>
      </p:sp>
      <p:sp>
        <p:nvSpPr>
          <p:cNvPr id="19" name="object 2">
            <a:extLst>
              <a:ext uri="{FF2B5EF4-FFF2-40B4-BE49-F238E27FC236}">
                <a16:creationId xmlns:a16="http://schemas.microsoft.com/office/drawing/2014/main" id="{BA80A8DF-ABB2-3456-8C04-2E78F3213229}"/>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2" action="ppaction://hlinksldjump"/>
              </a:rPr>
              <a:t>Automated Detection of Major Depressive Disorder (MDD) through Question-Answering</a:t>
            </a:r>
            <a:endParaRPr lang="en-US" sz="500" dirty="0">
              <a:latin typeface="LM Sans 8"/>
              <a:cs typeface="LM Sans 8"/>
            </a:endParaRPr>
          </a:p>
        </p:txBody>
      </p:sp>
      <p:sp>
        <p:nvSpPr>
          <p:cNvPr id="20" name="object 3">
            <a:extLst>
              <a:ext uri="{FF2B5EF4-FFF2-40B4-BE49-F238E27FC236}">
                <a16:creationId xmlns:a16="http://schemas.microsoft.com/office/drawing/2014/main" id="{0822E6A1-B828-DAE4-6458-CE3D25A98982}"/>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31" name="object 4">
            <a:extLst>
              <a:ext uri="{FF2B5EF4-FFF2-40B4-BE49-F238E27FC236}">
                <a16:creationId xmlns:a16="http://schemas.microsoft.com/office/drawing/2014/main" id="{4BFB4DE0-7FDE-4F5C-6A9F-4A0045762E2F}"/>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3"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4"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4"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1" i="0" u="none" strike="noStrike" kern="1200" cap="none" spc="-5" normalizeH="0" baseline="0" noProof="0" dirty="0">
                <a:ln>
                  <a:noFill/>
                </a:ln>
                <a:solidFill>
                  <a:srgbClr val="80808F"/>
                </a:solidFill>
                <a:effectLst/>
                <a:uLnTx/>
                <a:uFillTx/>
                <a:latin typeface="LM Sans 8"/>
                <a:ea typeface="+mn-ea"/>
                <a:cs typeface="LM Sans 8"/>
                <a:hlinkClick r:id="rId5" action="ppaction://hlinksldjump"/>
              </a:rPr>
              <a:t>Getting Acquainted with the Structure of Questions</a:t>
            </a: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6"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32" name="object 5">
            <a:extLst>
              <a:ext uri="{FF2B5EF4-FFF2-40B4-BE49-F238E27FC236}">
                <a16:creationId xmlns:a16="http://schemas.microsoft.com/office/drawing/2014/main" id="{D19BB0ED-D161-27C9-3838-89FC9CD53F1C}"/>
              </a:ext>
            </a:extLst>
          </p:cNvPr>
          <p:cNvSpPr txBox="1"/>
          <p:nvPr/>
        </p:nvSpPr>
        <p:spPr>
          <a:xfrm>
            <a:off x="25260" y="1603586"/>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7" action="ppaction://hlinksldjump"/>
              </a:rPr>
              <a:t>Summary of Work Done</a:t>
            </a:r>
            <a:endParaRPr sz="500" dirty="0">
              <a:latin typeface="LM Sans 8"/>
              <a:cs typeface="LM Sans 8"/>
            </a:endParaRPr>
          </a:p>
          <a:p>
            <a:pPr marL="37465" marR="42545">
              <a:lnSpc>
                <a:spcPct val="103800"/>
              </a:lnSpc>
              <a:spcBef>
                <a:spcPts val="245"/>
              </a:spcBef>
            </a:pPr>
            <a:r>
              <a:rPr lang="en-US" sz="400" spc="-5" dirty="0">
                <a:solidFill>
                  <a:srgbClr val="80808F"/>
                </a:solidFill>
                <a:latin typeface="LM Sans 8"/>
                <a:cs typeface="LM Sans 8"/>
                <a:hlinkClick r:id="rId7" action="ppaction://hlinksldjump"/>
              </a:rPr>
              <a:t>Creating a Baseline Questionnaire Structure</a:t>
            </a:r>
            <a:endParaRPr sz="400" dirty="0">
              <a:latin typeface="LM Sans 8"/>
              <a:cs typeface="LM Sans 8"/>
            </a:endParaRPr>
          </a:p>
          <a:p>
            <a:pPr marL="37465" marR="5080">
              <a:lnSpc>
                <a:spcPct val="103800"/>
              </a:lnSpc>
              <a:spcBef>
                <a:spcPts val="229"/>
              </a:spcBef>
            </a:pPr>
            <a:r>
              <a:rPr lang="en-US" sz="400" spc="-5" dirty="0">
                <a:solidFill>
                  <a:srgbClr val="80808F"/>
                </a:solidFill>
                <a:latin typeface="LM Sans 8"/>
                <a:cs typeface="LM Sans 8"/>
                <a:hlinkClick r:id="rId8" action="ppaction://hlinksldjump"/>
              </a:rPr>
              <a:t>Making the Baseline Adaptive to Newer Contexts and Rules</a:t>
            </a:r>
            <a:endParaRPr lang="en-US" sz="400" dirty="0">
              <a:latin typeface="LM Sans 8"/>
              <a:cs typeface="LM Sans 8"/>
            </a:endParaRPr>
          </a:p>
        </p:txBody>
      </p:sp>
      <p:sp>
        <p:nvSpPr>
          <p:cNvPr id="33" name="object 6">
            <a:extLst>
              <a:ext uri="{FF2B5EF4-FFF2-40B4-BE49-F238E27FC236}">
                <a16:creationId xmlns:a16="http://schemas.microsoft.com/office/drawing/2014/main" id="{F7E05E55-7FC9-06C6-E155-407CC06F6419}"/>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9" action="ppaction://hlinksldjump"/>
              </a:rPr>
              <a:t>Future Work and Conclusion</a:t>
            </a:r>
            <a:endParaRPr sz="400" dirty="0">
              <a:latin typeface="LM Sans 8"/>
              <a:cs typeface="LM Sans 8"/>
            </a:endParaRPr>
          </a:p>
        </p:txBody>
      </p:sp>
      <p:sp>
        <p:nvSpPr>
          <p:cNvPr id="34" name="object 8">
            <a:extLst>
              <a:ext uri="{FF2B5EF4-FFF2-40B4-BE49-F238E27FC236}">
                <a16:creationId xmlns:a16="http://schemas.microsoft.com/office/drawing/2014/main" id="{9256F708-562E-B568-BE1F-24A60A3283C6}"/>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0" action="ppaction://hlinksldjump"/>
              </a:rPr>
              <a:t>References</a:t>
            </a:r>
            <a:endParaRPr sz="500" dirty="0">
              <a:latin typeface="LM Sans 8"/>
              <a:cs typeface="LM Sans 8"/>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807590" y="183478"/>
            <a:ext cx="1541145" cy="232756"/>
          </a:xfrm>
          <a:prstGeom prst="rect">
            <a:avLst/>
          </a:prstGeom>
        </p:spPr>
        <p:txBody>
          <a:bodyPr vert="horz" wrap="square" lIns="0" tIns="17145" rIns="0" bIns="0" rtlCol="0">
            <a:spAutoFit/>
          </a:bodyPr>
          <a:lstStyle/>
          <a:p>
            <a:pPr marL="12700" algn="ctr">
              <a:lnSpc>
                <a:spcPct val="100000"/>
              </a:lnSpc>
              <a:spcBef>
                <a:spcPts val="135"/>
              </a:spcBef>
            </a:pPr>
            <a:r>
              <a:rPr spc="15" dirty="0"/>
              <a:t>Problem</a:t>
            </a:r>
            <a:r>
              <a:rPr spc="-65" dirty="0"/>
              <a:t> </a:t>
            </a:r>
            <a:r>
              <a:rPr spc="15" dirty="0"/>
              <a:t>Statements</a:t>
            </a:r>
          </a:p>
        </p:txBody>
      </p:sp>
      <p:sp>
        <p:nvSpPr>
          <p:cNvPr id="11" name="object 11"/>
          <p:cNvSpPr txBox="1"/>
          <p:nvPr/>
        </p:nvSpPr>
        <p:spPr>
          <a:xfrm>
            <a:off x="698879" y="579595"/>
            <a:ext cx="3758565" cy="2474395"/>
          </a:xfrm>
          <a:prstGeom prst="rect">
            <a:avLst/>
          </a:prstGeom>
        </p:spPr>
        <p:txBody>
          <a:bodyPr vert="horz" wrap="square" lIns="0" tIns="12065" rIns="0" bIns="0" rtlCol="0">
            <a:spAutoFit/>
          </a:bodyPr>
          <a:lstStyle/>
          <a:p>
            <a:pPr algn="ctr"/>
            <a:r>
              <a:rPr lang="en-US" sz="1000" b="1" u="sng" dirty="0">
                <a:latin typeface="LM Sans 12"/>
              </a:rPr>
              <a:t>Automated Detection of Major Depressive Disorder through Question-Answering</a:t>
            </a:r>
          </a:p>
          <a:p>
            <a:pPr algn="just"/>
            <a:r>
              <a:rPr lang="en-US" sz="1000" dirty="0">
                <a:latin typeface="LM Sans 12"/>
              </a:rPr>
              <a:t>The objective is to create a fully automated system that engages in interaction with a patient mainly through asking a series of questions and analyzes their corresponding responses to detect if the patient is diagnosed with depression. This task is segregated into the following sub-problems:</a:t>
            </a:r>
          </a:p>
          <a:p>
            <a:pPr marL="457200" indent="-457200" algn="just">
              <a:buFont typeface="+mj-lt"/>
              <a:buAutoNum type="arabicPeriod"/>
            </a:pPr>
            <a:endParaRPr lang="en-US" sz="1000" dirty="0">
              <a:latin typeface="LM Sans 12"/>
            </a:endParaRPr>
          </a:p>
          <a:p>
            <a:pPr marL="457200" indent="-457200" algn="just">
              <a:buFont typeface="+mj-lt"/>
              <a:buAutoNum type="arabicPeriod"/>
            </a:pPr>
            <a:r>
              <a:rPr lang="en-US" sz="1000" dirty="0">
                <a:latin typeface="LM Sans 12"/>
              </a:rPr>
              <a:t>Creating a baseline questionnaire structure.</a:t>
            </a:r>
            <a:endParaRPr lang="en-US" sz="1000" dirty="0">
              <a:latin typeface="LSM Sans 12"/>
            </a:endParaRPr>
          </a:p>
          <a:p>
            <a:pPr marL="914400" lvl="1" indent="-457200" algn="just">
              <a:buFont typeface="Arial" panose="020B0604020202020204" pitchFamily="34" charset="0"/>
              <a:buChar char="•"/>
            </a:pPr>
            <a:r>
              <a:rPr lang="en-US" sz="1000" dirty="0">
                <a:latin typeface="LSM Sans 12"/>
              </a:rPr>
              <a:t>SCID-5-CV based on DSM-5 diagnostic criteria is replicated with only ‘yes’ or ‘no’ as answers.</a:t>
            </a:r>
          </a:p>
          <a:p>
            <a:pPr lvl="1" algn="just"/>
            <a:endParaRPr lang="en-US" sz="1000" dirty="0">
              <a:latin typeface="LSM Sans 12"/>
            </a:endParaRPr>
          </a:p>
          <a:p>
            <a:pPr marL="457200" indent="-457200" algn="just">
              <a:buFont typeface="+mj-lt"/>
              <a:buAutoNum type="arabicPeriod"/>
            </a:pPr>
            <a:r>
              <a:rPr lang="en-US" sz="1000" dirty="0">
                <a:latin typeface="LSM Sans 12"/>
              </a:rPr>
              <a:t>Making the baseline adaptive to newer contexts and rules.</a:t>
            </a:r>
          </a:p>
          <a:p>
            <a:pPr marL="914400" lvl="1" indent="-457200" algn="just">
              <a:buFont typeface="Arial" panose="020B0604020202020204" pitchFamily="34" charset="0"/>
              <a:buChar char="•"/>
            </a:pPr>
            <a:r>
              <a:rPr lang="en-US" sz="1000" dirty="0">
                <a:latin typeface="LSM Sans 12"/>
              </a:rPr>
              <a:t>Increase pool of questions.</a:t>
            </a:r>
          </a:p>
          <a:p>
            <a:pPr marL="914400" lvl="1" indent="-457200" algn="just">
              <a:buFont typeface="Arial" panose="020B0604020202020204" pitchFamily="34" charset="0"/>
              <a:buChar char="•"/>
            </a:pPr>
            <a:r>
              <a:rPr lang="en-US" sz="1000" dirty="0">
                <a:latin typeface="LSM Sans 12"/>
              </a:rPr>
              <a:t>Use a tree structure to make addition, removal and re-ordering of questions/symptoms flexible.</a:t>
            </a:r>
          </a:p>
        </p:txBody>
      </p:sp>
      <p:sp>
        <p:nvSpPr>
          <p:cNvPr id="23" name="Slide Number Placeholder 22">
            <a:extLst>
              <a:ext uri="{FF2B5EF4-FFF2-40B4-BE49-F238E27FC236}">
                <a16:creationId xmlns:a16="http://schemas.microsoft.com/office/drawing/2014/main" id="{EA619778-5BDC-49FF-94AB-604AC1BABF46}"/>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6</a:t>
            </a:fld>
            <a:r>
              <a:rPr lang="en-US" spc="-5" dirty="0"/>
              <a:t>/15</a:t>
            </a:r>
          </a:p>
        </p:txBody>
      </p:sp>
      <p:sp>
        <p:nvSpPr>
          <p:cNvPr id="2" name="object 2">
            <a:extLst>
              <a:ext uri="{FF2B5EF4-FFF2-40B4-BE49-F238E27FC236}">
                <a16:creationId xmlns:a16="http://schemas.microsoft.com/office/drawing/2014/main" id="{7D1F8C97-75BC-04B9-561E-E87951752B42}"/>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2" action="ppaction://hlinksldjump"/>
              </a:rPr>
              <a:t>Automated Detection of Major Depressive Disorder (MDD) through Question-Answering</a:t>
            </a:r>
            <a:endParaRPr lang="en-US" sz="500" dirty="0">
              <a:latin typeface="LM Sans 8"/>
              <a:cs typeface="LM Sans 8"/>
            </a:endParaRPr>
          </a:p>
        </p:txBody>
      </p:sp>
      <p:sp>
        <p:nvSpPr>
          <p:cNvPr id="3" name="object 3">
            <a:extLst>
              <a:ext uri="{FF2B5EF4-FFF2-40B4-BE49-F238E27FC236}">
                <a16:creationId xmlns:a16="http://schemas.microsoft.com/office/drawing/2014/main" id="{F4D36DD1-6369-95A2-D508-A95AD6726478}"/>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4" name="object 4">
            <a:extLst>
              <a:ext uri="{FF2B5EF4-FFF2-40B4-BE49-F238E27FC236}">
                <a16:creationId xmlns:a16="http://schemas.microsoft.com/office/drawing/2014/main" id="{7C663D70-363C-8750-DE0B-6022C8CDCA9D}"/>
              </a:ext>
            </a:extLst>
          </p:cNvPr>
          <p:cNvSpPr txBox="1"/>
          <p:nvPr/>
        </p:nvSpPr>
        <p:spPr>
          <a:xfrm>
            <a:off x="25260" y="674407"/>
            <a:ext cx="534670" cy="955133"/>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3"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4"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4"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5"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b="1"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Problem</a:t>
            </a:r>
            <a:r>
              <a:rPr kumimoji="0" lang="en-US" sz="500" b="1" i="0" u="none" strike="noStrike" kern="1200" cap="none" spc="-15" normalizeH="0" baseline="0" noProof="0" dirty="0">
                <a:ln>
                  <a:noFill/>
                </a:ln>
                <a:solidFill>
                  <a:srgbClr val="80808F"/>
                </a:solidFill>
                <a:effectLst/>
                <a:uLnTx/>
                <a:uFillTx/>
                <a:latin typeface="LM Sans 8"/>
                <a:ea typeface="+mn-ea"/>
                <a:cs typeface="LM Sans 8"/>
                <a:hlinkClick r:id="rId6" action="ppaction://hlinksldjump"/>
              </a:rPr>
              <a:t> </a:t>
            </a:r>
            <a:r>
              <a:rPr kumimoji="0" lang="en-US" sz="500" b="1"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Statements</a:t>
            </a:r>
            <a:endParaRPr kumimoji="0" lang="en-US" sz="500" b="1"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5" name="object 5">
            <a:extLst>
              <a:ext uri="{FF2B5EF4-FFF2-40B4-BE49-F238E27FC236}">
                <a16:creationId xmlns:a16="http://schemas.microsoft.com/office/drawing/2014/main" id="{E953EDDD-2DC9-95E4-BAD6-4D8A8844419E}"/>
              </a:ext>
            </a:extLst>
          </p:cNvPr>
          <p:cNvSpPr txBox="1"/>
          <p:nvPr/>
        </p:nvSpPr>
        <p:spPr>
          <a:xfrm>
            <a:off x="31191" y="1646233"/>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7" action="ppaction://hlinksldjump"/>
              </a:rPr>
              <a:t>Summary of Work Done</a:t>
            </a:r>
            <a:endParaRPr sz="500" dirty="0">
              <a:latin typeface="LM Sans 8"/>
              <a:cs typeface="LM Sans 8"/>
            </a:endParaRPr>
          </a:p>
          <a:p>
            <a:pPr marL="37465" marR="42545">
              <a:lnSpc>
                <a:spcPct val="103800"/>
              </a:lnSpc>
              <a:spcBef>
                <a:spcPts val="245"/>
              </a:spcBef>
            </a:pPr>
            <a:r>
              <a:rPr lang="en-US" sz="400" spc="-5" dirty="0">
                <a:solidFill>
                  <a:srgbClr val="80808F"/>
                </a:solidFill>
                <a:latin typeface="LM Sans 8"/>
                <a:cs typeface="LM Sans 8"/>
                <a:hlinkClick r:id="rId7" action="ppaction://hlinksldjump"/>
              </a:rPr>
              <a:t>Creating a Baseline Questionnaire Structure</a:t>
            </a:r>
            <a:endParaRPr sz="400" dirty="0">
              <a:latin typeface="LM Sans 8"/>
              <a:cs typeface="LM Sans 8"/>
            </a:endParaRPr>
          </a:p>
          <a:p>
            <a:pPr marL="37465" marR="5080">
              <a:lnSpc>
                <a:spcPct val="103800"/>
              </a:lnSpc>
              <a:spcBef>
                <a:spcPts val="229"/>
              </a:spcBef>
            </a:pPr>
            <a:r>
              <a:rPr lang="en-US" sz="400" spc="-5" dirty="0">
                <a:solidFill>
                  <a:srgbClr val="80808F"/>
                </a:solidFill>
                <a:latin typeface="LM Sans 8"/>
                <a:cs typeface="LM Sans 8"/>
                <a:hlinkClick r:id="rId8" action="ppaction://hlinksldjump"/>
              </a:rPr>
              <a:t>Making the Baseline Adaptive to Newer Contexts and Rules</a:t>
            </a:r>
            <a:endParaRPr lang="en-US" sz="400" dirty="0">
              <a:latin typeface="LM Sans 8"/>
              <a:cs typeface="LM Sans 8"/>
            </a:endParaRPr>
          </a:p>
        </p:txBody>
      </p:sp>
      <p:sp>
        <p:nvSpPr>
          <p:cNvPr id="6" name="object 6">
            <a:extLst>
              <a:ext uri="{FF2B5EF4-FFF2-40B4-BE49-F238E27FC236}">
                <a16:creationId xmlns:a16="http://schemas.microsoft.com/office/drawing/2014/main" id="{47A981EE-9965-7B31-5460-B9D70BBCF715}"/>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9" action="ppaction://hlinksldjump"/>
              </a:rPr>
              <a:t>Future Work and Conclusion</a:t>
            </a:r>
            <a:endParaRPr sz="400" dirty="0">
              <a:latin typeface="LM Sans 8"/>
              <a:cs typeface="LM Sans 8"/>
            </a:endParaRPr>
          </a:p>
        </p:txBody>
      </p:sp>
      <p:sp>
        <p:nvSpPr>
          <p:cNvPr id="7" name="object 8">
            <a:extLst>
              <a:ext uri="{FF2B5EF4-FFF2-40B4-BE49-F238E27FC236}">
                <a16:creationId xmlns:a16="http://schemas.microsoft.com/office/drawing/2014/main" id="{A162350B-C869-46D6-8156-6DD7845666AE}"/>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0" action="ppaction://hlinksldjump"/>
              </a:rPr>
              <a:t>References</a:t>
            </a:r>
            <a:endParaRPr sz="500" dirty="0">
              <a:latin typeface="LM Sans 8"/>
              <a:cs typeface="LM Sans 8"/>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432175" y="173389"/>
            <a:ext cx="2291971" cy="232756"/>
          </a:xfrm>
          <a:prstGeom prst="rect">
            <a:avLst/>
          </a:prstGeom>
        </p:spPr>
        <p:txBody>
          <a:bodyPr vert="horz" wrap="square" lIns="0" tIns="17145" rIns="0" bIns="0" rtlCol="0">
            <a:spAutoFit/>
          </a:bodyPr>
          <a:lstStyle/>
          <a:p>
            <a:pPr marL="12700" algn="ctr">
              <a:lnSpc>
                <a:spcPct val="100000"/>
              </a:lnSpc>
              <a:spcBef>
                <a:spcPts val="135"/>
              </a:spcBef>
            </a:pPr>
            <a:r>
              <a:rPr spc="15" dirty="0"/>
              <a:t>Problem</a:t>
            </a:r>
            <a:r>
              <a:rPr spc="-65" dirty="0"/>
              <a:t> </a:t>
            </a:r>
            <a:r>
              <a:rPr spc="15" dirty="0"/>
              <a:t>Statements</a:t>
            </a:r>
            <a:r>
              <a:rPr lang="en-US" spc="15" dirty="0"/>
              <a:t> (</a:t>
            </a:r>
            <a:r>
              <a:rPr lang="en-US" spc="15" dirty="0" err="1"/>
              <a:t>contd</a:t>
            </a:r>
            <a:r>
              <a:rPr lang="en-US" spc="15" dirty="0"/>
              <a:t>…)</a:t>
            </a:r>
            <a:endParaRPr spc="15" dirty="0"/>
          </a:p>
        </p:txBody>
      </p:sp>
      <p:sp>
        <p:nvSpPr>
          <p:cNvPr id="11" name="object 11"/>
          <p:cNvSpPr txBox="1"/>
          <p:nvPr/>
        </p:nvSpPr>
        <p:spPr>
          <a:xfrm>
            <a:off x="716825" y="877898"/>
            <a:ext cx="3758565" cy="1704954"/>
          </a:xfrm>
          <a:prstGeom prst="rect">
            <a:avLst/>
          </a:prstGeom>
        </p:spPr>
        <p:txBody>
          <a:bodyPr vert="horz" wrap="square" lIns="0" tIns="12065" rIns="0" bIns="0" rtlCol="0">
            <a:spAutoFit/>
          </a:bodyPr>
          <a:lstStyle/>
          <a:p>
            <a:pPr marL="457200" indent="-457200" algn="just">
              <a:buFont typeface="+mj-lt"/>
              <a:buAutoNum type="arabicPeriod" startAt="3"/>
            </a:pPr>
            <a:r>
              <a:rPr lang="en-US" sz="1000" dirty="0">
                <a:latin typeface="LSM Sans 12"/>
              </a:rPr>
              <a:t>Handling full blown textual interactions and responding on the go.</a:t>
            </a:r>
          </a:p>
          <a:p>
            <a:pPr marL="628650" lvl="1" indent="-171450" algn="just">
              <a:buFont typeface="Arial" panose="020B0604020202020204" pitchFamily="34" charset="0"/>
              <a:buChar char="•"/>
            </a:pPr>
            <a:r>
              <a:rPr lang="en-US" sz="1000" dirty="0">
                <a:latin typeface="LSM Sans 12"/>
              </a:rPr>
              <a:t>Accept textual inputs as answers.</a:t>
            </a:r>
          </a:p>
          <a:p>
            <a:pPr marL="628650" lvl="1" indent="-171450" algn="just">
              <a:buFont typeface="Arial" panose="020B0604020202020204" pitchFamily="34" charset="0"/>
              <a:buChar char="•"/>
            </a:pPr>
            <a:r>
              <a:rPr lang="en-US" sz="1000" dirty="0">
                <a:latin typeface="LSM Sans 12"/>
              </a:rPr>
              <a:t>Merge rule-based model with NLP to interact and diagnose.</a:t>
            </a:r>
          </a:p>
          <a:p>
            <a:pPr marL="628650" lvl="1" indent="-171450" algn="just">
              <a:buFont typeface="Arial" panose="020B0604020202020204" pitchFamily="34" charset="0"/>
              <a:buChar char="•"/>
            </a:pPr>
            <a:endParaRPr lang="en-US" sz="1000" dirty="0">
              <a:latin typeface="LSM Sans 12"/>
            </a:endParaRPr>
          </a:p>
          <a:p>
            <a:pPr lvl="1" indent="-457200" algn="just">
              <a:buFont typeface="+mj-lt"/>
              <a:buAutoNum type="arabicPeriod" startAt="4"/>
            </a:pPr>
            <a:r>
              <a:rPr lang="en-US" sz="1000" dirty="0">
                <a:latin typeface="LSM Sans 12"/>
              </a:rPr>
              <a:t>Analysis of responses at the backend.</a:t>
            </a:r>
          </a:p>
          <a:p>
            <a:pPr marL="628650" lvl="2" indent="-171450" algn="just">
              <a:buFont typeface="Arial" panose="020B0604020202020204" pitchFamily="34" charset="0"/>
              <a:buChar char="•"/>
            </a:pPr>
            <a:r>
              <a:rPr lang="en-US" sz="1000" dirty="0">
                <a:latin typeface="LSM Sans 12"/>
              </a:rPr>
              <a:t>Analyses of types of responses, duration at each kind of question, at which question subject’s mostly leave the platform without answering and anything else that might help clinicians will be done using the data collected at the backend. </a:t>
            </a:r>
          </a:p>
        </p:txBody>
      </p:sp>
      <p:sp>
        <p:nvSpPr>
          <p:cNvPr id="23" name="Slide Number Placeholder 22">
            <a:extLst>
              <a:ext uri="{FF2B5EF4-FFF2-40B4-BE49-F238E27FC236}">
                <a16:creationId xmlns:a16="http://schemas.microsoft.com/office/drawing/2014/main" id="{EA619778-5BDC-49FF-94AB-604AC1BABF46}"/>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7</a:t>
            </a:fld>
            <a:r>
              <a:rPr lang="en-US" spc="-5" dirty="0"/>
              <a:t>/15</a:t>
            </a:r>
          </a:p>
        </p:txBody>
      </p:sp>
      <p:sp>
        <p:nvSpPr>
          <p:cNvPr id="9" name="object 2">
            <a:extLst>
              <a:ext uri="{FF2B5EF4-FFF2-40B4-BE49-F238E27FC236}">
                <a16:creationId xmlns:a16="http://schemas.microsoft.com/office/drawing/2014/main" id="{64DE0AFC-223C-F3B7-5F8D-5AA482B27A4E}"/>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2" action="ppaction://hlinksldjump"/>
              </a:rPr>
              <a:t>Automated Detection of Major Depressive Disorder (MDD) through Question-Answering</a:t>
            </a:r>
            <a:endParaRPr lang="en-US" sz="500" dirty="0">
              <a:latin typeface="LM Sans 8"/>
              <a:cs typeface="LM Sans 8"/>
            </a:endParaRPr>
          </a:p>
        </p:txBody>
      </p:sp>
      <p:sp>
        <p:nvSpPr>
          <p:cNvPr id="10" name="object 3">
            <a:extLst>
              <a:ext uri="{FF2B5EF4-FFF2-40B4-BE49-F238E27FC236}">
                <a16:creationId xmlns:a16="http://schemas.microsoft.com/office/drawing/2014/main" id="{94BB2E9D-BC8C-81FD-EA55-D077B7559CCC}"/>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12" name="object 4">
            <a:extLst>
              <a:ext uri="{FF2B5EF4-FFF2-40B4-BE49-F238E27FC236}">
                <a16:creationId xmlns:a16="http://schemas.microsoft.com/office/drawing/2014/main" id="{302609A1-1D10-E2E6-6848-C83443D1786D}"/>
              </a:ext>
            </a:extLst>
          </p:cNvPr>
          <p:cNvSpPr txBox="1"/>
          <p:nvPr/>
        </p:nvSpPr>
        <p:spPr>
          <a:xfrm>
            <a:off x="25260" y="674407"/>
            <a:ext cx="534670" cy="955133"/>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3"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4"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4"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5"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b="1"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Problem</a:t>
            </a:r>
            <a:r>
              <a:rPr kumimoji="0" lang="en-US" sz="500" b="1" i="0" u="none" strike="noStrike" kern="1200" cap="none" spc="-15" normalizeH="0" baseline="0" noProof="0" dirty="0">
                <a:ln>
                  <a:noFill/>
                </a:ln>
                <a:solidFill>
                  <a:srgbClr val="80808F"/>
                </a:solidFill>
                <a:effectLst/>
                <a:uLnTx/>
                <a:uFillTx/>
                <a:latin typeface="LM Sans 8"/>
                <a:ea typeface="+mn-ea"/>
                <a:cs typeface="LM Sans 8"/>
                <a:hlinkClick r:id="rId6" action="ppaction://hlinksldjump"/>
              </a:rPr>
              <a:t> </a:t>
            </a:r>
            <a:r>
              <a:rPr kumimoji="0" lang="en-US" sz="500" b="1"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Statements</a:t>
            </a:r>
            <a:endParaRPr kumimoji="0" lang="en-US" sz="500" b="1"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13" name="object 5">
            <a:extLst>
              <a:ext uri="{FF2B5EF4-FFF2-40B4-BE49-F238E27FC236}">
                <a16:creationId xmlns:a16="http://schemas.microsoft.com/office/drawing/2014/main" id="{059EF44E-F764-B83D-8518-ED8B65FF97EA}"/>
              </a:ext>
            </a:extLst>
          </p:cNvPr>
          <p:cNvSpPr txBox="1"/>
          <p:nvPr/>
        </p:nvSpPr>
        <p:spPr>
          <a:xfrm>
            <a:off x="25260" y="1658837"/>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7" action="ppaction://hlinksldjump"/>
              </a:rPr>
              <a:t>Summary of Work Done</a:t>
            </a:r>
            <a:endParaRPr sz="500" dirty="0">
              <a:latin typeface="LM Sans 8"/>
              <a:cs typeface="LM Sans 8"/>
            </a:endParaRPr>
          </a:p>
          <a:p>
            <a:pPr marL="37465" marR="42545">
              <a:lnSpc>
                <a:spcPct val="103800"/>
              </a:lnSpc>
              <a:spcBef>
                <a:spcPts val="245"/>
              </a:spcBef>
            </a:pPr>
            <a:r>
              <a:rPr lang="en-US" sz="400" spc="-5" dirty="0">
                <a:solidFill>
                  <a:srgbClr val="80808F"/>
                </a:solidFill>
                <a:latin typeface="LM Sans 8"/>
                <a:cs typeface="LM Sans 8"/>
                <a:hlinkClick r:id="rId7" action="ppaction://hlinksldjump"/>
              </a:rPr>
              <a:t>Creating a Baseline Questionnaire Structure</a:t>
            </a:r>
            <a:endParaRPr sz="400" dirty="0">
              <a:latin typeface="LM Sans 8"/>
              <a:cs typeface="LM Sans 8"/>
            </a:endParaRPr>
          </a:p>
          <a:p>
            <a:pPr marL="37465" marR="5080">
              <a:lnSpc>
                <a:spcPct val="103800"/>
              </a:lnSpc>
              <a:spcBef>
                <a:spcPts val="229"/>
              </a:spcBef>
            </a:pPr>
            <a:r>
              <a:rPr lang="en-US" sz="400" spc="-5" dirty="0">
                <a:solidFill>
                  <a:srgbClr val="80808F"/>
                </a:solidFill>
                <a:latin typeface="LM Sans 8"/>
                <a:cs typeface="LM Sans 8"/>
                <a:hlinkClick r:id="rId8" action="ppaction://hlinksldjump"/>
              </a:rPr>
              <a:t>Making the Baseline Adaptive to Newer Contexts and Rules</a:t>
            </a:r>
            <a:endParaRPr lang="en-US" sz="400" dirty="0">
              <a:latin typeface="LM Sans 8"/>
              <a:cs typeface="LM Sans 8"/>
            </a:endParaRPr>
          </a:p>
        </p:txBody>
      </p:sp>
      <p:sp>
        <p:nvSpPr>
          <p:cNvPr id="14" name="object 6">
            <a:extLst>
              <a:ext uri="{FF2B5EF4-FFF2-40B4-BE49-F238E27FC236}">
                <a16:creationId xmlns:a16="http://schemas.microsoft.com/office/drawing/2014/main" id="{2F7A6FD4-D213-BBC1-5074-17377C79E28F}"/>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9" action="ppaction://hlinksldjump"/>
              </a:rPr>
              <a:t>Future Work and Conclusion</a:t>
            </a:r>
            <a:endParaRPr sz="400" dirty="0">
              <a:latin typeface="LM Sans 8"/>
              <a:cs typeface="LM Sans 8"/>
            </a:endParaRPr>
          </a:p>
        </p:txBody>
      </p:sp>
      <p:sp>
        <p:nvSpPr>
          <p:cNvPr id="15" name="object 8">
            <a:extLst>
              <a:ext uri="{FF2B5EF4-FFF2-40B4-BE49-F238E27FC236}">
                <a16:creationId xmlns:a16="http://schemas.microsoft.com/office/drawing/2014/main" id="{6971E4A2-51A8-6CBF-8608-11D795AF0034}"/>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0" action="ppaction://hlinksldjump"/>
              </a:rPr>
              <a:t>References</a:t>
            </a:r>
            <a:endParaRPr sz="500" dirty="0">
              <a:latin typeface="LM Sans 8"/>
              <a:cs typeface="LM Sans 8"/>
            </a:endParaRPr>
          </a:p>
        </p:txBody>
      </p:sp>
    </p:spTree>
    <p:extLst>
      <p:ext uri="{BB962C8B-B14F-4D97-AF65-F5344CB8AC3E}">
        <p14:creationId xmlns:p14="http://schemas.microsoft.com/office/powerpoint/2010/main" val="2181686564"/>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063AB3-E7EC-FC88-6BD3-4DE2438176A3}"/>
              </a:ext>
            </a:extLst>
          </p:cNvPr>
          <p:cNvSpPr txBox="1"/>
          <p:nvPr/>
        </p:nvSpPr>
        <p:spPr>
          <a:xfrm>
            <a:off x="705664" y="586094"/>
            <a:ext cx="3732986" cy="2400657"/>
          </a:xfrm>
          <a:prstGeom prst="rect">
            <a:avLst/>
          </a:prstGeom>
          <a:noFill/>
        </p:spPr>
        <p:txBody>
          <a:bodyPr wrap="square" rtlCol="0">
            <a:spAutoFit/>
          </a:bodyPr>
          <a:lstStyle/>
          <a:p>
            <a:pPr marL="171450" indent="-171450" algn="just">
              <a:buFont typeface="Arial" panose="020B0604020202020204" pitchFamily="34" charset="0"/>
              <a:buChar char="•"/>
            </a:pPr>
            <a:r>
              <a:rPr lang="en-US" sz="1000" dirty="0">
                <a:latin typeface="LM Sans 12"/>
              </a:rPr>
              <a:t>A questionnaire was created using SCID-5-CV and the diagnosis was exactly according to its guidelines. This baseline accepted only ‘yes’ (y) or ‘no’ (n) answers. </a:t>
            </a:r>
          </a:p>
          <a:p>
            <a:pPr marL="171450" indent="-171450" algn="just">
              <a:buFont typeface="Arial" panose="020B0604020202020204" pitchFamily="34" charset="0"/>
              <a:buChar char="•"/>
            </a:pPr>
            <a:endParaRPr lang="en-US" sz="1000" dirty="0">
              <a:latin typeface="LM Sans 12"/>
            </a:endParaRPr>
          </a:p>
          <a:p>
            <a:pPr marL="171450" indent="-171450" algn="just">
              <a:buFont typeface="Arial" panose="020B0604020202020204" pitchFamily="34" charset="0"/>
              <a:buChar char="•"/>
            </a:pPr>
            <a:r>
              <a:rPr lang="en-US" sz="1000" dirty="0">
                <a:latin typeface="LM Sans 12"/>
              </a:rPr>
              <a:t>A tree with 12 nodes namely A1 to A12 denoting the 12 symptom nodes as in SCID-5-CV was created. </a:t>
            </a:r>
          </a:p>
          <a:p>
            <a:pPr marL="171450" indent="-171450" algn="just">
              <a:buFont typeface="Arial" panose="020B0604020202020204" pitchFamily="34" charset="0"/>
              <a:buChar char="•"/>
            </a:pPr>
            <a:endParaRPr lang="en-US" sz="1000" dirty="0">
              <a:latin typeface="LM Sans 12"/>
            </a:endParaRPr>
          </a:p>
          <a:p>
            <a:pPr marL="171450" indent="-171450" algn="just">
              <a:buFont typeface="Arial" panose="020B0604020202020204" pitchFamily="34" charset="0"/>
              <a:buChar char="•"/>
            </a:pPr>
            <a:r>
              <a:rPr lang="en-US" sz="1000" dirty="0">
                <a:latin typeface="LM Sans 12"/>
              </a:rPr>
              <a:t>Each node contains a set of ordered questions, answers to which either lead to ‘+’ or ‘–‘ correspondingly signifying either presence or absence of that particular symptom pertaining to that node for a 2-week period in the past month for most of the day, nearly every day. </a:t>
            </a:r>
          </a:p>
          <a:p>
            <a:pPr marL="171450" indent="-171450" algn="just">
              <a:buFont typeface="Arial" panose="020B0604020202020204" pitchFamily="34" charset="0"/>
              <a:buChar char="•"/>
            </a:pPr>
            <a:endParaRPr lang="en-US" sz="1000" dirty="0">
              <a:latin typeface="LM Sans 12"/>
            </a:endParaRPr>
          </a:p>
          <a:p>
            <a:pPr marL="171450" indent="-171450" algn="just">
              <a:buFont typeface="Arial" panose="020B0604020202020204" pitchFamily="34" charset="0"/>
              <a:buChar char="•"/>
            </a:pPr>
            <a:r>
              <a:rPr lang="en-US" sz="1000" dirty="0">
                <a:latin typeface="LM Sans 12"/>
              </a:rPr>
              <a:t>Thereafter, a person is either diagnosed with MDD or substance-induced depression or depression due to AMC</a:t>
            </a:r>
            <a:r>
              <a:rPr lang="en-US" sz="1000" baseline="30000" dirty="0">
                <a:latin typeface="LM Sans 12"/>
              </a:rPr>
              <a:t>2</a:t>
            </a:r>
            <a:r>
              <a:rPr lang="en-US" sz="1000" dirty="0">
                <a:latin typeface="LM Sans 12"/>
              </a:rPr>
              <a:t> or not depressed.</a:t>
            </a:r>
          </a:p>
        </p:txBody>
      </p:sp>
      <p:sp>
        <p:nvSpPr>
          <p:cNvPr id="5" name="object 6">
            <a:extLst>
              <a:ext uri="{FF2B5EF4-FFF2-40B4-BE49-F238E27FC236}">
                <a16:creationId xmlns:a16="http://schemas.microsoft.com/office/drawing/2014/main" id="{D3E96FEB-ACFA-1283-1358-96F21D8BA7BF}"/>
              </a:ext>
            </a:extLst>
          </p:cNvPr>
          <p:cNvSpPr txBox="1">
            <a:spLocks/>
          </p:cNvSpPr>
          <p:nvPr/>
        </p:nvSpPr>
        <p:spPr>
          <a:xfrm>
            <a:off x="705663" y="182499"/>
            <a:ext cx="3198774" cy="448200"/>
          </a:xfrm>
          <a:prstGeom prst="rect">
            <a:avLst/>
          </a:prstGeom>
        </p:spPr>
        <p:txBody>
          <a:bodyPr vert="horz" wrap="square" lIns="0" tIns="17145" rIns="0" bIns="0" rtlCol="0">
            <a:spAutoFit/>
          </a:bodyPr>
          <a:lstStyle>
            <a:lvl1pPr>
              <a:defRPr sz="1400" b="0" i="0">
                <a:solidFill>
                  <a:srgbClr val="3333B2"/>
                </a:solidFill>
                <a:latin typeface="LM Sans 12"/>
                <a:ea typeface="+mj-ea"/>
                <a:cs typeface="LM Sans 12"/>
              </a:defRPr>
            </a:lvl1pPr>
          </a:lstStyle>
          <a:p>
            <a:pPr marL="605155" marR="5715" algn="ctr">
              <a:spcBef>
                <a:spcPts val="135"/>
              </a:spcBef>
            </a:pPr>
            <a:r>
              <a:rPr lang="en-US" kern="0" spc="15" dirty="0"/>
              <a:t>Creating a Baseline Questionnaire Structure</a:t>
            </a:r>
          </a:p>
        </p:txBody>
      </p:sp>
      <p:sp>
        <p:nvSpPr>
          <p:cNvPr id="6" name="Footer Placeholder 5">
            <a:extLst>
              <a:ext uri="{FF2B5EF4-FFF2-40B4-BE49-F238E27FC236}">
                <a16:creationId xmlns:a16="http://schemas.microsoft.com/office/drawing/2014/main" id="{9763D073-F55A-926C-9A4A-D1C33C8DED21}"/>
              </a:ext>
            </a:extLst>
          </p:cNvPr>
          <p:cNvSpPr>
            <a:spLocks noGrp="1"/>
          </p:cNvSpPr>
          <p:nvPr>
            <p:ph type="ftr" sz="quarter" idx="5"/>
          </p:nvPr>
        </p:nvSpPr>
        <p:spPr>
          <a:xfrm>
            <a:off x="1429157" y="3236457"/>
            <a:ext cx="2286000" cy="92333"/>
          </a:xfrm>
        </p:spPr>
        <p:txBody>
          <a:bodyPr/>
          <a:lstStyle/>
          <a:p>
            <a:r>
              <a:rPr lang="en-US" sz="600" dirty="0">
                <a:latin typeface="LM Sans 12"/>
              </a:rPr>
              <a:t>2. Another Medical Condition (AMC)</a:t>
            </a:r>
          </a:p>
        </p:txBody>
      </p:sp>
      <p:sp>
        <p:nvSpPr>
          <p:cNvPr id="7" name="Slide Number Placeholder 24">
            <a:extLst>
              <a:ext uri="{FF2B5EF4-FFF2-40B4-BE49-F238E27FC236}">
                <a16:creationId xmlns:a16="http://schemas.microsoft.com/office/drawing/2014/main" id="{CBFEC748-9C02-0FA2-E20F-47B97A9F9205}"/>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8</a:t>
            </a:fld>
            <a:r>
              <a:rPr lang="en-US" spc="-5" dirty="0"/>
              <a:t>/15</a:t>
            </a:r>
          </a:p>
        </p:txBody>
      </p:sp>
      <p:sp>
        <p:nvSpPr>
          <p:cNvPr id="9" name="object 2">
            <a:extLst>
              <a:ext uri="{FF2B5EF4-FFF2-40B4-BE49-F238E27FC236}">
                <a16:creationId xmlns:a16="http://schemas.microsoft.com/office/drawing/2014/main" id="{04293D8E-847D-9636-AEF3-57A228DD534B}"/>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2" action="ppaction://hlinksldjump"/>
              </a:rPr>
              <a:t>Automated Detection of Major Depressive Disorder (MDD) through Question-Answering</a:t>
            </a:r>
            <a:endParaRPr lang="en-US" sz="500" dirty="0">
              <a:latin typeface="LM Sans 8"/>
              <a:cs typeface="LM Sans 8"/>
            </a:endParaRPr>
          </a:p>
        </p:txBody>
      </p:sp>
      <p:sp>
        <p:nvSpPr>
          <p:cNvPr id="10" name="object 3">
            <a:extLst>
              <a:ext uri="{FF2B5EF4-FFF2-40B4-BE49-F238E27FC236}">
                <a16:creationId xmlns:a16="http://schemas.microsoft.com/office/drawing/2014/main" id="{1B561A41-9A09-CE1F-78AC-098BF58611AE}"/>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12" name="object 4">
            <a:extLst>
              <a:ext uri="{FF2B5EF4-FFF2-40B4-BE49-F238E27FC236}">
                <a16:creationId xmlns:a16="http://schemas.microsoft.com/office/drawing/2014/main" id="{3C79805C-EE67-1001-FF15-67C457E39D00}"/>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3"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4"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4"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5"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6"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13" name="object 5">
            <a:extLst>
              <a:ext uri="{FF2B5EF4-FFF2-40B4-BE49-F238E27FC236}">
                <a16:creationId xmlns:a16="http://schemas.microsoft.com/office/drawing/2014/main" id="{554A6211-5293-E948-E9EF-36C5E5150047}"/>
              </a:ext>
            </a:extLst>
          </p:cNvPr>
          <p:cNvSpPr txBox="1"/>
          <p:nvPr/>
        </p:nvSpPr>
        <p:spPr>
          <a:xfrm>
            <a:off x="31191" y="1611792"/>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7" action="ppaction://hlinksldjump"/>
              </a:rPr>
              <a:t>Summary of Work Done</a:t>
            </a:r>
            <a:endParaRPr sz="500" dirty="0">
              <a:latin typeface="LM Sans 8"/>
              <a:cs typeface="LM Sans 8"/>
            </a:endParaRPr>
          </a:p>
          <a:p>
            <a:pPr marL="37465" marR="42545">
              <a:lnSpc>
                <a:spcPct val="103800"/>
              </a:lnSpc>
              <a:spcBef>
                <a:spcPts val="245"/>
              </a:spcBef>
            </a:pPr>
            <a:r>
              <a:rPr lang="en-US" sz="400" b="1" spc="-5" dirty="0">
                <a:solidFill>
                  <a:srgbClr val="80808F"/>
                </a:solidFill>
                <a:latin typeface="LM Sans 8"/>
                <a:cs typeface="LM Sans 8"/>
                <a:hlinkClick r:id="rId7" action="ppaction://hlinksldjump"/>
              </a:rPr>
              <a:t>Creating a Baseline Questionnaire Structure</a:t>
            </a:r>
            <a:endParaRPr sz="400" b="1" dirty="0">
              <a:latin typeface="LM Sans 8"/>
              <a:cs typeface="LM Sans 8"/>
            </a:endParaRPr>
          </a:p>
          <a:p>
            <a:pPr marL="37465" marR="5080">
              <a:lnSpc>
                <a:spcPct val="103800"/>
              </a:lnSpc>
              <a:spcBef>
                <a:spcPts val="229"/>
              </a:spcBef>
            </a:pPr>
            <a:r>
              <a:rPr lang="en-US" sz="400" spc="-5" dirty="0">
                <a:solidFill>
                  <a:srgbClr val="80808F"/>
                </a:solidFill>
                <a:latin typeface="LM Sans 8"/>
                <a:cs typeface="LM Sans 8"/>
                <a:hlinkClick r:id="rId8" action="ppaction://hlinksldjump"/>
              </a:rPr>
              <a:t>Making the Baseline Adaptive to Newer Contexts and Rules</a:t>
            </a:r>
            <a:endParaRPr lang="en-US" sz="400" dirty="0">
              <a:latin typeface="LM Sans 8"/>
              <a:cs typeface="LM Sans 8"/>
            </a:endParaRPr>
          </a:p>
        </p:txBody>
      </p:sp>
      <p:sp>
        <p:nvSpPr>
          <p:cNvPr id="14" name="object 6">
            <a:extLst>
              <a:ext uri="{FF2B5EF4-FFF2-40B4-BE49-F238E27FC236}">
                <a16:creationId xmlns:a16="http://schemas.microsoft.com/office/drawing/2014/main" id="{15ECE52F-507D-1E5E-DDBE-26271682DF7B}"/>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9" action="ppaction://hlinksldjump"/>
              </a:rPr>
              <a:t>Future Work and Conclusion</a:t>
            </a:r>
            <a:endParaRPr sz="400" dirty="0">
              <a:latin typeface="LM Sans 8"/>
              <a:cs typeface="LM Sans 8"/>
            </a:endParaRPr>
          </a:p>
        </p:txBody>
      </p:sp>
      <p:sp>
        <p:nvSpPr>
          <p:cNvPr id="15" name="object 8">
            <a:extLst>
              <a:ext uri="{FF2B5EF4-FFF2-40B4-BE49-F238E27FC236}">
                <a16:creationId xmlns:a16="http://schemas.microsoft.com/office/drawing/2014/main" id="{2CC0F20D-A062-BB0F-9409-F9898FB78BFD}"/>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0" action="ppaction://hlinksldjump"/>
              </a:rPr>
              <a:t>References</a:t>
            </a:r>
            <a:endParaRPr sz="500" dirty="0">
              <a:latin typeface="LM Sans 8"/>
              <a:cs typeface="LM Sans 8"/>
            </a:endParaRPr>
          </a:p>
        </p:txBody>
      </p:sp>
    </p:spTree>
    <p:extLst>
      <p:ext uri="{BB962C8B-B14F-4D97-AF65-F5344CB8AC3E}">
        <p14:creationId xmlns:p14="http://schemas.microsoft.com/office/powerpoint/2010/main" val="1986843833"/>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EA619778-5BDC-49FF-94AB-604AC1BABF46}"/>
              </a:ext>
            </a:extLst>
          </p:cNvPr>
          <p:cNvSpPr>
            <a:spLocks noGrp="1"/>
          </p:cNvSpPr>
          <p:nvPr>
            <p:ph type="sldNum" sz="quarter" idx="7"/>
          </p:nvPr>
        </p:nvSpPr>
        <p:spPr>
          <a:xfrm>
            <a:off x="4365853" y="3354034"/>
            <a:ext cx="219075" cy="76944"/>
          </a:xfrm>
        </p:spPr>
        <p:txBody>
          <a:bodyPr/>
          <a:lstStyle/>
          <a:p>
            <a:pPr marL="71120">
              <a:lnSpc>
                <a:spcPts val="580"/>
              </a:lnSpc>
            </a:pPr>
            <a:fld id="{81D60167-4931-47E6-BA6A-407CBD079E47}" type="slidenum">
              <a:rPr lang="en-US" spc="-5" smtClean="0"/>
              <a:t>9</a:t>
            </a:fld>
            <a:r>
              <a:rPr lang="en-US" spc="-5" dirty="0"/>
              <a:t>/15</a:t>
            </a:r>
          </a:p>
        </p:txBody>
      </p:sp>
      <p:sp>
        <p:nvSpPr>
          <p:cNvPr id="5" name="object 6">
            <a:extLst>
              <a:ext uri="{FF2B5EF4-FFF2-40B4-BE49-F238E27FC236}">
                <a16:creationId xmlns:a16="http://schemas.microsoft.com/office/drawing/2014/main" id="{D3E96FEB-ACFA-1283-1358-96F21D8BA7BF}"/>
              </a:ext>
            </a:extLst>
          </p:cNvPr>
          <p:cNvSpPr txBox="1">
            <a:spLocks/>
          </p:cNvSpPr>
          <p:nvPr/>
        </p:nvSpPr>
        <p:spPr>
          <a:xfrm>
            <a:off x="705663" y="182499"/>
            <a:ext cx="3198774" cy="448200"/>
          </a:xfrm>
          <a:prstGeom prst="rect">
            <a:avLst/>
          </a:prstGeom>
        </p:spPr>
        <p:txBody>
          <a:bodyPr vert="horz" wrap="square" lIns="0" tIns="17145" rIns="0" bIns="0" rtlCol="0">
            <a:spAutoFit/>
          </a:bodyPr>
          <a:lstStyle>
            <a:lvl1pPr>
              <a:defRPr sz="1400" b="0" i="0">
                <a:solidFill>
                  <a:srgbClr val="3333B2"/>
                </a:solidFill>
                <a:latin typeface="LM Sans 12"/>
                <a:ea typeface="+mj-ea"/>
                <a:cs typeface="LM Sans 12"/>
              </a:defRPr>
            </a:lvl1pPr>
          </a:lstStyle>
          <a:p>
            <a:pPr marL="605155" marR="5715" algn="ctr">
              <a:spcBef>
                <a:spcPts val="135"/>
              </a:spcBef>
            </a:pPr>
            <a:r>
              <a:rPr lang="en-US" kern="0" spc="15" dirty="0"/>
              <a:t>Creating a Baseline Questionnaire Structure (</a:t>
            </a:r>
            <a:r>
              <a:rPr lang="en-US" kern="0" spc="15" dirty="0" err="1"/>
              <a:t>contd</a:t>
            </a:r>
            <a:r>
              <a:rPr lang="en-US" kern="0" spc="15" dirty="0"/>
              <a:t>…)</a:t>
            </a:r>
          </a:p>
        </p:txBody>
      </p:sp>
      <p:pic>
        <p:nvPicPr>
          <p:cNvPr id="4" name="Picture 3">
            <a:extLst>
              <a:ext uri="{FF2B5EF4-FFF2-40B4-BE49-F238E27FC236}">
                <a16:creationId xmlns:a16="http://schemas.microsoft.com/office/drawing/2014/main" id="{87167E5C-A125-A057-F6F1-8ECA06EC0453}"/>
              </a:ext>
            </a:extLst>
          </p:cNvPr>
          <p:cNvPicPr>
            <a:picLocks noChangeAspect="1"/>
          </p:cNvPicPr>
          <p:nvPr/>
        </p:nvPicPr>
        <p:blipFill>
          <a:blip r:embed="rId2"/>
          <a:stretch>
            <a:fillRect/>
          </a:stretch>
        </p:blipFill>
        <p:spPr>
          <a:xfrm>
            <a:off x="780351" y="668721"/>
            <a:ext cx="3660191" cy="1909405"/>
          </a:xfrm>
          <a:prstGeom prst="rect">
            <a:avLst/>
          </a:prstGeom>
        </p:spPr>
      </p:pic>
      <p:sp>
        <p:nvSpPr>
          <p:cNvPr id="6" name="Text Box 9">
            <a:extLst>
              <a:ext uri="{FF2B5EF4-FFF2-40B4-BE49-F238E27FC236}">
                <a16:creationId xmlns:a16="http://schemas.microsoft.com/office/drawing/2014/main" id="{BC108ADB-7093-12E4-8059-CAC4B28647FD}"/>
              </a:ext>
            </a:extLst>
          </p:cNvPr>
          <p:cNvSpPr txBox="1"/>
          <p:nvPr/>
        </p:nvSpPr>
        <p:spPr>
          <a:xfrm>
            <a:off x="933450" y="2616148"/>
            <a:ext cx="3360420" cy="47244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noAutofit/>
          </a:bodyPr>
          <a:lstStyle/>
          <a:p>
            <a:pPr marL="0" marR="0" algn="ctr">
              <a:spcBef>
                <a:spcPts val="0"/>
              </a:spcBef>
              <a:spcAft>
                <a:spcPts val="0"/>
              </a:spcAft>
            </a:pPr>
            <a:r>
              <a:rPr lang="en-US" sz="1000" dirty="0">
                <a:effectLst/>
                <a:latin typeface="LM Sans 12"/>
                <a:ea typeface="Calibri" panose="020F0502020204030204" pitchFamily="34" charset="0"/>
              </a:rPr>
              <a:t>Figure 1: Example SCID-5-CV Baseline Question-Answer Pathway</a:t>
            </a:r>
          </a:p>
        </p:txBody>
      </p:sp>
      <p:sp>
        <p:nvSpPr>
          <p:cNvPr id="7" name="object 2">
            <a:extLst>
              <a:ext uri="{FF2B5EF4-FFF2-40B4-BE49-F238E27FC236}">
                <a16:creationId xmlns:a16="http://schemas.microsoft.com/office/drawing/2014/main" id="{59FF9B70-265C-6D4A-0396-C728A5DDDB1D}"/>
              </a:ext>
            </a:extLst>
          </p:cNvPr>
          <p:cNvSpPr txBox="1"/>
          <p:nvPr/>
        </p:nvSpPr>
        <p:spPr>
          <a:xfrm>
            <a:off x="36906" y="52843"/>
            <a:ext cx="495300" cy="473848"/>
          </a:xfrm>
          <a:prstGeom prst="rect">
            <a:avLst/>
          </a:prstGeom>
        </p:spPr>
        <p:txBody>
          <a:bodyPr vert="horz" wrap="square" lIns="0" tIns="12065" rIns="0" bIns="0" rtlCol="0">
            <a:spAutoFit/>
          </a:bodyPr>
          <a:lstStyle/>
          <a:p>
            <a:pPr marR="5080" algn="ctr">
              <a:lnSpc>
                <a:spcPct val="100000"/>
              </a:lnSpc>
              <a:spcBef>
                <a:spcPts val="95"/>
              </a:spcBef>
            </a:pPr>
            <a:r>
              <a:rPr lang="en-US" sz="500" spc="-5" dirty="0">
                <a:solidFill>
                  <a:srgbClr val="3333B2"/>
                </a:solidFill>
                <a:latin typeface="LM Sans 8"/>
                <a:cs typeface="LM Sans 8"/>
                <a:hlinkClick r:id="rId3" action="ppaction://hlinksldjump"/>
              </a:rPr>
              <a:t>Automated Detection of Major Depressive Disorder (MDD) through Question-Answering</a:t>
            </a:r>
            <a:endParaRPr lang="en-US" sz="500" dirty="0">
              <a:latin typeface="LM Sans 8"/>
              <a:cs typeface="LM Sans 8"/>
            </a:endParaRPr>
          </a:p>
        </p:txBody>
      </p:sp>
      <p:sp>
        <p:nvSpPr>
          <p:cNvPr id="8" name="object 3">
            <a:extLst>
              <a:ext uri="{FF2B5EF4-FFF2-40B4-BE49-F238E27FC236}">
                <a16:creationId xmlns:a16="http://schemas.microsoft.com/office/drawing/2014/main" id="{9EEB2B65-6383-ECAC-7311-3482D9C13849}"/>
              </a:ext>
            </a:extLst>
          </p:cNvPr>
          <p:cNvSpPr txBox="1"/>
          <p:nvPr/>
        </p:nvSpPr>
        <p:spPr>
          <a:xfrm>
            <a:off x="74898" y="579595"/>
            <a:ext cx="440690" cy="89127"/>
          </a:xfrm>
          <a:prstGeom prst="rect">
            <a:avLst/>
          </a:prstGeom>
        </p:spPr>
        <p:txBody>
          <a:bodyPr vert="horz" wrap="square" lIns="0" tIns="12065" rIns="0" bIns="0" rtlCol="0">
            <a:spAutoFit/>
          </a:bodyPr>
          <a:lstStyle/>
          <a:p>
            <a:pPr algn="ctr">
              <a:lnSpc>
                <a:spcPct val="100000"/>
              </a:lnSpc>
              <a:spcBef>
                <a:spcPts val="95"/>
              </a:spcBef>
            </a:pPr>
            <a:r>
              <a:rPr lang="en-US" sz="500" spc="-5" dirty="0">
                <a:latin typeface="LM Sans 8"/>
                <a:cs typeface="LM Sans 8"/>
              </a:rPr>
              <a:t>Srijanak De</a:t>
            </a:r>
            <a:endParaRPr sz="500" dirty="0">
              <a:latin typeface="LM Sans 8"/>
              <a:cs typeface="LM Sans 8"/>
            </a:endParaRPr>
          </a:p>
        </p:txBody>
      </p:sp>
      <p:sp>
        <p:nvSpPr>
          <p:cNvPr id="9" name="object 4">
            <a:extLst>
              <a:ext uri="{FF2B5EF4-FFF2-40B4-BE49-F238E27FC236}">
                <a16:creationId xmlns:a16="http://schemas.microsoft.com/office/drawing/2014/main" id="{4365BFF9-19A3-3C7C-EACF-3AC8982FD1B9}"/>
              </a:ext>
            </a:extLst>
          </p:cNvPr>
          <p:cNvSpPr txBox="1"/>
          <p:nvPr/>
        </p:nvSpPr>
        <p:spPr>
          <a:xfrm>
            <a:off x="25260" y="674407"/>
            <a:ext cx="534670" cy="875111"/>
          </a:xfrm>
          <a:prstGeom prst="rect">
            <a:avLst/>
          </a:prstGeom>
        </p:spPr>
        <p:txBody>
          <a:bodyPr vert="horz" wrap="square" lIns="0" tIns="54610" rIns="0" bIns="0" rtlCol="0">
            <a:spAutoFit/>
          </a:bodyPr>
          <a:lstStyle/>
          <a:p>
            <a:pPr marL="12700" marR="0" lvl="0" indent="0" algn="l" defTabSz="914400" rtl="0" eaLnBrk="1" fontAlgn="auto" latinLnBrk="0" hangingPunct="1">
              <a:lnSpc>
                <a:spcPct val="100000"/>
              </a:lnSpc>
              <a:spcBef>
                <a:spcPts val="430"/>
              </a:spcBef>
              <a:spcAft>
                <a:spcPts val="0"/>
              </a:spcAft>
              <a:buClrTx/>
              <a:buSzTx/>
              <a:buFontTx/>
              <a:buNone/>
              <a:tabLst/>
              <a:defRPr/>
            </a:pPr>
            <a:r>
              <a:rPr kumimoji="0" lang="en-US" sz="500" i="0" u="none" strike="noStrike" kern="1200" cap="none" spc="-5" normalizeH="0" baseline="0" noProof="0" dirty="0">
                <a:ln>
                  <a:noFill/>
                </a:ln>
                <a:solidFill>
                  <a:srgbClr val="9494D7"/>
                </a:solidFill>
                <a:effectLst/>
                <a:uLnTx/>
                <a:uFillTx/>
                <a:latin typeface="LM Sans 8"/>
                <a:ea typeface="+mn-ea"/>
                <a:cs typeface="LM Sans 8"/>
                <a:hlinkClick r:id="rId4" action="ppaction://hlinksldjump"/>
              </a:rPr>
              <a:t>Introduction</a:t>
            </a:r>
            <a:endParaRPr kumimoji="0" lang="en-US" sz="500" i="0" u="none" strike="noStrike" kern="1200" cap="none" spc="-5" normalizeH="0" baseline="0" noProof="0" dirty="0">
              <a:ln>
                <a:noFill/>
              </a:ln>
              <a:solidFill>
                <a:srgbClr val="9494D7"/>
              </a:solidFill>
              <a:effectLst/>
              <a:uLnTx/>
              <a:uFillTx/>
              <a:latin typeface="LM Sans 8"/>
              <a:ea typeface="+mn-ea"/>
              <a:cs typeface="LM Sans 8"/>
            </a:endParaRPr>
          </a:p>
          <a:p>
            <a:pPr marL="12700" marR="0" lvl="0" indent="0" algn="l" defTabSz="914400" rtl="0" eaLnBrk="1" fontAlgn="auto" latinLnBrk="0" hangingPunct="1">
              <a:lnSpc>
                <a:spcPct val="100000"/>
              </a:lnSpc>
              <a:spcBef>
                <a:spcPts val="430"/>
              </a:spcBef>
              <a:spcAft>
                <a:spcPts val="0"/>
              </a:spcAft>
              <a:buClrTx/>
              <a:buSzTx/>
              <a:buFontTx/>
              <a:buNone/>
              <a:tabLst/>
              <a:defRPr/>
            </a:pPr>
            <a:r>
              <a:rPr lang="en-US" sz="500" spc="-5" dirty="0">
                <a:solidFill>
                  <a:srgbClr val="9494D7"/>
                </a:solidFill>
                <a:latin typeface="LM Sans 8"/>
                <a:cs typeface="LM Sans 8"/>
                <a:hlinkClick r:id="rId5" action="ppaction://hlinksldjump"/>
              </a:rPr>
              <a:t>Background and Preliminaries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a:p>
            <a:pPr marL="37465" marR="88265" lvl="0" indent="-2540" algn="l" defTabSz="914400" rtl="0" eaLnBrk="1" fontAlgn="auto" latinLnBrk="0" hangingPunct="1">
              <a:lnSpc>
                <a:spcPct val="103800"/>
              </a:lnSpc>
              <a:spcBef>
                <a:spcPts val="245"/>
              </a:spcBef>
              <a:spcAft>
                <a:spcPts val="0"/>
              </a:spcAft>
              <a:buClrTx/>
              <a:buSzTx/>
              <a:buFontTx/>
              <a:buNone/>
              <a:tabLst/>
              <a:defRPr/>
            </a:pPr>
            <a:r>
              <a:rPr kumimoji="0" lang="en-US" sz="400" b="0" i="0" u="none" strike="noStrike" kern="1200" cap="none" spc="-5" normalizeH="0" baseline="0" noProof="0" dirty="0">
                <a:ln>
                  <a:noFill/>
                </a:ln>
                <a:solidFill>
                  <a:prstClr val="black"/>
                </a:solidFill>
                <a:effectLst/>
                <a:uLnTx/>
                <a:uFillTx/>
                <a:latin typeface="LM Sans 8"/>
                <a:ea typeface="+mn-ea"/>
                <a:cs typeface="LM Sans 8"/>
                <a:hlinkClick r:id="rId5" action="ppaction://hlinksldjump"/>
              </a:rPr>
              <a:t>Understanding the Diagnostic Criteria for MDD</a:t>
            </a:r>
            <a:endParaRPr kumimoji="0" lang="en-US" sz="400" b="0" i="0" u="none" strike="noStrike" kern="1200" cap="none" spc="0" normalizeH="0" baseline="0" noProof="0" dirty="0">
              <a:ln>
                <a:noFill/>
              </a:ln>
              <a:solidFill>
                <a:prstClr val="black"/>
              </a:solidFill>
              <a:effectLst/>
              <a:uLnTx/>
              <a:uFillTx/>
              <a:latin typeface="LM Sans 8"/>
              <a:ea typeface="+mn-ea"/>
              <a:cs typeface="LM Sans 8"/>
            </a:endParaRPr>
          </a:p>
          <a:p>
            <a:pPr marL="37465" marR="5080" lvl="0" indent="-2540" algn="l" defTabSz="914400" rtl="0" eaLnBrk="1" fontAlgn="auto" latinLnBrk="0" hangingPunct="1">
              <a:lnSpc>
                <a:spcPct val="103800"/>
              </a:lnSpc>
              <a:spcBef>
                <a:spcPts val="229"/>
              </a:spcBef>
              <a:spcAft>
                <a:spcPts val="0"/>
              </a:spcAft>
              <a:buClrTx/>
              <a:buSzTx/>
              <a:buFontTx/>
              <a:buNone/>
              <a:tabLst/>
              <a:defRPr/>
            </a:pPr>
            <a:r>
              <a:rPr kumimoji="0" lang="en-US" sz="400" b="0" i="0" u="none" strike="noStrike" kern="1200" cap="none" spc="-5" normalizeH="0" baseline="0" noProof="0" dirty="0">
                <a:ln>
                  <a:noFill/>
                </a:ln>
                <a:solidFill>
                  <a:srgbClr val="80808F"/>
                </a:solidFill>
                <a:effectLst/>
                <a:uLnTx/>
                <a:uFillTx/>
                <a:latin typeface="LM Sans 8"/>
                <a:ea typeface="+mn-ea"/>
                <a:cs typeface="LM Sans 8"/>
                <a:hlinkClick r:id="rId6" action="ppaction://hlinksldjump"/>
              </a:rPr>
              <a:t>Getting Acquainted with the Structure of Questions</a:t>
            </a:r>
            <a:endParaRPr kumimoji="0" lang="en-US" sz="400" b="0" i="0" u="none" strike="noStrike" kern="1200" cap="none" spc="-5" normalizeH="0" baseline="0" noProof="0" dirty="0">
              <a:ln>
                <a:noFill/>
              </a:ln>
              <a:solidFill>
                <a:srgbClr val="80808F"/>
              </a:solidFill>
              <a:effectLst/>
              <a:uLnTx/>
              <a:uFillTx/>
              <a:latin typeface="LM Sans 8"/>
              <a:ea typeface="+mn-ea"/>
              <a:cs typeface="LM Sans 8"/>
            </a:endParaRPr>
          </a:p>
          <a:p>
            <a:pPr marR="5080" lvl="0" algn="l" defTabSz="914400" rtl="0" eaLnBrk="1" fontAlgn="auto" latinLnBrk="0" hangingPunct="1">
              <a:lnSpc>
                <a:spcPct val="103800"/>
              </a:lnSpc>
              <a:spcBef>
                <a:spcPts val="229"/>
              </a:spcBef>
              <a:spcAft>
                <a:spcPts val="0"/>
              </a:spcAft>
              <a:buClrTx/>
              <a:buSzTx/>
              <a:buFontTx/>
              <a:buNone/>
              <a:tabLst/>
              <a:defRPr/>
            </a:pP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Problem</a:t>
            </a:r>
            <a:r>
              <a:rPr kumimoji="0" lang="en-US" sz="500" i="0" u="none" strike="noStrike" kern="1200" cap="none" spc="-15" normalizeH="0" baseline="0" noProof="0" dirty="0">
                <a:ln>
                  <a:noFill/>
                </a:ln>
                <a:solidFill>
                  <a:srgbClr val="80808F"/>
                </a:solidFill>
                <a:effectLst/>
                <a:uLnTx/>
                <a:uFillTx/>
                <a:latin typeface="LM Sans 8"/>
                <a:ea typeface="+mn-ea"/>
                <a:cs typeface="LM Sans 8"/>
                <a:hlinkClick r:id="rId7" action="ppaction://hlinksldjump"/>
              </a:rPr>
              <a:t> </a:t>
            </a:r>
            <a:r>
              <a:rPr kumimoji="0" lang="en-US" sz="500" i="0" u="none" strike="noStrike" kern="1200" cap="none" spc="-5" normalizeH="0" baseline="0" noProof="0" dirty="0">
                <a:ln>
                  <a:noFill/>
                </a:ln>
                <a:solidFill>
                  <a:srgbClr val="80808F"/>
                </a:solidFill>
                <a:effectLst/>
                <a:uLnTx/>
                <a:uFillTx/>
                <a:latin typeface="LM Sans 8"/>
                <a:ea typeface="+mn-ea"/>
                <a:cs typeface="LM Sans 8"/>
                <a:hlinkClick r:id="rId7" action="ppaction://hlinksldjump"/>
              </a:rPr>
              <a:t>Statements</a:t>
            </a:r>
            <a:endParaRPr kumimoji="0" lang="en-US" sz="500" i="0" u="none" strike="noStrike" kern="1200" cap="none" spc="0" normalizeH="0" baseline="0" noProof="0" dirty="0">
              <a:ln>
                <a:noFill/>
              </a:ln>
              <a:solidFill>
                <a:prstClr val="black"/>
              </a:solidFill>
              <a:effectLst/>
              <a:uLnTx/>
              <a:uFillTx/>
              <a:latin typeface="LM Sans 8"/>
              <a:ea typeface="+mn-ea"/>
              <a:cs typeface="LM Sans 8"/>
            </a:endParaRPr>
          </a:p>
        </p:txBody>
      </p:sp>
      <p:sp>
        <p:nvSpPr>
          <p:cNvPr id="10" name="object 5">
            <a:extLst>
              <a:ext uri="{FF2B5EF4-FFF2-40B4-BE49-F238E27FC236}">
                <a16:creationId xmlns:a16="http://schemas.microsoft.com/office/drawing/2014/main" id="{1E956A3A-9D03-2AFE-43AE-165DEA0BD008}"/>
              </a:ext>
            </a:extLst>
          </p:cNvPr>
          <p:cNvSpPr txBox="1"/>
          <p:nvPr/>
        </p:nvSpPr>
        <p:spPr>
          <a:xfrm>
            <a:off x="31191" y="1611792"/>
            <a:ext cx="528739" cy="598882"/>
          </a:xfrm>
          <a:prstGeom prst="rect">
            <a:avLst/>
          </a:prstGeom>
        </p:spPr>
        <p:txBody>
          <a:bodyPr vert="horz" wrap="square" lIns="0" tIns="12065" rIns="0" bIns="0" rtlCol="0">
            <a:spAutoFit/>
          </a:bodyPr>
          <a:lstStyle/>
          <a:p>
            <a:pPr marL="12700" marR="207010">
              <a:lnSpc>
                <a:spcPct val="100000"/>
              </a:lnSpc>
              <a:spcBef>
                <a:spcPts val="95"/>
              </a:spcBef>
            </a:pPr>
            <a:r>
              <a:rPr lang="en-US" sz="500" spc="-10" dirty="0">
                <a:solidFill>
                  <a:srgbClr val="9494D7"/>
                </a:solidFill>
                <a:latin typeface="LM Sans 8"/>
                <a:cs typeface="LM Sans 8"/>
                <a:hlinkClick r:id="rId8" action="ppaction://hlinksldjump"/>
              </a:rPr>
              <a:t>Summary of Work Done</a:t>
            </a:r>
            <a:endParaRPr sz="500" dirty="0">
              <a:latin typeface="LM Sans 8"/>
              <a:cs typeface="LM Sans 8"/>
            </a:endParaRPr>
          </a:p>
          <a:p>
            <a:pPr marL="37465" marR="42545">
              <a:lnSpc>
                <a:spcPct val="103800"/>
              </a:lnSpc>
              <a:spcBef>
                <a:spcPts val="245"/>
              </a:spcBef>
            </a:pPr>
            <a:r>
              <a:rPr lang="en-US" sz="400" b="1" spc="-5" dirty="0">
                <a:solidFill>
                  <a:srgbClr val="80808F"/>
                </a:solidFill>
                <a:latin typeface="LM Sans 8"/>
                <a:cs typeface="LM Sans 8"/>
                <a:hlinkClick r:id="rId8" action="ppaction://hlinksldjump"/>
              </a:rPr>
              <a:t>Creating a Baseline Questionnaire Structure</a:t>
            </a:r>
            <a:endParaRPr sz="400" b="1" dirty="0">
              <a:latin typeface="LM Sans 8"/>
              <a:cs typeface="LM Sans 8"/>
            </a:endParaRPr>
          </a:p>
          <a:p>
            <a:pPr marL="37465" marR="5080">
              <a:lnSpc>
                <a:spcPct val="103800"/>
              </a:lnSpc>
              <a:spcBef>
                <a:spcPts val="229"/>
              </a:spcBef>
            </a:pPr>
            <a:r>
              <a:rPr lang="en-US" sz="400" spc="-5" dirty="0">
                <a:solidFill>
                  <a:srgbClr val="80808F"/>
                </a:solidFill>
                <a:latin typeface="LM Sans 8"/>
                <a:cs typeface="LM Sans 8"/>
                <a:hlinkClick r:id="rId9" action="ppaction://hlinksldjump"/>
              </a:rPr>
              <a:t>Making the Baseline Adaptive to Newer Contexts and Rules</a:t>
            </a:r>
            <a:endParaRPr lang="en-US" sz="400" dirty="0">
              <a:latin typeface="LM Sans 8"/>
              <a:cs typeface="LM Sans 8"/>
            </a:endParaRPr>
          </a:p>
        </p:txBody>
      </p:sp>
      <p:sp>
        <p:nvSpPr>
          <p:cNvPr id="11" name="object 6">
            <a:extLst>
              <a:ext uri="{FF2B5EF4-FFF2-40B4-BE49-F238E27FC236}">
                <a16:creationId xmlns:a16="http://schemas.microsoft.com/office/drawing/2014/main" id="{FFCCCD36-1011-5C52-D594-40506FB4A559}"/>
              </a:ext>
            </a:extLst>
          </p:cNvPr>
          <p:cNvSpPr txBox="1"/>
          <p:nvPr/>
        </p:nvSpPr>
        <p:spPr>
          <a:xfrm>
            <a:off x="36128" y="2245115"/>
            <a:ext cx="459105" cy="209032"/>
          </a:xfrm>
          <a:prstGeom prst="rect">
            <a:avLst/>
          </a:prstGeom>
        </p:spPr>
        <p:txBody>
          <a:bodyPr vert="horz" wrap="square" lIns="0" tIns="54610" rIns="0" bIns="0" rtlCol="0">
            <a:spAutoFit/>
          </a:bodyPr>
          <a:lstStyle/>
          <a:p>
            <a:pPr marL="12700">
              <a:lnSpc>
                <a:spcPct val="100000"/>
              </a:lnSpc>
              <a:spcBef>
                <a:spcPts val="430"/>
              </a:spcBef>
            </a:pPr>
            <a:r>
              <a:rPr lang="en-US" sz="500" spc="-5" dirty="0">
                <a:solidFill>
                  <a:srgbClr val="9494D7"/>
                </a:solidFill>
                <a:latin typeface="LM Sans 8"/>
                <a:cs typeface="LM Sans 8"/>
                <a:hlinkClick r:id="rId10" action="ppaction://hlinksldjump"/>
              </a:rPr>
              <a:t>Future Work and Conclusion</a:t>
            </a:r>
            <a:endParaRPr sz="400" dirty="0">
              <a:latin typeface="LM Sans 8"/>
              <a:cs typeface="LM Sans 8"/>
            </a:endParaRPr>
          </a:p>
        </p:txBody>
      </p:sp>
      <p:sp>
        <p:nvSpPr>
          <p:cNvPr id="12" name="object 8">
            <a:extLst>
              <a:ext uri="{FF2B5EF4-FFF2-40B4-BE49-F238E27FC236}">
                <a16:creationId xmlns:a16="http://schemas.microsoft.com/office/drawing/2014/main" id="{2F145E40-6DE8-A5B9-D2DD-61B7474C3E09}"/>
              </a:ext>
            </a:extLst>
          </p:cNvPr>
          <p:cNvSpPr txBox="1"/>
          <p:nvPr/>
        </p:nvSpPr>
        <p:spPr>
          <a:xfrm>
            <a:off x="36128" y="2508936"/>
            <a:ext cx="322580" cy="89127"/>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9494D7"/>
                </a:solidFill>
                <a:latin typeface="LM Sans 8"/>
                <a:cs typeface="LM Sans 8"/>
                <a:hlinkClick r:id="rId11" action="ppaction://hlinksldjump"/>
              </a:rPr>
              <a:t>References</a:t>
            </a:r>
            <a:endParaRPr sz="500" dirty="0">
              <a:latin typeface="LM Sans 8"/>
              <a:cs typeface="LM Sans 8"/>
            </a:endParaRPr>
          </a:p>
        </p:txBody>
      </p:sp>
    </p:spTree>
    <p:extLst>
      <p:ext uri="{BB962C8B-B14F-4D97-AF65-F5344CB8AC3E}">
        <p14:creationId xmlns:p14="http://schemas.microsoft.com/office/powerpoint/2010/main" val="2644854095"/>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2039</TotalTime>
  <Words>2622</Words>
  <Application>Microsoft Office PowerPoint</Application>
  <PresentationFormat>Custom</PresentationFormat>
  <Paragraphs>334</Paragraphs>
  <Slides>15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LM Sans 10</vt:lpstr>
      <vt:lpstr>LM Sans 12</vt:lpstr>
      <vt:lpstr>LM Sans 8</vt:lpstr>
      <vt:lpstr>LM Sans 9</vt:lpstr>
      <vt:lpstr>LSM Sans 12</vt:lpstr>
      <vt:lpstr>LSM Sans 8</vt:lpstr>
      <vt:lpstr>Office Theme</vt:lpstr>
      <vt:lpstr>Automated Detection of Major Depressive Disorder (MDD) through Question-Answering</vt:lpstr>
      <vt:lpstr>Table of Contents</vt:lpstr>
      <vt:lpstr>Introduction</vt:lpstr>
      <vt:lpstr>Understanding the Diagnostic Criteria for MDD</vt:lpstr>
      <vt:lpstr>Getting Acquainted with the Structure of Questions</vt:lpstr>
      <vt:lpstr>Problem Statements</vt:lpstr>
      <vt:lpstr>Problem Statements (contd…)</vt:lpstr>
      <vt:lpstr>PowerPoint Presentation</vt:lpstr>
      <vt:lpstr>PowerPoint Presentation</vt:lpstr>
      <vt:lpstr>PowerPoint Presentation</vt:lpstr>
      <vt:lpstr>PowerPoint Presentation</vt:lpstr>
      <vt:lpstr>PowerPoint Presentation</vt:lpstr>
      <vt:lpstr>PowerPoint Presentation</vt:lpstr>
      <vt:lpstr>Future Work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Cognitive Impairments and Dementia using AI/ML methods</dc:title>
  <dc:creator>Aayush Prasad</dc:creator>
  <cp:lastModifiedBy>Srijanak De</cp:lastModifiedBy>
  <cp:revision>27</cp:revision>
  <dcterms:created xsi:type="dcterms:W3CDTF">2022-03-30T18:16:05Z</dcterms:created>
  <dcterms:modified xsi:type="dcterms:W3CDTF">2022-11-08T17:36:03Z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2021-04-09T00:00:00Z</vt:filetime>
  </property>
  <property fmtid="{D5CDD505-2E9C-101B-9397-08002B2CF9AE}" pid="3" name="Creator">
    <vt:lpwstr>LaTeX with Beamer class</vt:lpwstr>
  </property>
  <property fmtid="{D5CDD505-2E9C-101B-9397-08002B2CF9AE}" pid="4" name="LastSaved">
    <vt:filetime>2022-03-30T00:00:00Z</vt:filetime>
  </property>
</Properties>
</file>