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2" r:id="rId13"/>
    <p:sldId id="271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64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87098-7AD9-4A7F-9C20-338D6A43DF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E38B3-1ABB-4B8B-B66F-AE9DE74D1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E38B3-1ABB-4B8B-B66F-AE9DE74D1C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6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16CA-8460-4146-8342-C19086F81596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DADE0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LM Sans 9"/>
                <a:cs typeface="LM Sans 9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7DC34-6BAD-44E5-803A-25DCDA675E1D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DADE0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2B34-9C7C-4047-8842-E29833978B5A}" type="datetime1">
              <a:rPr lang="en-US" smtClean="0"/>
              <a:t>4/1/2022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DADE0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FF3C-3C65-41D0-8B18-46F46116719B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DADE0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756D1-F20B-4FBE-A393-7FD9F209B9A3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DADE0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69595" cy="3456304"/>
          </a:xfrm>
          <a:custGeom>
            <a:avLst/>
            <a:gdLst/>
            <a:ahLst/>
            <a:cxnLst/>
            <a:rect l="l" t="t" r="r" b="b"/>
            <a:pathLst>
              <a:path w="569595" h="3456304">
                <a:moveTo>
                  <a:pt x="569366" y="0"/>
                </a:moveTo>
                <a:lnTo>
                  <a:pt x="0" y="0"/>
                </a:lnTo>
                <a:lnTo>
                  <a:pt x="0" y="3456000"/>
                </a:lnTo>
                <a:lnTo>
                  <a:pt x="569366" y="3456000"/>
                </a:lnTo>
                <a:lnTo>
                  <a:pt x="5693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5662" y="198524"/>
            <a:ext cx="319877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561" y="630218"/>
            <a:ext cx="3538854" cy="811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LM Sans 9"/>
                <a:cs typeface="LM Sans 9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8C76-F2B0-4F17-BCA3-77EA2FA5C013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ADADE0"/>
                </a:solidFill>
                <a:latin typeface="LM Sans 8"/>
                <a:cs typeface="LM Sans 8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/16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006.08336.pdf" TargetMode="External"/><Relationship Id="rId13" Type="http://schemas.openxmlformats.org/officeDocument/2006/relationships/slide" Target="slide6.xml"/><Relationship Id="rId18" Type="http://schemas.openxmlformats.org/officeDocument/2006/relationships/slide" Target="slide13.xml"/><Relationship Id="rId3" Type="http://schemas.openxmlformats.org/officeDocument/2006/relationships/hyperlink" Target="https://doi.org/10.48550/arXiv.1904.07656" TargetMode="External"/><Relationship Id="rId7" Type="http://schemas.openxmlformats.org/officeDocument/2006/relationships/hyperlink" Target="https://doi.org/10.48550/arXiv.2006.08336" TargetMode="External"/><Relationship Id="rId12" Type="http://schemas.openxmlformats.org/officeDocument/2006/relationships/slide" Target="slide5.xml"/><Relationship Id="rId17" Type="http://schemas.openxmlformats.org/officeDocument/2006/relationships/slide" Target="slide11.xml"/><Relationship Id="rId2" Type="http://schemas.openxmlformats.org/officeDocument/2006/relationships/hyperlink" Target="http://www.lrec-conf.org/proceedings/lrec2014/pdf/508_Paper.pdf" TargetMode="External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4.05154.pdf" TargetMode="External"/><Relationship Id="rId11" Type="http://schemas.openxmlformats.org/officeDocument/2006/relationships/slide" Target="slide4.xml"/><Relationship Id="rId5" Type="http://schemas.openxmlformats.org/officeDocument/2006/relationships/hyperlink" Target="https://doi.org/10.48550/arXiv.1904.05154" TargetMode="External"/><Relationship Id="rId15" Type="http://schemas.openxmlformats.org/officeDocument/2006/relationships/slide" Target="slide8.xml"/><Relationship Id="rId10" Type="http://schemas.openxmlformats.org/officeDocument/2006/relationships/slide" Target="slide3.xml"/><Relationship Id="rId4" Type="http://schemas.openxmlformats.org/officeDocument/2006/relationships/hyperlink" Target="https://arxiv.org/pdf/1904.07656.pdf" TargetMode="External"/><Relationship Id="rId9" Type="http://schemas.openxmlformats.org/officeDocument/2006/relationships/slide" Target="slide1.xml"/><Relationship Id="rId1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384" y="761019"/>
            <a:ext cx="3128010" cy="6839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R="5080" algn="ctr">
              <a:lnSpc>
                <a:spcPct val="106700"/>
              </a:lnSpc>
              <a:spcBef>
                <a:spcPts val="20"/>
              </a:spcBef>
            </a:pPr>
            <a:r>
              <a:rPr lang="en-US" spc="15" dirty="0"/>
              <a:t>Automated Detection of Major Depressive Disorder (MDD) through Question-Answering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319034" y="1519471"/>
            <a:ext cx="2000885" cy="830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95"/>
              </a:spcBef>
            </a:pPr>
            <a:r>
              <a:rPr lang="en-US" sz="1000" spc="-10" dirty="0">
                <a:latin typeface="LM Sans 10"/>
                <a:cs typeface="LM Sans 10"/>
              </a:rPr>
              <a:t>Srijanak De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000" dirty="0">
              <a:latin typeface="LM Sans 10"/>
              <a:cs typeface="LM Sans 10"/>
            </a:endParaRPr>
          </a:p>
          <a:p>
            <a:pPr marR="5080" indent="11113" algn="ctr">
              <a:lnSpc>
                <a:spcPts val="800"/>
              </a:lnSpc>
            </a:pPr>
            <a:r>
              <a:rPr sz="700" spc="-5" dirty="0">
                <a:latin typeface="LM Sans 8"/>
                <a:cs typeface="LM Sans 8"/>
              </a:rPr>
              <a:t>Department of </a:t>
            </a:r>
            <a:r>
              <a:rPr sz="700" spc="-10" dirty="0">
                <a:latin typeface="LM Sans 8"/>
                <a:cs typeface="LM Sans 8"/>
              </a:rPr>
              <a:t>Computer </a:t>
            </a:r>
            <a:r>
              <a:rPr sz="700" spc="-5" dirty="0">
                <a:latin typeface="LM Sans 8"/>
                <a:cs typeface="LM Sans 8"/>
              </a:rPr>
              <a:t>Science and Engineering  Indian Institute of </a:t>
            </a:r>
            <a:r>
              <a:rPr sz="700" spc="-15" dirty="0">
                <a:latin typeface="LM Sans 8"/>
                <a:cs typeface="LM Sans 8"/>
              </a:rPr>
              <a:t>Technology,</a:t>
            </a:r>
            <a:r>
              <a:rPr sz="700" spc="-1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Kharagpur</a:t>
            </a:r>
            <a:endParaRPr sz="700" dirty="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LM Sans 8"/>
              <a:cs typeface="LM Sans 8"/>
            </a:endParaRPr>
          </a:p>
          <a:p>
            <a:pPr algn="ctr">
              <a:lnSpc>
                <a:spcPct val="100000"/>
              </a:lnSpc>
            </a:pPr>
            <a:r>
              <a:rPr lang="en-US" sz="1000" spc="-10" dirty="0">
                <a:latin typeface="LM Sans 10"/>
                <a:cs typeface="LM Sans 10"/>
              </a:rPr>
              <a:t>April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1,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202</a:t>
            </a:r>
            <a:r>
              <a:rPr lang="en-US" sz="1000" spc="-5" dirty="0">
                <a:latin typeface="LM Sans 10"/>
                <a:cs typeface="LM Sans 10"/>
              </a:rPr>
              <a:t>2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EF5C-5366-489C-B04C-A14786E013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1</a:t>
            </a:fld>
            <a:r>
              <a:rPr lang="en-US" spc="-5" dirty="0"/>
              <a:t>/13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8310" y="183478"/>
            <a:ext cx="11734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Literature</a:t>
            </a:r>
            <a:r>
              <a:rPr spc="-40" dirty="0"/>
              <a:t> </a:t>
            </a:r>
            <a:r>
              <a:rPr spc="10" dirty="0"/>
              <a:t>Gaps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27D0B59-04B0-4570-A5F5-97C8FBEAF9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10</a:t>
            </a:fld>
            <a:r>
              <a:rPr lang="en-US" spc="-5" dirty="0"/>
              <a:t>/13</a:t>
            </a: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8AB200C4-ADFD-43E9-ADD3-70B136E3F907}"/>
              </a:ext>
            </a:extLst>
          </p:cNvPr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2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5A68DE5C-3D92-47F0-865F-A70461C3FB39}"/>
              </a:ext>
            </a:extLst>
          </p:cNvPr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6F68894F-1D60-447E-AB08-26E3D1CF0958}"/>
              </a:ext>
            </a:extLst>
          </p:cNvPr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Introduction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Understanding the Diagnostic Criteria for MDD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Getting Acquainted with the Structure of Questions</a:t>
            </a:r>
            <a:endParaRPr kumimoji="0" lang="en-US" sz="400" b="0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Problem</a:t>
            </a:r>
            <a:r>
              <a:rPr kumimoji="0" lang="en-US" sz="400" b="0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 </a:t>
            </a: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Statements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005BCD86-ED32-4B56-9B52-FDF6FCC5AC97}"/>
              </a:ext>
            </a:extLst>
          </p:cNvPr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6" action="ppaction://hlinksldjump"/>
              </a:rPr>
              <a:t>Dataset</a:t>
            </a:r>
            <a:endParaRPr sz="400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7" action="ppaction://hlinksldjump"/>
              </a:rPr>
              <a:t>Multi-modal Detection of Depression</a:t>
            </a:r>
            <a:endParaRPr sz="400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8" action="ppaction://hlinksldjump"/>
              </a:rPr>
              <a:t>Text-based Detection of Depression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D98DB38F-0F41-48FE-8316-323981502FE1}"/>
              </a:ext>
            </a:extLst>
          </p:cNvPr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b="1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Literature</a:t>
            </a:r>
            <a:r>
              <a:rPr sz="500" b="1" spc="-3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 </a:t>
            </a:r>
            <a:r>
              <a:rPr sz="500" b="1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Gaps</a:t>
            </a:r>
            <a:endParaRPr sz="400" b="1" dirty="0">
              <a:latin typeface="LM Sans 8"/>
              <a:cs typeface="LM Sans 8"/>
            </a:endParaRP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0222EA29-2C87-4921-BEE7-ED56822C2A38}"/>
              </a:ext>
            </a:extLst>
          </p:cNvPr>
          <p:cNvSpPr txBox="1"/>
          <p:nvPr/>
        </p:nvSpPr>
        <p:spPr>
          <a:xfrm>
            <a:off x="31191" y="2309900"/>
            <a:ext cx="1778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Plans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249F0155-2E43-4E4A-9265-22B0BC9424A0}"/>
              </a:ext>
            </a:extLst>
          </p:cNvPr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1" action="ppaction://hlinksldjump"/>
              </a:rPr>
              <a:t>References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119AB4-799B-48A9-8B7F-DC746A226D60}"/>
              </a:ext>
            </a:extLst>
          </p:cNvPr>
          <p:cNvSpPr txBox="1"/>
          <p:nvPr/>
        </p:nvSpPr>
        <p:spPr>
          <a:xfrm>
            <a:off x="749192" y="980439"/>
            <a:ext cx="3616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Less work is done on zero-shot or dynamic detection of MDD.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The existing models are mostly not clinically interpretable.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Less focus is given on the importance of cultural and demographic variables in depression detection.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No work has been done on auto-generation and auto-structuring of questions based on subject’s response.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9843" y="173389"/>
            <a:ext cx="20504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What </a:t>
            </a:r>
            <a:r>
              <a:rPr spc="20" dirty="0"/>
              <a:t>am </a:t>
            </a:r>
            <a:r>
              <a:rPr spc="5" dirty="0"/>
              <a:t>I </a:t>
            </a:r>
            <a:r>
              <a:rPr spc="10" dirty="0"/>
              <a:t>planning to</a:t>
            </a:r>
            <a:r>
              <a:rPr spc="-35" dirty="0"/>
              <a:t> </a:t>
            </a:r>
            <a:r>
              <a:rPr spc="15" dirty="0"/>
              <a:t>do?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6A7D3978-6E6B-45C3-B6E7-CC0C6ADDD2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11</a:t>
            </a:fld>
            <a:r>
              <a:rPr lang="en-US" spc="-5" dirty="0"/>
              <a:t>/13</a:t>
            </a: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2FF83DE5-B089-40E1-B177-DBF74A55A191}"/>
              </a:ext>
            </a:extLst>
          </p:cNvPr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2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7FB17882-F3E8-4BC1-9851-623FEF2B3DBC}"/>
              </a:ext>
            </a:extLst>
          </p:cNvPr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45FCCA79-9199-4285-AFBB-72A8C91F78BA}"/>
              </a:ext>
            </a:extLst>
          </p:cNvPr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Introduction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Understanding the Diagnostic Criteria for MDD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Getting Acquainted with the Structure of Questions</a:t>
            </a:r>
            <a:endParaRPr kumimoji="0" lang="en-US" sz="400" b="0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Problem</a:t>
            </a:r>
            <a:r>
              <a:rPr kumimoji="0" lang="en-US" sz="400" b="0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 </a:t>
            </a: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Statements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52A1100D-072B-4F45-87E9-5950C4D5BDFE}"/>
              </a:ext>
            </a:extLst>
          </p:cNvPr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6" action="ppaction://hlinksldjump"/>
              </a:rPr>
              <a:t>Dataset</a:t>
            </a:r>
            <a:endParaRPr sz="400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7" action="ppaction://hlinksldjump"/>
              </a:rPr>
              <a:t>Multi-modal Detection of Depression</a:t>
            </a:r>
            <a:endParaRPr sz="400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8" action="ppaction://hlinksldjump"/>
              </a:rPr>
              <a:t>Text-based Detection of Depression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CC083F83-2C8A-4ED5-B828-849012B86B8E}"/>
              </a:ext>
            </a:extLst>
          </p:cNvPr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Literature</a:t>
            </a:r>
            <a:r>
              <a:rPr sz="500" spc="-3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Gaps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D85517D8-0B58-4C0C-AC71-48B56CCC7C6A}"/>
              </a:ext>
            </a:extLst>
          </p:cNvPr>
          <p:cNvSpPr txBox="1"/>
          <p:nvPr/>
        </p:nvSpPr>
        <p:spPr>
          <a:xfrm>
            <a:off x="31191" y="2309900"/>
            <a:ext cx="17780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Plans</a:t>
            </a:r>
            <a:endParaRPr sz="500" b="1" dirty="0">
              <a:latin typeface="LM Sans 8"/>
              <a:cs typeface="LM Sans 8"/>
            </a:endParaRPr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4C9E217C-C8B0-4D68-B57C-B1157A57FCE9}"/>
              </a:ext>
            </a:extLst>
          </p:cNvPr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1" action="ppaction://hlinksldjump"/>
              </a:rPr>
              <a:t>References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3927EF-B14D-43C0-878F-8455DBA4A692}"/>
              </a:ext>
            </a:extLst>
          </p:cNvPr>
          <p:cNvSpPr txBox="1"/>
          <p:nvPr/>
        </p:nvSpPr>
        <p:spPr>
          <a:xfrm>
            <a:off x="749192" y="526691"/>
            <a:ext cx="361666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Create a baseline questionnaire graph based on SCID-5-CV.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Vary the order of questioning by traversing the graph through different adjacent nodes.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Add more clinically relevant questions to the collection. Add cultural and demographic context to the questionnaire.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Include the new set of questions inside the existing graph.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Start with a generic question, and at each step henceforth auto-select the follow-up question from the given set of questions based on the subject’s response.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Auto-analyze a set of consecutive responses to check the satisfiability of each DSM-5 criteria resulting in detection of depression.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9843" y="173389"/>
            <a:ext cx="20504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pc="15" dirty="0"/>
              <a:t>Possible Future Plans</a:t>
            </a:r>
            <a:endParaRPr spc="15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6A7D3978-6E6B-45C3-B6E7-CC0C6ADDD2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12</a:t>
            </a:fld>
            <a:r>
              <a:rPr lang="en-US" spc="-5" dirty="0"/>
              <a:t>/13</a:t>
            </a: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2FF83DE5-B089-40E1-B177-DBF74A55A191}"/>
              </a:ext>
            </a:extLst>
          </p:cNvPr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2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7FB17882-F3E8-4BC1-9851-623FEF2B3DBC}"/>
              </a:ext>
            </a:extLst>
          </p:cNvPr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45FCCA79-9199-4285-AFBB-72A8C91F78BA}"/>
              </a:ext>
            </a:extLst>
          </p:cNvPr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Introduction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Understanding the Diagnostic Criteria for MDD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Getting Acquainted with the Structure of Questions</a:t>
            </a:r>
            <a:endParaRPr kumimoji="0" lang="en-US" sz="400" b="0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Problem</a:t>
            </a:r>
            <a:r>
              <a:rPr kumimoji="0" lang="en-US" sz="400" b="0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 </a:t>
            </a: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Statements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52A1100D-072B-4F45-87E9-5950C4D5BDFE}"/>
              </a:ext>
            </a:extLst>
          </p:cNvPr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6" action="ppaction://hlinksldjump"/>
              </a:rPr>
              <a:t>Dataset</a:t>
            </a:r>
            <a:endParaRPr sz="400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7" action="ppaction://hlinksldjump"/>
              </a:rPr>
              <a:t>Multi-modal Detection of Depression</a:t>
            </a:r>
            <a:endParaRPr sz="400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8" action="ppaction://hlinksldjump"/>
              </a:rPr>
              <a:t>Text-based Detection of Depression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CC083F83-2C8A-4ED5-B828-849012B86B8E}"/>
              </a:ext>
            </a:extLst>
          </p:cNvPr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Literature</a:t>
            </a:r>
            <a:r>
              <a:rPr sz="500" spc="-3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Gaps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D85517D8-0B58-4C0C-AC71-48B56CCC7C6A}"/>
              </a:ext>
            </a:extLst>
          </p:cNvPr>
          <p:cNvSpPr txBox="1"/>
          <p:nvPr/>
        </p:nvSpPr>
        <p:spPr>
          <a:xfrm>
            <a:off x="31191" y="2309900"/>
            <a:ext cx="17780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Plans</a:t>
            </a:r>
            <a:endParaRPr sz="500" b="1" dirty="0">
              <a:latin typeface="LM Sans 8"/>
              <a:cs typeface="LM Sans 8"/>
            </a:endParaRPr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4C9E217C-C8B0-4D68-B57C-B1157A57FCE9}"/>
              </a:ext>
            </a:extLst>
          </p:cNvPr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1" action="ppaction://hlinksldjump"/>
              </a:rPr>
              <a:t>References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3927EF-B14D-43C0-878F-8455DBA4A692}"/>
              </a:ext>
            </a:extLst>
          </p:cNvPr>
          <p:cNvSpPr txBox="1"/>
          <p:nvPr/>
        </p:nvSpPr>
        <p:spPr>
          <a:xfrm>
            <a:off x="749192" y="760879"/>
            <a:ext cx="3616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Auto-generate questions dynamically in reply to a subject’s response, thereby increasing the pool of questions.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Extend beyond the semi-rigid structure of SCID-5-CV, yet pertaining to DSM-5 criteria.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Convert the questionnaire into a chatbot and ask questions dynamically at runtime and still get a zero-shot detection of depression.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Put more focus on the other two modalities (acoustic and visual) for detection of depression.</a:t>
            </a:r>
          </a:p>
        </p:txBody>
      </p:sp>
    </p:spTree>
    <p:extLst>
      <p:ext uri="{BB962C8B-B14F-4D97-AF65-F5344CB8AC3E}">
        <p14:creationId xmlns:p14="http://schemas.microsoft.com/office/powerpoint/2010/main" val="1087667523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8967" y="183478"/>
            <a:ext cx="86328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References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6663" y="855887"/>
            <a:ext cx="3688079" cy="155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5400" algn="just">
              <a:lnSpc>
                <a:spcPct val="100000"/>
              </a:lnSpc>
              <a:spcBef>
                <a:spcPts val="95"/>
              </a:spcBef>
            </a:pPr>
            <a:r>
              <a:rPr lang="en-US" sz="700" spc="-5" dirty="0">
                <a:solidFill>
                  <a:srgbClr val="3333B2"/>
                </a:solidFill>
                <a:latin typeface="LM Sans 8"/>
                <a:cs typeface="LM Sans 8"/>
              </a:rPr>
              <a:t>Gratch et al.</a:t>
            </a:r>
            <a:r>
              <a:rPr sz="700" spc="-5" dirty="0">
                <a:solidFill>
                  <a:srgbClr val="3333B2"/>
                </a:solidFill>
                <a:latin typeface="LM Sans 8"/>
                <a:cs typeface="LM Sans 8"/>
              </a:rPr>
              <a:t> (</a:t>
            </a:r>
            <a:r>
              <a:rPr lang="en-US" sz="700" spc="-5" dirty="0">
                <a:solidFill>
                  <a:srgbClr val="3333B2"/>
                </a:solidFill>
                <a:latin typeface="LM Sans 8"/>
                <a:cs typeface="LM Sans 8"/>
              </a:rPr>
              <a:t>May, </a:t>
            </a:r>
            <a:r>
              <a:rPr sz="700" spc="-5" dirty="0">
                <a:solidFill>
                  <a:srgbClr val="3333B2"/>
                </a:solidFill>
                <a:latin typeface="LM Sans 8"/>
                <a:cs typeface="LM Sans 8"/>
              </a:rPr>
              <a:t>201</a:t>
            </a:r>
            <a:r>
              <a:rPr lang="en-US" sz="700" spc="-5" dirty="0">
                <a:solidFill>
                  <a:srgbClr val="3333B2"/>
                </a:solidFill>
                <a:latin typeface="LM Sans 8"/>
                <a:cs typeface="LM Sans 8"/>
              </a:rPr>
              <a:t>4</a:t>
            </a:r>
            <a:r>
              <a:rPr sz="700" spc="-5" dirty="0">
                <a:solidFill>
                  <a:srgbClr val="3333B2"/>
                </a:solidFill>
                <a:latin typeface="LM Sans 8"/>
                <a:cs typeface="LM Sans 8"/>
              </a:rPr>
              <a:t>).</a:t>
            </a:r>
            <a:r>
              <a:rPr lang="en-US" sz="700" spc="-5" dirty="0">
                <a:solidFill>
                  <a:srgbClr val="3333B2"/>
                </a:solidFill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“</a:t>
            </a:r>
            <a:r>
              <a:rPr lang="en-US" sz="700" spc="-5" dirty="0">
                <a:latin typeface="LM Sans 8"/>
                <a:cs typeface="LM Sans 8"/>
              </a:rPr>
              <a:t>The Distress Analysis Interview Corpus of human and computer interviews</a:t>
            </a:r>
            <a:r>
              <a:rPr sz="700" spc="-5" dirty="0">
                <a:latin typeface="LM Sans 8"/>
                <a:cs typeface="LM Sans 8"/>
              </a:rPr>
              <a:t>”.</a:t>
            </a:r>
            <a:r>
              <a:rPr lang="en-US" sz="700" spc="-5" dirty="0">
                <a:latin typeface="LM Sans 8"/>
                <a:cs typeface="LM Sans 8"/>
              </a:rPr>
              <a:t> </a:t>
            </a:r>
            <a:r>
              <a:rPr sz="700" spc="-5" dirty="0">
                <a:solidFill>
                  <a:srgbClr val="7A7ACD"/>
                </a:solidFill>
                <a:latin typeface="LM Sans 8"/>
                <a:cs typeface="LM Sans 8"/>
              </a:rPr>
              <a:t>In: 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</a:rPr>
              <a:t>Proceedings of Language Resources and Evaluation Conference (LREC), 2014</a:t>
            </a:r>
            <a:r>
              <a:rPr sz="700" spc="-5" dirty="0">
                <a:solidFill>
                  <a:srgbClr val="7A7ACD"/>
                </a:solidFill>
                <a:latin typeface="LM Sans 8"/>
                <a:cs typeface="LM Sans 8"/>
              </a:rPr>
              <a:t>, pp. 3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</a:rPr>
              <a:t>123</a:t>
            </a:r>
            <a:r>
              <a:rPr sz="700" spc="-5" dirty="0">
                <a:solidFill>
                  <a:srgbClr val="7A7ACD"/>
                </a:solidFill>
                <a:latin typeface="LM Sans 8"/>
                <a:cs typeface="LM Sans 8"/>
              </a:rPr>
              <a:t>–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</a:rPr>
              <a:t>3128</a:t>
            </a:r>
            <a:r>
              <a:rPr sz="700" spc="-5" dirty="0">
                <a:solidFill>
                  <a:srgbClr val="7A7ACD"/>
                </a:solidFill>
                <a:latin typeface="LM Sans 8"/>
                <a:cs typeface="LM Sans 8"/>
              </a:rPr>
              <a:t>. </a:t>
            </a:r>
            <a:r>
              <a:rPr sz="700" spc="-5" dirty="0">
                <a:solidFill>
                  <a:srgbClr val="7A7ACD"/>
                </a:solidFill>
                <a:latin typeface="LM Sans 8"/>
                <a:cs typeface="LM Roman Caps 10"/>
              </a:rPr>
              <a:t>url</a:t>
            </a:r>
            <a:r>
              <a:rPr sz="700" spc="-5" dirty="0">
                <a:solidFill>
                  <a:srgbClr val="7A7ACD"/>
                </a:solidFill>
                <a:latin typeface="LM Sans 8"/>
                <a:cs typeface="LM Sans 8"/>
              </a:rPr>
              <a:t>: 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</a:rPr>
              <a:t> 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Mono 8"/>
                <a:hlinkClick r:id="rId2"/>
              </a:rPr>
              <a:t>http://www.lrec-conf.org/proceedings/lrec2014/pdf/508_Paper.pdf</a:t>
            </a:r>
            <a:r>
              <a:rPr sz="700" spc="-5" dirty="0">
                <a:solidFill>
                  <a:srgbClr val="7A7ACD"/>
                </a:solidFill>
                <a:latin typeface="LM Sans 8"/>
                <a:cs typeface="LM Sans 8"/>
              </a:rPr>
              <a:t>.</a:t>
            </a:r>
            <a:endParaRPr lang="en-US" sz="700" spc="-5" dirty="0">
              <a:solidFill>
                <a:srgbClr val="7A7ACD"/>
              </a:solidFill>
              <a:latin typeface="LM Sans 8"/>
              <a:cs typeface="LM Sans 8"/>
            </a:endParaRPr>
          </a:p>
          <a:p>
            <a:pPr marL="190500" marR="25400" indent="-178435" algn="just">
              <a:lnSpc>
                <a:spcPct val="100000"/>
              </a:lnSpc>
              <a:spcBef>
                <a:spcPts val="95"/>
              </a:spcBef>
            </a:pPr>
            <a:endParaRPr sz="700" dirty="0">
              <a:latin typeface="LM Sans 8"/>
              <a:cs typeface="LM Sans 8"/>
            </a:endParaRPr>
          </a:p>
          <a:p>
            <a:pPr marR="10160" algn="just">
              <a:spcBef>
                <a:spcPts val="95"/>
              </a:spcBef>
            </a:pPr>
            <a:r>
              <a:rPr lang="en-US" sz="700" spc="-5" dirty="0">
                <a:solidFill>
                  <a:srgbClr val="3333B2"/>
                </a:solidFill>
                <a:latin typeface="LM Sans 8"/>
                <a:cs typeface="LM Sans 8"/>
              </a:rPr>
              <a:t>Syed Arbaaz Qureshi, Mohammed </a:t>
            </a:r>
            <a:r>
              <a:rPr lang="en-US" sz="700" spc="-5" dirty="0" err="1">
                <a:solidFill>
                  <a:srgbClr val="3333B2"/>
                </a:solidFill>
                <a:latin typeface="LM Sans 8"/>
                <a:cs typeface="LM Sans 8"/>
              </a:rPr>
              <a:t>Hasanuzzaman</a:t>
            </a:r>
            <a:r>
              <a:rPr lang="en-US" sz="700" spc="-5" dirty="0">
                <a:solidFill>
                  <a:srgbClr val="3333B2"/>
                </a:solidFill>
                <a:latin typeface="LM Sans 8"/>
                <a:cs typeface="LM Sans 8"/>
              </a:rPr>
              <a:t>, </a:t>
            </a:r>
            <a:r>
              <a:rPr lang="en-US" sz="700" spc="-5" dirty="0" err="1">
                <a:solidFill>
                  <a:srgbClr val="3333B2"/>
                </a:solidFill>
                <a:latin typeface="LM Sans 8"/>
                <a:cs typeface="LM Sans 8"/>
              </a:rPr>
              <a:t>Sriparna</a:t>
            </a:r>
            <a:r>
              <a:rPr lang="en-US" sz="700" spc="-5" dirty="0">
                <a:solidFill>
                  <a:srgbClr val="3333B2"/>
                </a:solidFill>
                <a:latin typeface="LM Sans 8"/>
                <a:cs typeface="LM Sans 8"/>
              </a:rPr>
              <a:t> </a:t>
            </a:r>
            <a:r>
              <a:rPr lang="en-US" sz="700" spc="-5" dirty="0" err="1">
                <a:solidFill>
                  <a:srgbClr val="3333B2"/>
                </a:solidFill>
                <a:latin typeface="LM Sans 8"/>
                <a:cs typeface="LM Sans 8"/>
              </a:rPr>
              <a:t>Saha</a:t>
            </a:r>
            <a:r>
              <a:rPr lang="en-US" sz="700" spc="-5" dirty="0">
                <a:solidFill>
                  <a:srgbClr val="3333B2"/>
                </a:solidFill>
                <a:latin typeface="LM Sans 8"/>
                <a:cs typeface="LM Sans 8"/>
              </a:rPr>
              <a:t>, </a:t>
            </a:r>
            <a:r>
              <a:rPr lang="en-US" sz="700" spc="-5" dirty="0" err="1">
                <a:solidFill>
                  <a:srgbClr val="3333B2"/>
                </a:solidFill>
                <a:latin typeface="LM Sans 8"/>
                <a:cs typeface="LM Sans 8"/>
              </a:rPr>
              <a:t>Gaël</a:t>
            </a:r>
            <a:r>
              <a:rPr lang="en-US" sz="700" spc="-5" dirty="0">
                <a:solidFill>
                  <a:srgbClr val="3333B2"/>
                </a:solidFill>
                <a:latin typeface="LM Sans 8"/>
                <a:cs typeface="LM Sans 8"/>
              </a:rPr>
              <a:t> Dias (April, 2019). </a:t>
            </a:r>
            <a:r>
              <a:rPr lang="en-US" sz="700" spc="-5" dirty="0">
                <a:latin typeface="LM Sans 8"/>
                <a:cs typeface="LM Sans 8"/>
              </a:rPr>
              <a:t>“The Verbal and Non Verbal Signals of Depression -- Combining Acoustics, Text and Visuals for Estimating Depression Level</a:t>
            </a:r>
            <a:r>
              <a:rPr lang="en-US" sz="700" dirty="0">
                <a:latin typeface="LM Sans 8"/>
                <a:cs typeface="LM Sans 8"/>
              </a:rPr>
              <a:t>”.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</a:rPr>
              <a:t> 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Roman Caps 10"/>
              </a:rPr>
              <a:t>doi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</a:rPr>
              <a:t>:</a:t>
            </a:r>
            <a:r>
              <a:rPr lang="en-US" sz="700" spc="90" dirty="0">
                <a:solidFill>
                  <a:srgbClr val="7A7ACD"/>
                </a:solidFill>
                <a:latin typeface="LM Sans 8"/>
                <a:cs typeface="LM Sans 8"/>
              </a:rPr>
              <a:t> 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Mono 8"/>
                <a:hlinkClick r:id="rId3"/>
              </a:rPr>
              <a:t>10.48550/arXiv.1904.07656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</a:rPr>
              <a:t>. url: 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  <a:hlinkClick r:id="rId4"/>
              </a:rPr>
              <a:t>https://arxiv.org/pdf/1904.07656.pdf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</a:rPr>
              <a:t>.</a:t>
            </a:r>
          </a:p>
          <a:p>
            <a:pPr marL="190500" marR="10160" indent="-178435" algn="just">
              <a:spcBef>
                <a:spcPts val="15"/>
              </a:spcBef>
            </a:pPr>
            <a:endParaRPr lang="en-US" sz="700" spc="-5" dirty="0">
              <a:solidFill>
                <a:srgbClr val="7A7ACD"/>
              </a:solidFill>
              <a:latin typeface="LM Sans 8"/>
            </a:endParaRPr>
          </a:p>
          <a:p>
            <a:pPr algn="just">
              <a:spcBef>
                <a:spcPts val="95"/>
              </a:spcBef>
            </a:pPr>
            <a:r>
              <a:rPr lang="de-DE" sz="700" spc="-5" dirty="0">
                <a:solidFill>
                  <a:srgbClr val="3333B2"/>
                </a:solidFill>
                <a:latin typeface="LM Sans 8"/>
                <a:cs typeface="LM Sans 8"/>
              </a:rPr>
              <a:t>Heinrich Dinkel, Mengyue Wu, Kai Yu (April, </a:t>
            </a:r>
            <a:r>
              <a:rPr lang="de-DE" sz="700" dirty="0">
                <a:solidFill>
                  <a:srgbClr val="3333B2"/>
                </a:solidFill>
                <a:latin typeface="LM Sans 8"/>
                <a:cs typeface="LM Sans 8"/>
              </a:rPr>
              <a:t>2019). </a:t>
            </a:r>
            <a:r>
              <a:rPr lang="de-DE" sz="700" dirty="0">
                <a:latin typeface="LM Sans 8"/>
                <a:cs typeface="LM Sans 8"/>
              </a:rPr>
              <a:t>“</a:t>
            </a:r>
            <a:r>
              <a:rPr lang="en-US" sz="700" dirty="0">
                <a:latin typeface="LM Sans 8"/>
                <a:cs typeface="LM Sans 8"/>
              </a:rPr>
              <a:t>Text-based depression detection on sparse data</a:t>
            </a:r>
            <a:r>
              <a:rPr lang="de-DE" sz="700" dirty="0">
                <a:latin typeface="LM Sans 8"/>
                <a:cs typeface="LM Sans 8"/>
              </a:rPr>
              <a:t>”. </a:t>
            </a:r>
            <a:r>
              <a:rPr lang="de-DE" sz="700" spc="-5" dirty="0">
                <a:solidFill>
                  <a:srgbClr val="7A7ACD"/>
                </a:solidFill>
                <a:latin typeface="LM Sans 8"/>
                <a:cs typeface="LM Roman Caps 10"/>
              </a:rPr>
              <a:t>doi</a:t>
            </a:r>
            <a:r>
              <a:rPr lang="de-DE" sz="700" spc="-5" dirty="0">
                <a:solidFill>
                  <a:srgbClr val="7A7ACD"/>
                </a:solidFill>
                <a:latin typeface="LM Sans 8"/>
                <a:cs typeface="LM Sans 8"/>
              </a:rPr>
              <a:t>: </a:t>
            </a:r>
            <a:r>
              <a:rPr lang="de-DE" sz="700" spc="-5" dirty="0">
                <a:solidFill>
                  <a:srgbClr val="7A7ACD"/>
                </a:solidFill>
                <a:latin typeface="LM Sans 8"/>
                <a:cs typeface="LM Mono 8"/>
                <a:hlinkClick r:id="rId5"/>
              </a:rPr>
              <a:t>10.48550/arXiv.1904.0515476</a:t>
            </a:r>
            <a:r>
              <a:rPr lang="de-DE" sz="700" spc="-5" dirty="0">
                <a:solidFill>
                  <a:srgbClr val="7A7ACD"/>
                </a:solidFill>
                <a:latin typeface="LM Sans 8"/>
                <a:cs typeface="LM Sans 8"/>
              </a:rPr>
              <a:t>.</a:t>
            </a:r>
            <a:r>
              <a:rPr lang="de-DE" sz="700" spc="105" dirty="0">
                <a:solidFill>
                  <a:srgbClr val="7A7ACD"/>
                </a:solidFill>
                <a:latin typeface="LM Sans 8"/>
                <a:cs typeface="LM Sans 8"/>
              </a:rPr>
              <a:t> </a:t>
            </a:r>
            <a:r>
              <a:rPr lang="de-DE" sz="700" spc="-5" dirty="0">
                <a:solidFill>
                  <a:srgbClr val="7A7ACD"/>
                </a:solidFill>
                <a:latin typeface="LM Sans 8"/>
                <a:cs typeface="LM Roman Caps 10"/>
              </a:rPr>
              <a:t>url</a:t>
            </a:r>
            <a:r>
              <a:rPr lang="de-DE" sz="700" spc="-5" dirty="0">
                <a:solidFill>
                  <a:srgbClr val="7A7ACD"/>
                </a:solidFill>
                <a:latin typeface="LM Sans 8"/>
                <a:cs typeface="LM Sans 8"/>
              </a:rPr>
              <a:t>: 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Mono 8"/>
                <a:hlinkClick r:id="rId6"/>
              </a:rPr>
              <a:t>https://arxiv.org/pdf/1904.05154.pdf</a:t>
            </a:r>
            <a:r>
              <a:rPr sz="700" spc="-5" dirty="0">
                <a:solidFill>
                  <a:srgbClr val="7A7ACD"/>
                </a:solidFill>
                <a:latin typeface="LM Sans 8"/>
                <a:cs typeface="LM Sans 8"/>
              </a:rPr>
              <a:t>.</a:t>
            </a:r>
            <a:endParaRPr lang="en-US" sz="700" spc="-5" dirty="0">
              <a:solidFill>
                <a:srgbClr val="7A7ACD"/>
              </a:solidFill>
              <a:latin typeface="LM Sans 8"/>
              <a:cs typeface="LM Sans 8"/>
            </a:endParaRPr>
          </a:p>
          <a:p>
            <a:pPr marL="190500" algn="just"/>
            <a:endParaRPr sz="700" dirty="0">
              <a:latin typeface="LM Sans 8"/>
              <a:cs typeface="LM Sans 8"/>
            </a:endParaRPr>
          </a:p>
          <a:p>
            <a:pPr marR="150495" algn="just">
              <a:spcBef>
                <a:spcPts val="95"/>
              </a:spcBef>
            </a:pPr>
            <a:r>
              <a:rPr lang="en-US" sz="700" spc="-5" dirty="0">
                <a:solidFill>
                  <a:srgbClr val="3333B2"/>
                </a:solidFill>
                <a:latin typeface="LM Sans 8"/>
                <a:cs typeface="LM Sans 8"/>
              </a:rPr>
              <a:t>D. Xezonaki, G. Paraskevopoulos, A. Potamianos, S. Narayanan </a:t>
            </a:r>
            <a:r>
              <a:rPr lang="en-US" sz="700" dirty="0">
                <a:solidFill>
                  <a:srgbClr val="3333B2"/>
                </a:solidFill>
                <a:latin typeface="LM Sans 8"/>
                <a:cs typeface="LM Sans 8"/>
              </a:rPr>
              <a:t>(June, 2019).</a:t>
            </a:r>
            <a:r>
              <a:rPr lang="en-US" sz="700" dirty="0">
                <a:latin typeface="LM Sans 8"/>
                <a:cs typeface="LM Sans 8"/>
              </a:rPr>
              <a:t>“Affective Conditioning on Hierarchical Networks applied to Depression Detection from Transcribed Clinical Interviews</a:t>
            </a:r>
            <a:r>
              <a:rPr lang="en-US" sz="700" spc="-5" dirty="0">
                <a:latin typeface="LM Sans 8"/>
                <a:cs typeface="LM Sans 8"/>
              </a:rPr>
              <a:t>”.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</a:rPr>
              <a:t> 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Roman Caps 10"/>
              </a:rPr>
              <a:t>doi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</a:rPr>
              <a:t>:</a:t>
            </a:r>
            <a:r>
              <a:rPr lang="en-US" sz="700" dirty="0">
                <a:solidFill>
                  <a:srgbClr val="7A7ACD"/>
                </a:solidFill>
                <a:latin typeface="LM Sans 8"/>
                <a:cs typeface="LM Sans 8"/>
              </a:rPr>
              <a:t> 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Mono 8"/>
                <a:hlinkClick r:id="rId7"/>
              </a:rPr>
              <a:t>10.48850/arXiv.2006.08336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  <a:hlinkClick r:id="rId7"/>
              </a:rPr>
              <a:t>.</a:t>
            </a:r>
            <a:r>
              <a:rPr lang="en-US" sz="700" dirty="0">
                <a:solidFill>
                  <a:srgbClr val="7A7ACD"/>
                </a:solidFill>
                <a:latin typeface="LM Sans 8"/>
                <a:cs typeface="LM Sans 8"/>
              </a:rPr>
              <a:t> 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Roman Caps 10"/>
              </a:rPr>
              <a:t>url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Sans 8"/>
              </a:rPr>
              <a:t>:</a:t>
            </a:r>
            <a:r>
              <a:rPr lang="en-US" sz="700" dirty="0">
                <a:latin typeface="LM Sans 8"/>
                <a:cs typeface="LM Sans 8"/>
              </a:rPr>
              <a:t> </a:t>
            </a:r>
            <a:r>
              <a:rPr lang="en-US" sz="700" spc="-5" dirty="0">
                <a:solidFill>
                  <a:srgbClr val="7A7ACD"/>
                </a:solidFill>
                <a:latin typeface="LM Sans 8"/>
                <a:cs typeface="LM Mono 8"/>
                <a:hlinkClick r:id="rId8"/>
              </a:rPr>
              <a:t>https://arxiv.org/pdf/2006.08336.pdf</a:t>
            </a:r>
            <a:r>
              <a:rPr sz="700" spc="-5" dirty="0">
                <a:solidFill>
                  <a:srgbClr val="7A7ACD"/>
                </a:solidFill>
                <a:latin typeface="LM Sans 8"/>
                <a:cs typeface="LM Sans 8"/>
              </a:rPr>
              <a:t>.</a:t>
            </a:r>
            <a:endParaRPr lang="en-US" sz="700" spc="-5" dirty="0">
              <a:solidFill>
                <a:srgbClr val="7A7ACD"/>
              </a:solidFill>
              <a:latin typeface="LM Sans 8"/>
              <a:cs typeface="LM Sans 8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00ADC75-10EC-44AE-8118-89CC03EC99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13</a:t>
            </a:fld>
            <a:r>
              <a:rPr lang="en-US" spc="-5" dirty="0"/>
              <a:t>/13</a:t>
            </a: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E150D0C3-210D-496F-8CFE-C7EC0C0A51C5}"/>
              </a:ext>
            </a:extLst>
          </p:cNvPr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9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092E2CF0-29A2-48E6-9641-6B03BA504983}"/>
              </a:ext>
            </a:extLst>
          </p:cNvPr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676BA7A2-6727-47A4-BDDA-EEE66AAD4C78}"/>
              </a:ext>
            </a:extLst>
          </p:cNvPr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10" action="ppaction://hlinksldjump"/>
              </a:rPr>
              <a:t>Introduction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10" action="ppaction://hlinksldjump"/>
              </a:rPr>
              <a:t>Understanding the Diagnostic Criteria for MDD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11" action="ppaction://hlinksldjump"/>
              </a:rPr>
              <a:t>Getting Acquainted with the Structure of Questions</a:t>
            </a:r>
            <a:endParaRPr kumimoji="0" lang="en-US" sz="400" b="0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12" action="ppaction://hlinksldjump"/>
              </a:rPr>
              <a:t>Problem</a:t>
            </a:r>
            <a:r>
              <a:rPr kumimoji="0" lang="en-US" sz="400" b="0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12" action="ppaction://hlinksldjump"/>
              </a:rPr>
              <a:t> </a:t>
            </a: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12" action="ppaction://hlinksldjump"/>
              </a:rPr>
              <a:t>Statements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587BCDF4-D1F5-4338-B43B-F758D6DF3E5A}"/>
              </a:ext>
            </a:extLst>
          </p:cNvPr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13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3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13" action="ppaction://hlinksldjump"/>
              </a:rPr>
              <a:t>Dataset</a:t>
            </a:r>
            <a:endParaRPr sz="400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14" action="ppaction://hlinksldjump"/>
              </a:rPr>
              <a:t>Multi-modal Detection of Depression</a:t>
            </a:r>
            <a:endParaRPr sz="400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15" action="ppaction://hlinksldjump"/>
              </a:rPr>
              <a:t>Text-based Detection of Depression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3E68AD12-42F9-447A-804A-39EA0699893E}"/>
              </a:ext>
            </a:extLst>
          </p:cNvPr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6" action="ppaction://hlinksldjump"/>
              </a:rPr>
              <a:t>Literature</a:t>
            </a:r>
            <a:r>
              <a:rPr sz="500" spc="-35" dirty="0">
                <a:solidFill>
                  <a:srgbClr val="9494D7"/>
                </a:solidFill>
                <a:latin typeface="LM Sans 8"/>
                <a:cs typeface="LM Sans 8"/>
                <a:hlinkClick r:id="rId16" action="ppaction://hlinksldjump"/>
              </a:rPr>
              <a:t>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6" action="ppaction://hlinksldjump"/>
              </a:rPr>
              <a:t>Gaps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AE1F618B-805E-4D0A-A84E-675479FE361A}"/>
              </a:ext>
            </a:extLst>
          </p:cNvPr>
          <p:cNvSpPr txBox="1"/>
          <p:nvPr/>
        </p:nvSpPr>
        <p:spPr>
          <a:xfrm>
            <a:off x="31191" y="2309900"/>
            <a:ext cx="1778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7" action="ppaction://hlinksldjump"/>
              </a:rPr>
              <a:t>Plans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8EAC7B97-BCBC-43D2-85E9-F30ACB5B078F}"/>
              </a:ext>
            </a:extLst>
          </p:cNvPr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9494D7"/>
                </a:solidFill>
                <a:latin typeface="LM Sans 8"/>
                <a:cs typeface="LM Sans 8"/>
                <a:hlinkClick r:id="rId18" action="ppaction://hlinksldjump"/>
              </a:rPr>
              <a:t>References</a:t>
            </a:r>
            <a:endParaRPr sz="500" b="1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2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Introduction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Understanding the Diagnostic Criteria for MDD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Getting Acquainted with the Structure of Questions</a:t>
            </a:r>
            <a:endParaRPr kumimoji="0" lang="en-US" sz="400" b="0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Problem</a:t>
            </a:r>
            <a:r>
              <a:rPr kumimoji="0" lang="en-US" sz="400" b="0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 </a:t>
            </a: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Statements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6" action="ppaction://hlinksldjump"/>
              </a:rPr>
              <a:t>Dataset</a:t>
            </a:r>
            <a:endParaRPr sz="400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7" action="ppaction://hlinksldjump"/>
              </a:rPr>
              <a:t>Multi-modal Detection of Depression</a:t>
            </a:r>
            <a:endParaRPr sz="400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8" action="ppaction://hlinksldjump"/>
              </a:rPr>
              <a:t>Text-based Detection of Depression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Literature</a:t>
            </a:r>
            <a:r>
              <a:rPr sz="500" spc="-3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Gaps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91" y="2309900"/>
            <a:ext cx="1778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Plans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1" action="ppaction://hlinksldjump"/>
              </a:rPr>
              <a:t>References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27505" y="179636"/>
            <a:ext cx="13550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Table </a:t>
            </a:r>
            <a:r>
              <a:rPr spc="10" dirty="0"/>
              <a:t>of</a:t>
            </a:r>
            <a:r>
              <a:rPr spc="-45" dirty="0"/>
              <a:t> </a:t>
            </a:r>
            <a:r>
              <a:rPr spc="10" dirty="0"/>
              <a:t>Contents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3501" y="609909"/>
            <a:ext cx="828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1.</a:t>
            </a:r>
            <a:r>
              <a:rPr sz="1000" spc="75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  <a:hlinkClick r:id="rId3" action="ppaction://hlinksldjump"/>
              </a:rPr>
              <a:t>Introduction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491" y="761738"/>
            <a:ext cx="273748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lvl="1" indent="-253365">
              <a:lnSpc>
                <a:spcPts val="1200"/>
              </a:lnSpc>
              <a:spcBef>
                <a:spcPts val="95"/>
              </a:spcBef>
              <a:buAutoNum type="arabicPeriod"/>
              <a:tabLst>
                <a:tab pos="266065" algn="l"/>
              </a:tabLst>
            </a:pPr>
            <a:r>
              <a:rPr lang="en-US" sz="1000" spc="-5" dirty="0">
                <a:latin typeface="LM Sans 10"/>
                <a:cs typeface="LM Sans 10"/>
                <a:hlinkClick r:id="rId3" action="ppaction://hlinksldjump"/>
              </a:rPr>
              <a:t>Understanding the Diagnostic Criteria for MDD</a:t>
            </a:r>
            <a:endParaRPr sz="1000" dirty="0">
              <a:latin typeface="LM Sans 10"/>
              <a:cs typeface="LM Sans 10"/>
            </a:endParaRPr>
          </a:p>
          <a:p>
            <a:pPr marL="265430" lvl="1" indent="-253365">
              <a:lnSpc>
                <a:spcPts val="1195"/>
              </a:lnSpc>
              <a:buAutoNum type="arabicPeriod"/>
              <a:tabLst>
                <a:tab pos="266065" algn="l"/>
              </a:tabLst>
            </a:pPr>
            <a:r>
              <a:rPr lang="en-US" sz="1000" spc="-5" dirty="0">
                <a:latin typeface="LM Sans 10"/>
                <a:cs typeface="LM Sans 10"/>
                <a:hlinkClick r:id="rId4" action="ppaction://hlinksldjump"/>
              </a:rPr>
              <a:t>Getting Acquainted with the Structure of Questions</a:t>
            </a:r>
            <a:endParaRPr lang="en-US" sz="1000" spc="-5" dirty="0">
              <a:latin typeface="LM Sans 10"/>
              <a:cs typeface="LM Sans 10"/>
            </a:endParaRPr>
          </a:p>
          <a:p>
            <a:pPr marL="265430" lvl="1" indent="-253365">
              <a:lnSpc>
                <a:spcPts val="1195"/>
              </a:lnSpc>
              <a:buAutoNum type="arabicPeriod"/>
              <a:tabLst>
                <a:tab pos="266065" algn="l"/>
              </a:tabLst>
            </a:pPr>
            <a:r>
              <a:rPr sz="1000" spc="-5" dirty="0">
                <a:latin typeface="LM Sans 10"/>
                <a:cs typeface="LM Sans 10"/>
                <a:hlinkClick r:id="rId5" action="ppaction://hlinksldjump"/>
              </a:rPr>
              <a:t>Problem Statements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501" y="1541303"/>
            <a:ext cx="1137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2.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  <a:hlinkClick r:id="rId6" action="ppaction://hlinksldjump"/>
              </a:rPr>
              <a:t>Current</a:t>
            </a:r>
            <a:r>
              <a:rPr sz="1000" spc="70" dirty="0">
                <a:solidFill>
                  <a:srgbClr val="3333B2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  <a:hlinkClick r:id="rId6" action="ppaction://hlinksldjump"/>
              </a:rPr>
              <a:t>Literature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6027" y="1742495"/>
            <a:ext cx="240157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lvl="1" indent="-253365">
              <a:lnSpc>
                <a:spcPts val="1200"/>
              </a:lnSpc>
              <a:spcBef>
                <a:spcPts val="95"/>
              </a:spcBef>
              <a:buAutoNum type="arabicPeriod"/>
              <a:tabLst>
                <a:tab pos="266065" algn="l"/>
              </a:tabLst>
            </a:pPr>
            <a:r>
              <a:rPr lang="en-US" sz="1000" spc="-5" dirty="0">
                <a:latin typeface="LM Sans 10"/>
                <a:cs typeface="LM Sans 10"/>
                <a:hlinkClick r:id="rId6" action="ppaction://hlinksldjump"/>
              </a:rPr>
              <a:t>Dataset</a:t>
            </a:r>
            <a:endParaRPr sz="1000" dirty="0">
              <a:latin typeface="LM Sans 10"/>
              <a:cs typeface="LM Sans 10"/>
            </a:endParaRPr>
          </a:p>
          <a:p>
            <a:pPr marL="265430" lvl="1" indent="-253365">
              <a:lnSpc>
                <a:spcPts val="1195"/>
              </a:lnSpc>
              <a:buAutoNum type="arabicPeriod"/>
              <a:tabLst>
                <a:tab pos="266065" algn="l"/>
              </a:tabLst>
            </a:pPr>
            <a:r>
              <a:rPr lang="en-US" sz="1000" spc="-5" dirty="0">
                <a:latin typeface="LM Sans 10"/>
                <a:cs typeface="LM Sans 10"/>
                <a:hlinkClick r:id="rId7" action="ppaction://hlinksldjump"/>
              </a:rPr>
              <a:t>Multi-modal Detection of Depression</a:t>
            </a:r>
            <a:endParaRPr sz="1000" dirty="0">
              <a:latin typeface="LM Sans 10"/>
              <a:cs typeface="LM Sans 10"/>
            </a:endParaRPr>
          </a:p>
          <a:p>
            <a:pPr marL="265430" lvl="1" indent="-253365">
              <a:lnSpc>
                <a:spcPts val="1200"/>
              </a:lnSpc>
              <a:buAutoNum type="arabicPeriod"/>
              <a:tabLst>
                <a:tab pos="266065" algn="l"/>
              </a:tabLst>
            </a:pPr>
            <a:r>
              <a:rPr lang="en-US" sz="1000" spc="-5" dirty="0">
                <a:latin typeface="LM Sans 10"/>
                <a:cs typeface="LM Sans 10"/>
                <a:hlinkClick r:id="rId8" action="ppaction://hlinksldjump"/>
              </a:rPr>
              <a:t>Text-based Detection of Depression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3501" y="2348226"/>
            <a:ext cx="29895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940">
              <a:lnSpc>
                <a:spcPts val="1200"/>
              </a:lnSpc>
              <a:spcBef>
                <a:spcPts val="95"/>
              </a:spcBef>
              <a:buAutoNum type="arabicPeriod" startAt="3"/>
              <a:tabLst>
                <a:tab pos="167640" algn="l"/>
              </a:tabLst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  <a:hlinkClick r:id="rId9" action="ppaction://hlinksldjump"/>
              </a:rPr>
              <a:t>Literature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  <a:hlinkClick r:id="rId9" action="ppaction://hlinksldjump"/>
              </a:rPr>
              <a:t>Gaps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3500" y="2634921"/>
            <a:ext cx="466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4.</a:t>
            </a:r>
            <a:r>
              <a:rPr sz="1000" spc="40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  <a:hlinkClick r:id="rId10" action="ppaction://hlinksldjump"/>
              </a:rPr>
              <a:t>Plans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940B1D7-2A4A-4A55-924D-FDB09338B1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2</a:t>
            </a:fld>
            <a:r>
              <a:rPr lang="en-US" spc="-5" dirty="0"/>
              <a:t>/13</a:t>
            </a: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115C8069-012C-431D-B893-BD5AE6C56BD2}"/>
              </a:ext>
            </a:extLst>
          </p:cNvPr>
          <p:cNvSpPr txBox="1"/>
          <p:nvPr/>
        </p:nvSpPr>
        <p:spPr>
          <a:xfrm>
            <a:off x="733500" y="2927631"/>
            <a:ext cx="8286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solidFill>
                  <a:srgbClr val="3333B2"/>
                </a:solidFill>
                <a:latin typeface="LM Sans 10"/>
                <a:cs typeface="LM Sans 10"/>
              </a:rPr>
              <a:t>5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.</a:t>
            </a:r>
            <a:r>
              <a:rPr sz="1000" spc="40" dirty="0">
                <a:solidFill>
                  <a:srgbClr val="3333B2"/>
                </a:solidFill>
                <a:latin typeface="LM Sans 10"/>
                <a:cs typeface="LM Sans 10"/>
              </a:rPr>
              <a:t> </a:t>
            </a:r>
            <a:r>
              <a:rPr lang="en-US" sz="1000" spc="-5" dirty="0">
                <a:solidFill>
                  <a:srgbClr val="3333B2"/>
                </a:solidFill>
                <a:latin typeface="LM Sans 10"/>
                <a:cs typeface="LM Sans 10"/>
                <a:hlinkClick r:id="rId10" action="ppaction://hlinksldjump"/>
              </a:rPr>
              <a:t>References</a:t>
            </a:r>
            <a:endParaRPr sz="1000" dirty="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5663" y="182499"/>
            <a:ext cx="3198774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5155" marR="5715" algn="ctr">
              <a:lnSpc>
                <a:spcPct val="100000"/>
              </a:lnSpc>
              <a:spcBef>
                <a:spcPts val="135"/>
              </a:spcBef>
            </a:pPr>
            <a:r>
              <a:rPr lang="en-US" spc="15" dirty="0"/>
              <a:t>Understanding the Diagnostic Criteria for MDD</a:t>
            </a:r>
            <a:endParaRPr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736663" y="704592"/>
            <a:ext cx="3703954" cy="17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600"/>
              </a:lnSpc>
              <a:spcBef>
                <a:spcPts val="95"/>
              </a:spcBef>
            </a:pPr>
            <a:r>
              <a:rPr lang="en-US" sz="700" spc="-10" dirty="0">
                <a:latin typeface="LM Sans 8"/>
                <a:cs typeface="LM Sans 8"/>
              </a:rPr>
              <a:t>The Diagnostic and Statistical Manual of Mental Disorders, Fifth Edition (DSM-5) is used as the diagnostic criteria for MDD.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0BD913-EE7A-4FA4-AEBF-98F79BE51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47813"/>
              </p:ext>
            </p:extLst>
          </p:nvPr>
        </p:nvGraphicFramePr>
        <p:xfrm>
          <a:off x="736662" y="938198"/>
          <a:ext cx="3703953" cy="675006"/>
        </p:xfrm>
        <a:graphic>
          <a:graphicData uri="http://schemas.openxmlformats.org/drawingml/2006/table">
            <a:tbl>
              <a:tblPr firstRow="1" firstCol="1" bandRow="1"/>
              <a:tblGrid>
                <a:gridCol w="639774">
                  <a:extLst>
                    <a:ext uri="{9D8B030D-6E8A-4147-A177-3AD203B41FA5}">
                      <a16:colId xmlns:a16="http://schemas.microsoft.com/office/drawing/2014/main" val="940970500"/>
                    </a:ext>
                  </a:extLst>
                </a:gridCol>
                <a:gridCol w="677407">
                  <a:extLst>
                    <a:ext uri="{9D8B030D-6E8A-4147-A177-3AD203B41FA5}">
                      <a16:colId xmlns:a16="http://schemas.microsoft.com/office/drawing/2014/main" val="2589995112"/>
                    </a:ext>
                  </a:extLst>
                </a:gridCol>
                <a:gridCol w="2386772">
                  <a:extLst>
                    <a:ext uri="{9D8B030D-6E8A-4147-A177-3AD203B41FA5}">
                      <a16:colId xmlns:a16="http://schemas.microsoft.com/office/drawing/2014/main" val="2743953772"/>
                    </a:ext>
                  </a:extLst>
                </a:gridCol>
              </a:tblGrid>
              <a:tr h="1021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Clearly Present</a:t>
                      </a:r>
                      <a:endParaRPr lang="en-US" sz="700" dirty="0">
                        <a:effectLst/>
                        <a:latin typeface="LM Sans 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73" marR="408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Sustained</a:t>
                      </a:r>
                      <a:endParaRPr lang="en-US" sz="700" dirty="0">
                        <a:effectLst/>
                        <a:latin typeface="LM Sans 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73" marR="408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873" marR="408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93586"/>
                  </a:ext>
                </a:extLst>
              </a:tr>
              <a:tr h="42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873" marR="408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873" marR="408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1) Depressed mood most of the day, nearly every day as indicated by either subjective report (e.g., feels sad, empty, hopeless) or observation made by others (e.g., appears tearful). </a:t>
                      </a:r>
                      <a:r>
                        <a:rPr lang="en-US" sz="700" b="0" i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(Note: In children and adolescents, can be irritable mood).</a:t>
                      </a:r>
                    </a:p>
                  </a:txBody>
                  <a:tcPr marL="40873" marR="408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09599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8218995-A98C-4AD7-8EBD-9E836FD0E6E8}"/>
              </a:ext>
            </a:extLst>
          </p:cNvPr>
          <p:cNvSpPr txBox="1"/>
          <p:nvPr/>
        </p:nvSpPr>
        <p:spPr>
          <a:xfrm>
            <a:off x="1559938" y="1591492"/>
            <a:ext cx="20574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LM Sans 8"/>
              </a:rPr>
              <a:t>Table 1: DSM-5 Section A 1</a:t>
            </a:r>
            <a:r>
              <a:rPr lang="en-US" sz="500" baseline="30000" dirty="0">
                <a:latin typeface="LM Sans 8"/>
              </a:rPr>
              <a:t>st</a:t>
            </a:r>
            <a:r>
              <a:rPr lang="en-US" sz="500" dirty="0">
                <a:latin typeface="LM Sans 8"/>
              </a:rPr>
              <a:t> Criteria 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0393948C-6782-4738-98D5-68708C5CB75A}"/>
              </a:ext>
            </a:extLst>
          </p:cNvPr>
          <p:cNvSpPr txBox="1"/>
          <p:nvPr/>
        </p:nvSpPr>
        <p:spPr>
          <a:xfrm>
            <a:off x="749819" y="1918712"/>
            <a:ext cx="3703954" cy="68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 algn="just">
              <a:lnSpc>
                <a:spcPts val="6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700" spc="-10" dirty="0">
                <a:latin typeface="LM Sans 8"/>
                <a:cs typeface="LM Sans 8"/>
              </a:rPr>
              <a:t>There are 8 more criteria in Section A apart from the one shown above and for a diagnosis of MDD to be present, 5 of those 9 criteria must be marked as </a:t>
            </a:r>
            <a:r>
              <a:rPr lang="en-US" sz="700" b="1" spc="-10" dirty="0">
                <a:latin typeface="LM Sans 8"/>
                <a:cs typeface="LM Sans 8"/>
              </a:rPr>
              <a:t>both</a:t>
            </a:r>
            <a:r>
              <a:rPr lang="en-US" sz="700" spc="-10" dirty="0">
                <a:latin typeface="LM Sans 8"/>
                <a:cs typeface="LM Sans 8"/>
              </a:rPr>
              <a:t> “clearly present” and “sustained”. </a:t>
            </a:r>
          </a:p>
          <a:p>
            <a:pPr marL="184150" indent="-171450" algn="just">
              <a:lnSpc>
                <a:spcPts val="6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700" spc="-10" dirty="0">
              <a:latin typeface="LM Sans 8"/>
              <a:cs typeface="LM Sans 8"/>
            </a:endParaRPr>
          </a:p>
          <a:p>
            <a:pPr marL="184150" indent="-171450" algn="just">
              <a:lnSpc>
                <a:spcPts val="6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700" spc="-10" dirty="0">
                <a:latin typeface="LM Sans 8"/>
                <a:cs typeface="LM Sans 8"/>
              </a:rPr>
              <a:t>If the symptom corresponding to one of the 9 criteria has been sustained for at least two weeks, every day, most of the day, then the box “sustained” is marked.</a:t>
            </a:r>
          </a:p>
          <a:p>
            <a:pPr marL="184150" indent="-171450" algn="just">
              <a:lnSpc>
                <a:spcPts val="6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700" spc="-10" dirty="0">
              <a:latin typeface="LM Sans 8"/>
              <a:cs typeface="LM Sans 8"/>
            </a:endParaRPr>
          </a:p>
          <a:p>
            <a:pPr marL="184150" indent="-171450" algn="just">
              <a:lnSpc>
                <a:spcPts val="6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700" spc="-10" dirty="0">
                <a:latin typeface="LM Sans 8"/>
                <a:cs typeface="LM Sans 8"/>
              </a:rPr>
              <a:t>At the same time conditions of Section B, C, D and E should also be met for a complete diagnosis of MDD.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73136CE-FD2C-4EDF-A718-7162AE7C50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3</a:t>
            </a:fld>
            <a:r>
              <a:rPr lang="en-US" spc="-5" dirty="0"/>
              <a:t>/13</a:t>
            </a: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946D34F3-D7A3-4284-81E7-D37E795E024B}"/>
              </a:ext>
            </a:extLst>
          </p:cNvPr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3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D7D77609-166A-4E8F-ACF4-F85CA1CD1F88}"/>
              </a:ext>
            </a:extLst>
          </p:cNvPr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D79A7958-23E4-400F-9B73-11542EC0AE17}"/>
              </a:ext>
            </a:extLst>
          </p:cNvPr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Introduction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Understanding the Diagnostic Criteria for MDD</a:t>
            </a:r>
            <a:endParaRPr kumimoji="0" lang="en-US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Getting Acquainted with the Structure of Questions</a:t>
            </a:r>
            <a:endParaRPr kumimoji="0" lang="en-US" sz="400" b="0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Problem</a:t>
            </a:r>
            <a:r>
              <a:rPr kumimoji="0" lang="en-US" sz="400" b="0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 </a:t>
            </a: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Statements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B67B2911-E944-41AB-8466-4CE9FAB292DD}"/>
              </a:ext>
            </a:extLst>
          </p:cNvPr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7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7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7" action="ppaction://hlinksldjump"/>
              </a:rPr>
              <a:t>Dataset</a:t>
            </a:r>
            <a:endParaRPr sz="400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8" action="ppaction://hlinksldjump"/>
              </a:rPr>
              <a:t>Multi-modal Detection of Depression</a:t>
            </a:r>
            <a:endParaRPr sz="400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9" action="ppaction://hlinksldjump"/>
              </a:rPr>
              <a:t>Text-based Detection of Depression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472BE755-7A8A-43FC-BB52-A6769501A0A8}"/>
              </a:ext>
            </a:extLst>
          </p:cNvPr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Literature</a:t>
            </a:r>
            <a:r>
              <a:rPr sz="500" spc="-3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Gaps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049CB1DB-C60C-4C31-9CB3-FF313DB66ACB}"/>
              </a:ext>
            </a:extLst>
          </p:cNvPr>
          <p:cNvSpPr txBox="1"/>
          <p:nvPr/>
        </p:nvSpPr>
        <p:spPr>
          <a:xfrm>
            <a:off x="31191" y="2309900"/>
            <a:ext cx="1778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1" action="ppaction://hlinksldjump"/>
              </a:rPr>
              <a:t>Plans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12644C73-718E-4DB4-9820-7CFC9E8D34B7}"/>
              </a:ext>
            </a:extLst>
          </p:cNvPr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2" action="ppaction://hlinksldjump"/>
              </a:rPr>
              <a:t>References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5662" y="198524"/>
            <a:ext cx="3198774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 marR="5080" algn="ctr">
              <a:lnSpc>
                <a:spcPct val="100000"/>
              </a:lnSpc>
              <a:spcBef>
                <a:spcPts val="135"/>
              </a:spcBef>
            </a:pPr>
            <a:r>
              <a:rPr lang="en-US" spc="20" dirty="0"/>
              <a:t>Getting Acquainted with the Structure of Questions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673132-9B31-4DEF-9402-05F7FE32720D}"/>
              </a:ext>
            </a:extLst>
          </p:cNvPr>
          <p:cNvSpPr txBox="1"/>
          <p:nvPr/>
        </p:nvSpPr>
        <p:spPr>
          <a:xfrm>
            <a:off x="705662" y="2698316"/>
            <a:ext cx="35848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dirty="0">
                <a:latin typeface="LSM Sans 8"/>
              </a:rPr>
              <a:t>The SCID-5-CV structure of questioning directly follows from the DSM-5 criteria as shown in the above table.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46CFAE1-5981-494C-97EC-D0D82366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60530"/>
              </p:ext>
            </p:extLst>
          </p:nvPr>
        </p:nvGraphicFramePr>
        <p:xfrm>
          <a:off x="781051" y="739775"/>
          <a:ext cx="3584802" cy="1676400"/>
        </p:xfrm>
        <a:graphic>
          <a:graphicData uri="http://schemas.openxmlformats.org/drawingml/2006/table">
            <a:tbl>
              <a:tblPr firstRow="1" firstCol="1" bandRow="1"/>
              <a:tblGrid>
                <a:gridCol w="1374174">
                  <a:extLst>
                    <a:ext uri="{9D8B030D-6E8A-4147-A177-3AD203B41FA5}">
                      <a16:colId xmlns:a16="http://schemas.microsoft.com/office/drawing/2014/main" val="1627632055"/>
                    </a:ext>
                  </a:extLst>
                </a:gridCol>
                <a:gridCol w="1583288">
                  <a:extLst>
                    <a:ext uri="{9D8B030D-6E8A-4147-A177-3AD203B41FA5}">
                      <a16:colId xmlns:a16="http://schemas.microsoft.com/office/drawing/2014/main" val="3209226356"/>
                    </a:ext>
                  </a:extLst>
                </a:gridCol>
                <a:gridCol w="627340">
                  <a:extLst>
                    <a:ext uri="{9D8B030D-6E8A-4147-A177-3AD203B41FA5}">
                      <a16:colId xmlns:a16="http://schemas.microsoft.com/office/drawing/2014/main" val="231865243"/>
                    </a:ext>
                  </a:extLst>
                </a:gridCol>
              </a:tblGrid>
              <a:tr h="224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MAJOR DEPRESSIVE EPISODE</a:t>
                      </a:r>
                      <a:endParaRPr lang="en-US" sz="600" dirty="0">
                        <a:effectLst/>
                        <a:latin typeface="LM Sans 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48" marR="166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MAJOR DEPRESSIVE EPISODE CRITERIA</a:t>
                      </a:r>
                      <a:endParaRPr lang="en-US" sz="600" dirty="0">
                        <a:effectLst/>
                        <a:latin typeface="LM Sans 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48" marR="166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6648" marR="166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598274"/>
                  </a:ext>
                </a:extLst>
              </a:tr>
              <a:tr h="1451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the past month, since </a:t>
                      </a:r>
                      <a:r>
                        <a:rPr lang="en-US" sz="600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(ONE MONTH AGO)</a:t>
                      </a:r>
                      <a:r>
                        <a:rPr lang="en-US" sz="6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has there been a period of time when you were feeling depressed or down most of the day, </a:t>
                      </a:r>
                      <a:r>
                        <a:rPr lang="en-US" sz="600" b="1" u="sng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nearly every day</a:t>
                      </a:r>
                      <a:r>
                        <a:rPr lang="en-US" sz="6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 (Has anyone said that you look sad, down, or depressed?) </a:t>
                      </a:r>
                      <a:endParaRPr lang="en-US" sz="600" dirty="0">
                        <a:effectLst/>
                        <a:latin typeface="LM Sans 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LM Sans 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3528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NO:</a:t>
                      </a:r>
                      <a:r>
                        <a:rPr lang="en-US" sz="6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u="sng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about feeling sad, empty, or hopeless, most of the day, nearly every day?</a:t>
                      </a:r>
                      <a:endParaRPr lang="en-US" sz="600" dirty="0">
                        <a:effectLst/>
                        <a:latin typeface="LM Sans 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3528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600" dirty="0">
                        <a:effectLst/>
                        <a:latin typeface="LM Sans 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YES TO EITHER OF ABOVE:</a:t>
                      </a:r>
                      <a:r>
                        <a:rPr lang="en-US" sz="6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What has it been like? How long has it lasted? (As long as 2 weeks?)  </a:t>
                      </a:r>
                      <a:endParaRPr lang="en-US" sz="600" dirty="0">
                        <a:effectLst/>
                        <a:latin typeface="LM Sans 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48" marR="166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600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Depressed mood most of the day, nearly every day, as indicated by either subjective report (e.g., feels sad, empty, hopeless) or observation made by others (e.g., appears tearful).</a:t>
                      </a:r>
                    </a:p>
                  </a:txBody>
                  <a:tcPr marL="16648" marR="166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None/>
                      </a:pPr>
                      <a:r>
                        <a:rPr lang="en-US" sz="7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600" b="1" dirty="0">
                          <a:effectLst/>
                          <a:latin typeface="LM Sans 8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              +</a:t>
                      </a:r>
                      <a:endParaRPr lang="en-US" sz="600" dirty="0">
                        <a:effectLst/>
                        <a:latin typeface="LM Sans 8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48" marR="166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37474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4D79E40-BC35-4DC0-933B-5623BC70BDED}"/>
              </a:ext>
            </a:extLst>
          </p:cNvPr>
          <p:cNvSpPr txBox="1"/>
          <p:nvPr/>
        </p:nvSpPr>
        <p:spPr>
          <a:xfrm>
            <a:off x="1620952" y="2426043"/>
            <a:ext cx="1905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LSM Sans 8"/>
              </a:rPr>
              <a:t>Table 2: SCID-5-CV</a:t>
            </a:r>
            <a:r>
              <a:rPr lang="en-US" sz="500" baseline="30000" dirty="0">
                <a:latin typeface="LSM Sans 8"/>
              </a:rPr>
              <a:t>1</a:t>
            </a:r>
            <a:r>
              <a:rPr lang="en-US" sz="500" dirty="0">
                <a:latin typeface="LSM Sans 8"/>
              </a:rPr>
              <a:t> A1 Questions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8E6B6E1-20DC-4727-BD00-93630809BD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4</a:t>
            </a:fld>
            <a:r>
              <a:rPr lang="en-US" spc="-5" dirty="0"/>
              <a:t>/13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38DB1A3E-C2EF-4C5D-8222-5DF4A9E1D24F}"/>
              </a:ext>
            </a:extLst>
          </p:cNvPr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2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976D54E1-0824-42C6-ACE0-16C9602FA2CA}"/>
              </a:ext>
            </a:extLst>
          </p:cNvPr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1A2F7A6C-BB8A-4FEF-A6D0-D932A23605FF}"/>
              </a:ext>
            </a:extLst>
          </p:cNvPr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Introduction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Understanding the Diagnostic Criteria for MDD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1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Getting Acquainted with the Structure of Questions</a:t>
            </a:r>
            <a:endParaRPr kumimoji="0" lang="en-US" sz="400" b="1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Problem</a:t>
            </a:r>
            <a:r>
              <a:rPr kumimoji="0" lang="en-US" sz="400" b="0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 </a:t>
            </a: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Statements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1717DA26-C768-4E1D-BBCB-82C9E71AAEF5}"/>
              </a:ext>
            </a:extLst>
          </p:cNvPr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6" action="ppaction://hlinksldjump"/>
              </a:rPr>
              <a:t>Dataset</a:t>
            </a:r>
            <a:endParaRPr sz="400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7" action="ppaction://hlinksldjump"/>
              </a:rPr>
              <a:t>Multi-modal Detection of Depression</a:t>
            </a:r>
            <a:endParaRPr sz="400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8" action="ppaction://hlinksldjump"/>
              </a:rPr>
              <a:t>Text-based Detection of Depression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FE28D62-BEF0-4988-AE85-AEB82C667D6D}"/>
              </a:ext>
            </a:extLst>
          </p:cNvPr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Literature</a:t>
            </a:r>
            <a:r>
              <a:rPr sz="500" spc="-3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Gaps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9B358480-8FDE-4DB5-8A1A-5E863D2657CA}"/>
              </a:ext>
            </a:extLst>
          </p:cNvPr>
          <p:cNvSpPr txBox="1"/>
          <p:nvPr/>
        </p:nvSpPr>
        <p:spPr>
          <a:xfrm>
            <a:off x="31191" y="2309900"/>
            <a:ext cx="1778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Plans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64226BDF-1CE0-467F-9177-F232EF0BD235}"/>
              </a:ext>
            </a:extLst>
          </p:cNvPr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1" action="ppaction://hlinksldjump"/>
              </a:rPr>
              <a:t>References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07590" y="183478"/>
            <a:ext cx="15411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Problem</a:t>
            </a:r>
            <a:r>
              <a:rPr spc="-65" dirty="0"/>
              <a:t> </a:t>
            </a:r>
            <a:r>
              <a:rPr spc="15" dirty="0"/>
              <a:t>Statements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8879" y="936333"/>
            <a:ext cx="3758565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000" dirty="0">
                <a:latin typeface="LM Sans 12"/>
              </a:rPr>
              <a:t>Auto-structuring</a:t>
            </a:r>
            <a:r>
              <a:rPr lang="en-US" sz="1000" dirty="0">
                <a:latin typeface="LSM Sans 12"/>
              </a:rPr>
              <a:t> of questions that fit the diagnostic criteria (DSM-5).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000" dirty="0">
                <a:latin typeface="LSM Sans 12"/>
              </a:rPr>
              <a:t>SCID-5-CV gives the baseline structure.</a:t>
            </a:r>
          </a:p>
          <a:p>
            <a:pPr lvl="1"/>
            <a:endParaRPr lang="en-US" sz="1000" dirty="0">
              <a:latin typeface="LSM Sans 1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latin typeface="LSM Sans 12"/>
              </a:rPr>
              <a:t>Given a set of question-answer pair, auto-detection of MDD.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000" dirty="0">
                <a:latin typeface="LSM Sans 12"/>
              </a:rPr>
              <a:t>Use DSM-5 as the diagnostic criteria.</a:t>
            </a:r>
          </a:p>
          <a:p>
            <a:pPr lvl="1"/>
            <a:endParaRPr lang="en-US" sz="1000" dirty="0">
              <a:latin typeface="LSM Sans 1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000" dirty="0">
                <a:latin typeface="LSM Sans 12"/>
              </a:rPr>
              <a:t>Auto-generate questions as a reply to subject’s response based on subject’s interests, culture, age, ethnicity.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A619778-5BDC-49FF-94AB-604AC1BABF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5</a:t>
            </a:fld>
            <a:r>
              <a:rPr lang="en-US" spc="-5" dirty="0"/>
              <a:t>/13</a:t>
            </a: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60239182-BDF0-473E-8D97-D6F7FE5CD039}"/>
              </a:ext>
            </a:extLst>
          </p:cNvPr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2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32E8E8E7-A9E1-4E93-ADBD-78C8C62A6DBA}"/>
              </a:ext>
            </a:extLst>
          </p:cNvPr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AAE8CACC-B161-4638-A78F-972728206FD8}"/>
              </a:ext>
            </a:extLst>
          </p:cNvPr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Introduction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Understanding the Diagnostic Criteria for MDD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Getting Acquainted with the Structure of Questions</a:t>
            </a:r>
            <a:endParaRPr kumimoji="0" lang="en-US" sz="400" b="0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1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Problem</a:t>
            </a:r>
            <a:r>
              <a:rPr kumimoji="0" lang="en-US" sz="400" b="1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 </a:t>
            </a:r>
            <a:r>
              <a:rPr kumimoji="0" lang="en-US" sz="400" b="1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Statements</a:t>
            </a:r>
            <a:endParaRPr kumimoji="0" lang="en-US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C9E50CE2-1D05-400E-8544-B52655C80DE8}"/>
              </a:ext>
            </a:extLst>
          </p:cNvPr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6" action="ppaction://hlinksldjump"/>
              </a:rPr>
              <a:t>Dataset</a:t>
            </a:r>
            <a:endParaRPr sz="400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7" action="ppaction://hlinksldjump"/>
              </a:rPr>
              <a:t>Multi-modal Detection of Depression</a:t>
            </a:r>
            <a:endParaRPr sz="400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8" action="ppaction://hlinksldjump"/>
              </a:rPr>
              <a:t>Text-based Detection of Depression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C68666C0-2520-4768-98B8-BC16DC937671}"/>
              </a:ext>
            </a:extLst>
          </p:cNvPr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Literature</a:t>
            </a:r>
            <a:r>
              <a:rPr sz="500" spc="-3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Gaps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4F85ED3D-EFC6-4F7C-A161-2166F1367F4D}"/>
              </a:ext>
            </a:extLst>
          </p:cNvPr>
          <p:cNvSpPr txBox="1"/>
          <p:nvPr/>
        </p:nvSpPr>
        <p:spPr>
          <a:xfrm>
            <a:off x="31191" y="2309900"/>
            <a:ext cx="1778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Plans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DC70D97A-29A6-49A8-8C06-7F5B76743D51}"/>
              </a:ext>
            </a:extLst>
          </p:cNvPr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1" action="ppaction://hlinksldjump"/>
              </a:rPr>
              <a:t>References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80463" y="173389"/>
            <a:ext cx="23501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pc="10" dirty="0"/>
              <a:t>Dataset</a:t>
            </a:r>
            <a:endParaRPr spc="1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ACDB2B7-7811-4D35-B496-F138ACF268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6</a:t>
            </a:fld>
            <a:r>
              <a:rPr lang="en-US" spc="-5" dirty="0"/>
              <a:t>/13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E4C20-A0F8-4A6A-990D-8E7231B449CC}"/>
              </a:ext>
            </a:extLst>
          </p:cNvPr>
          <p:cNvSpPr txBox="1"/>
          <p:nvPr/>
        </p:nvSpPr>
        <p:spPr>
          <a:xfrm>
            <a:off x="857250" y="837823"/>
            <a:ext cx="35086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LM Sans 12"/>
              </a:rPr>
              <a:t>The Distress Analysis Interview Corpus (DAIC) (Gratch et al.,2014) is the most widely used dataset across all current works.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algn="just"/>
            <a:r>
              <a:rPr lang="en-US" sz="1000" dirty="0">
                <a:latin typeface="LM Sans 12"/>
              </a:rPr>
              <a:t>The dataset contains audio and video recordings, their transcripts, and questionnaire responses.</a:t>
            </a:r>
          </a:p>
          <a:p>
            <a:pPr algn="just"/>
            <a:endParaRPr lang="en-US" sz="1000" dirty="0">
              <a:latin typeface="LM Sans 12"/>
            </a:endParaRPr>
          </a:p>
          <a:p>
            <a:pPr algn="just"/>
            <a:r>
              <a:rPr lang="en-US" sz="1000" dirty="0">
                <a:latin typeface="LM Sans 12"/>
              </a:rPr>
              <a:t>The DAIC-</a:t>
            </a:r>
            <a:r>
              <a:rPr lang="en-US" sz="1000" dirty="0" err="1">
                <a:latin typeface="LM Sans 12"/>
              </a:rPr>
              <a:t>WoZ</a:t>
            </a:r>
            <a:r>
              <a:rPr lang="en-US" sz="1000" dirty="0">
                <a:latin typeface="LM Sans 12"/>
              </a:rPr>
              <a:t> part of the corpus includes data from the Wizard-of-Oz (</a:t>
            </a:r>
            <a:r>
              <a:rPr lang="en-US" sz="1000" dirty="0" err="1">
                <a:latin typeface="LM Sans 12"/>
              </a:rPr>
              <a:t>WoZ</a:t>
            </a:r>
            <a:r>
              <a:rPr lang="en-US" sz="1000" dirty="0">
                <a:latin typeface="LM Sans 12"/>
              </a:rPr>
              <a:t>) interviews, conducted by an animated virtual interviewer called Ellie, controlled by a human interviewer in another room.</a:t>
            </a: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044E29A7-0842-4CDB-B88E-E3348D782DD1}"/>
              </a:ext>
            </a:extLst>
          </p:cNvPr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2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5659CAC-5E1D-4C69-9734-E87DFB3BC502}"/>
              </a:ext>
            </a:extLst>
          </p:cNvPr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85AA549A-EE86-40F0-BB71-6718E21CC0AD}"/>
              </a:ext>
            </a:extLst>
          </p:cNvPr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Introduction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3" action="ppaction://hlinksldjump"/>
              </a:rPr>
              <a:t>Understanding the Diagnostic Criteria for MDD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Getting Acquainted with the Structure of Questions</a:t>
            </a:r>
            <a:endParaRPr kumimoji="0" lang="en-US" sz="400" b="0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Problem</a:t>
            </a:r>
            <a:r>
              <a:rPr kumimoji="0" lang="en-US" sz="400" b="0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 </a:t>
            </a: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Statements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F36CA8F9-D701-4D52-A46C-0B37BBCF3F10}"/>
              </a:ext>
            </a:extLst>
          </p:cNvPr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6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b="1" spc="-5" dirty="0">
                <a:solidFill>
                  <a:srgbClr val="80808F"/>
                </a:solidFill>
                <a:latin typeface="LM Sans 8"/>
                <a:cs typeface="LM Sans 8"/>
                <a:hlinkClick r:id="rId6" action="ppaction://hlinksldjump"/>
              </a:rPr>
              <a:t>Dataset</a:t>
            </a:r>
            <a:endParaRPr sz="400" b="1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7" action="ppaction://hlinksldjump"/>
              </a:rPr>
              <a:t>Multi-modal Detection of Depression</a:t>
            </a:r>
            <a:endParaRPr sz="400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8" action="ppaction://hlinksldjump"/>
              </a:rPr>
              <a:t>Text-based Detection of Depression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111BC5E0-E3C2-409C-8543-AE09111BA9DA}"/>
              </a:ext>
            </a:extLst>
          </p:cNvPr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Literature</a:t>
            </a:r>
            <a:r>
              <a:rPr sz="500" spc="-3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9" action="ppaction://hlinksldjump"/>
              </a:rPr>
              <a:t>Gaps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743C20DC-00C7-4D71-9A97-A0D43CCCE731}"/>
              </a:ext>
            </a:extLst>
          </p:cNvPr>
          <p:cNvSpPr txBox="1"/>
          <p:nvPr/>
        </p:nvSpPr>
        <p:spPr>
          <a:xfrm>
            <a:off x="31191" y="2309900"/>
            <a:ext cx="1778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Plans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498F2C6C-5173-4A79-96BE-9265DBE6A0B3}"/>
              </a:ext>
            </a:extLst>
          </p:cNvPr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1" action="ppaction://hlinksldjump"/>
              </a:rPr>
              <a:t>References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5662" y="198524"/>
            <a:ext cx="3198774" cy="45339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778510" marR="5080" indent="-47625" algn="ctr">
              <a:lnSpc>
                <a:spcPct val="106700"/>
              </a:lnSpc>
              <a:spcBef>
                <a:spcPts val="20"/>
              </a:spcBef>
            </a:pPr>
            <a:r>
              <a:rPr lang="en-US" spc="15" dirty="0"/>
              <a:t>Multi-modal Detection of Depression</a:t>
            </a:r>
            <a:endParaRPr spc="5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412EB54-5841-4BC3-99DC-B1796B25D0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7</a:t>
            </a:fld>
            <a:r>
              <a:rPr lang="en-US" spc="-5" dirty="0"/>
              <a:t>/13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1511-AB48-48DB-8102-55957CBA07B8}"/>
              </a:ext>
            </a:extLst>
          </p:cNvPr>
          <p:cNvSpPr txBox="1"/>
          <p:nvPr/>
        </p:nvSpPr>
        <p:spPr>
          <a:xfrm>
            <a:off x="781051" y="739775"/>
            <a:ext cx="358480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spc="-5" dirty="0">
                <a:latin typeface="LM Sans 12"/>
                <a:cs typeface="LM Sans 10"/>
              </a:rPr>
              <a:t>The Verbal and Non Verbal Signals of Depression -- Combining Acoustics, Text and Visuals for Estimating Depression Level</a:t>
            </a:r>
            <a:r>
              <a:rPr lang="en-US" sz="1000" spc="-10" dirty="0">
                <a:latin typeface="LM Sans 12"/>
                <a:cs typeface="LM Sans 10"/>
              </a:rPr>
              <a:t> (Qureshi et al.,</a:t>
            </a:r>
            <a:r>
              <a:rPr lang="en-US" sz="1000" spc="85" dirty="0">
                <a:latin typeface="LM Sans 12"/>
                <a:cs typeface="LM Sans 10"/>
              </a:rPr>
              <a:t> </a:t>
            </a:r>
            <a:r>
              <a:rPr lang="en-US" sz="1000" spc="-15" dirty="0">
                <a:latin typeface="LM Sans 12"/>
                <a:cs typeface="LM Sans 10"/>
                <a:hlinkClick r:id="rId2" action="ppaction://hlinksldjump"/>
              </a:rPr>
              <a:t>2019</a:t>
            </a:r>
            <a:r>
              <a:rPr lang="en-US" sz="1000" spc="-15" dirty="0">
                <a:latin typeface="LM Sans 12"/>
                <a:cs typeface="LM Sans 10"/>
              </a:rPr>
              <a:t>)</a:t>
            </a:r>
          </a:p>
          <a:p>
            <a:pPr algn="just"/>
            <a:endParaRPr lang="en-US" sz="1000" spc="-15" dirty="0">
              <a:latin typeface="LM Sans 12"/>
              <a:cs typeface="LM Sans 1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An attention based deep neural network is used to regress depression level.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The fusion of all three modalities, acoustic, text and visual is facilitated.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All experimentation is done on DAIC-</a:t>
            </a:r>
            <a:r>
              <a:rPr lang="en-US" sz="1000" dirty="0" err="1">
                <a:latin typeface="LM Sans 12"/>
              </a:rPr>
              <a:t>WoZ</a:t>
            </a:r>
            <a:r>
              <a:rPr lang="en-US" sz="1000" dirty="0">
                <a:latin typeface="LM Sans 12"/>
              </a:rPr>
              <a:t> dataset.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It is empirically justified that the fusion of all three modalities helps in giving the most accurate estimation of depression level.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The model outperforms the state-of-the-art by 7.17% on root mean squared error (RMSE) and 8.08% on mean absolute error (MAE).</a:t>
            </a: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55CE2721-E6B0-4772-B5E0-F5469F97EE6F}"/>
              </a:ext>
            </a:extLst>
          </p:cNvPr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3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9E408453-45D7-4FCF-AC03-5FA4A30B8506}"/>
              </a:ext>
            </a:extLst>
          </p:cNvPr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12294579-78E0-43DD-8D61-8B3618539AA6}"/>
              </a:ext>
            </a:extLst>
          </p:cNvPr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Introduction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Understanding the Diagnostic Criteria for MDD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Getting Acquainted with the Structure of Questions</a:t>
            </a:r>
            <a:endParaRPr kumimoji="0" lang="en-US" sz="400" b="0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Problem</a:t>
            </a:r>
            <a:r>
              <a:rPr kumimoji="0" lang="en-US" sz="400" b="0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 </a:t>
            </a: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Statements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98AC793A-48B1-47D7-AFBA-B7CE3E94C8F6}"/>
              </a:ext>
            </a:extLst>
          </p:cNvPr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7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7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7" action="ppaction://hlinksldjump"/>
              </a:rPr>
              <a:t>Dataset</a:t>
            </a:r>
            <a:endParaRPr sz="400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b="1" spc="-5" dirty="0">
                <a:solidFill>
                  <a:srgbClr val="80808F"/>
                </a:solidFill>
                <a:latin typeface="LM Sans 8"/>
                <a:cs typeface="LM Sans 8"/>
                <a:hlinkClick r:id="rId8" action="ppaction://hlinksldjump"/>
              </a:rPr>
              <a:t>Multi-modal Detection of Depression</a:t>
            </a:r>
            <a:endParaRPr sz="400" b="1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9" action="ppaction://hlinksldjump"/>
              </a:rPr>
              <a:t>Text-based Detection of Depression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1A2FAA9B-9504-4556-AB0B-CBE3459E83AA}"/>
              </a:ext>
            </a:extLst>
          </p:cNvPr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Literature</a:t>
            </a:r>
            <a:r>
              <a:rPr sz="500" spc="-3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Gaps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851707E7-DC1A-41A3-9F3A-1EB57CB6BC8C}"/>
              </a:ext>
            </a:extLst>
          </p:cNvPr>
          <p:cNvSpPr txBox="1"/>
          <p:nvPr/>
        </p:nvSpPr>
        <p:spPr>
          <a:xfrm>
            <a:off x="31191" y="2309900"/>
            <a:ext cx="1778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1" action="ppaction://hlinksldjump"/>
              </a:rPr>
              <a:t>Plans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1ACDB8CA-EAC0-4B05-BD10-DB4832D648DF}"/>
              </a:ext>
            </a:extLst>
          </p:cNvPr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2" action="ppaction://hlinksldjump"/>
              </a:rPr>
              <a:t>References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5663" y="200445"/>
            <a:ext cx="3198774" cy="45339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69963" marR="5080" algn="ctr">
              <a:lnSpc>
                <a:spcPct val="106700"/>
              </a:lnSpc>
              <a:spcBef>
                <a:spcPts val="20"/>
              </a:spcBef>
            </a:pPr>
            <a:r>
              <a:rPr lang="en-US" spc="5" dirty="0"/>
              <a:t>Text-based Detection of Depression</a:t>
            </a:r>
            <a:endParaRPr spc="10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5B683C5-AB3B-4D7E-8E22-2883894CCD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8</a:t>
            </a:fld>
            <a:r>
              <a:rPr lang="en-US" spc="-5" dirty="0"/>
              <a:t>/13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7BC66C-7791-441B-ACD5-F65DE5583BD9}"/>
              </a:ext>
            </a:extLst>
          </p:cNvPr>
          <p:cNvSpPr txBox="1"/>
          <p:nvPr/>
        </p:nvSpPr>
        <p:spPr>
          <a:xfrm>
            <a:off x="781050" y="1001676"/>
            <a:ext cx="358480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spc="-5" dirty="0">
                <a:latin typeface="LM Sans 12"/>
                <a:cs typeface="LM Sans 10"/>
              </a:rPr>
              <a:t>Text-based depression detection on sparse data </a:t>
            </a:r>
            <a:r>
              <a:rPr lang="en-US" sz="1000" spc="-10" dirty="0">
                <a:latin typeface="LM Sans 12"/>
                <a:cs typeface="LM Sans 10"/>
              </a:rPr>
              <a:t>(Dinkel et al.,</a:t>
            </a:r>
            <a:r>
              <a:rPr lang="en-US" sz="1000" spc="85" dirty="0">
                <a:latin typeface="LM Sans 12"/>
                <a:cs typeface="LM Sans 10"/>
              </a:rPr>
              <a:t> </a:t>
            </a:r>
            <a:r>
              <a:rPr lang="en-US" sz="1000" spc="-15" dirty="0">
                <a:latin typeface="LM Sans 12"/>
                <a:cs typeface="LM Sans 10"/>
                <a:hlinkClick r:id="rId2" action="ppaction://hlinksldjump"/>
              </a:rPr>
              <a:t>2019</a:t>
            </a:r>
            <a:r>
              <a:rPr lang="en-US" sz="1000" spc="-15" dirty="0">
                <a:latin typeface="LM Sans 12"/>
                <a:cs typeface="LM Sans 10"/>
              </a:rPr>
              <a:t>)</a:t>
            </a:r>
          </a:p>
          <a:p>
            <a:pPr algn="just"/>
            <a:endParaRPr lang="en-US" sz="1000" spc="-15" dirty="0">
              <a:latin typeface="LM Sans 12"/>
              <a:cs typeface="LM Sans 1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This work proposes a text-based multi-task BGRU network with pretrained word embeddings to model patients’ responses during clinical interviews.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The multi-task loss function used in this model aims at modeling both depression severity and the presence of depression.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The model culminates</a:t>
            </a:r>
            <a:r>
              <a:rPr lang="en-US" sz="1000" dirty="0"/>
              <a:t> a macro F1 score (single-fold) of 0.84 and MAE of 3.48 on the DAIC-</a:t>
            </a:r>
            <a:r>
              <a:rPr lang="en-US" sz="1000" dirty="0" err="1"/>
              <a:t>WoZ</a:t>
            </a:r>
            <a:r>
              <a:rPr lang="en-US" sz="1000" dirty="0"/>
              <a:t> development set.</a:t>
            </a:r>
            <a:endParaRPr lang="en-US" sz="1000" dirty="0">
              <a:latin typeface="LM Sans 12"/>
            </a:endParaRPr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C8117B14-4D4D-4A3F-8A4D-83B604582217}"/>
              </a:ext>
            </a:extLst>
          </p:cNvPr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3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0782C932-222E-4F6C-B5FE-A347CAC42825}"/>
              </a:ext>
            </a:extLst>
          </p:cNvPr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C16215E8-F73B-421B-9F44-1E46FB53A442}"/>
              </a:ext>
            </a:extLst>
          </p:cNvPr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Introduction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Understanding the Diagnostic Criteria for MDD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Getting Acquainted with the Structure of Questions</a:t>
            </a:r>
            <a:endParaRPr kumimoji="0" lang="en-US" sz="400" b="0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Problem</a:t>
            </a:r>
            <a:r>
              <a:rPr kumimoji="0" lang="en-US" sz="400" b="0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 </a:t>
            </a: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Statements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925B83F3-451D-443F-80C5-6EEEBAD791F2}"/>
              </a:ext>
            </a:extLst>
          </p:cNvPr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7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7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7" action="ppaction://hlinksldjump"/>
              </a:rPr>
              <a:t>Dataset</a:t>
            </a:r>
            <a:endParaRPr sz="400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8" action="ppaction://hlinksldjump"/>
              </a:rPr>
              <a:t>Multi-modal Detection of Depression</a:t>
            </a:r>
            <a:endParaRPr sz="400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b="1" spc="-5" dirty="0">
                <a:solidFill>
                  <a:srgbClr val="80808F"/>
                </a:solidFill>
                <a:latin typeface="LM Sans 8"/>
                <a:cs typeface="LM Sans 8"/>
                <a:hlinkClick r:id="rId9" action="ppaction://hlinksldjump"/>
              </a:rPr>
              <a:t>Text-based Detection of Depression</a:t>
            </a:r>
            <a:endParaRPr sz="400" b="1" dirty="0">
              <a:latin typeface="LM Sans 8"/>
              <a:cs typeface="LM Sans 8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A79A822F-1F22-4888-A78D-79510508A0F4}"/>
              </a:ext>
            </a:extLst>
          </p:cNvPr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Literature</a:t>
            </a:r>
            <a:r>
              <a:rPr sz="500" spc="-3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Gaps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8D635D4C-282F-4808-B7CD-E98FE4442E90}"/>
              </a:ext>
            </a:extLst>
          </p:cNvPr>
          <p:cNvSpPr txBox="1"/>
          <p:nvPr/>
        </p:nvSpPr>
        <p:spPr>
          <a:xfrm>
            <a:off x="31191" y="2309900"/>
            <a:ext cx="1778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1" action="ppaction://hlinksldjump"/>
              </a:rPr>
              <a:t>Plans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087A4125-991A-4896-AC8A-BBE7E41FE565}"/>
              </a:ext>
            </a:extLst>
          </p:cNvPr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2" action="ppaction://hlinksldjump"/>
              </a:rPr>
              <a:t>References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5663" y="191951"/>
            <a:ext cx="3198774" cy="45339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69963" marR="5080" indent="6350" algn="ctr">
              <a:lnSpc>
                <a:spcPct val="106700"/>
              </a:lnSpc>
              <a:spcBef>
                <a:spcPts val="20"/>
              </a:spcBef>
            </a:pPr>
            <a:r>
              <a:rPr lang="en-US" spc="5" dirty="0"/>
              <a:t>Text-based Detection of Depression</a:t>
            </a:r>
            <a:endParaRPr spc="10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C7A141C-0D5E-4605-8A45-B441C5278B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365853" y="3354034"/>
            <a:ext cx="219075" cy="76944"/>
          </a:xfrm>
        </p:spPr>
        <p:txBody>
          <a:bodyPr/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lang="en-US" spc="-5" smtClean="0"/>
              <a:t>9</a:t>
            </a:fld>
            <a:r>
              <a:rPr lang="en-US" spc="-5" dirty="0"/>
              <a:t>/13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EFA00-01EF-428E-9FB2-74A65327E9CF}"/>
              </a:ext>
            </a:extLst>
          </p:cNvPr>
          <p:cNvSpPr txBox="1"/>
          <p:nvPr/>
        </p:nvSpPr>
        <p:spPr>
          <a:xfrm>
            <a:off x="781049" y="739775"/>
            <a:ext cx="35848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Affective Conditioning on Hierarchical Attention Networks applied to Depression Detection from Transcribed Clinical Interviews </a:t>
            </a:r>
            <a:r>
              <a:rPr lang="en-US" sz="1000" spc="-10" dirty="0">
                <a:latin typeface="LM Sans 12"/>
                <a:cs typeface="LM Sans 10"/>
              </a:rPr>
              <a:t>(</a:t>
            </a:r>
            <a:r>
              <a:rPr lang="en-US" sz="1000" dirty="0"/>
              <a:t>Xezonaki</a:t>
            </a:r>
            <a:r>
              <a:rPr lang="en-US" sz="1000" spc="-10" dirty="0">
                <a:latin typeface="LM Sans 12"/>
                <a:cs typeface="LM Sans 10"/>
              </a:rPr>
              <a:t> et al.,</a:t>
            </a:r>
            <a:r>
              <a:rPr lang="en-US" sz="1000" spc="85" dirty="0">
                <a:latin typeface="LM Sans 12"/>
                <a:cs typeface="LM Sans 10"/>
              </a:rPr>
              <a:t> </a:t>
            </a:r>
            <a:r>
              <a:rPr lang="en-US" sz="1000" spc="-15" dirty="0">
                <a:latin typeface="LM Sans 12"/>
                <a:cs typeface="LM Sans 10"/>
                <a:hlinkClick r:id="rId2" action="ppaction://hlinksldjump"/>
              </a:rPr>
              <a:t>2020</a:t>
            </a:r>
            <a:r>
              <a:rPr lang="en-US" sz="1000" spc="-15" dirty="0">
                <a:latin typeface="LM Sans 12"/>
                <a:cs typeface="LM Sans 10"/>
              </a:rPr>
              <a:t>)</a:t>
            </a:r>
          </a:p>
          <a:p>
            <a:pPr algn="just"/>
            <a:endParaRPr lang="en-US" sz="1000" spc="-15" dirty="0">
              <a:latin typeface="LM Sans 12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A hierarchical attention network is used for classification of depressed subjects from transcribed clinical interviews.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LM Sans 12"/>
              </a:rPr>
              <a:t>The attention layer of the model is augmented with a conditioning mechanism on linguistic features, extracted from affective lexica.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Experiments show that external affective information improves the performance of the proposed architecture in the General Psychotherapy Corpus and the DAIC-</a:t>
            </a:r>
            <a:r>
              <a:rPr lang="en-US" sz="1000" dirty="0" err="1"/>
              <a:t>WoZ</a:t>
            </a:r>
            <a:r>
              <a:rPr lang="en-US" sz="1000" dirty="0"/>
              <a:t> depression datasets, achieving state-of-the-art 71.6 and 68.6 F1 scores (5-fold) respectively.</a:t>
            </a:r>
            <a:endParaRPr lang="en-US" sz="1000" dirty="0">
              <a:latin typeface="LM Sans 12"/>
            </a:endParaRP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BC6610DF-E291-4A40-8D1B-45B1BD87215A}"/>
              </a:ext>
            </a:extLst>
          </p:cNvPr>
          <p:cNvSpPr txBox="1"/>
          <p:nvPr/>
        </p:nvSpPr>
        <p:spPr>
          <a:xfrm>
            <a:off x="36906" y="52843"/>
            <a:ext cx="4953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solidFill>
                  <a:srgbClr val="3333B2"/>
                </a:solidFill>
                <a:latin typeface="LM Sans 8"/>
                <a:cs typeface="LM Sans 8"/>
                <a:hlinkClick r:id="rId3" action="ppaction://hlinksldjump"/>
              </a:rPr>
              <a:t>Automated Detection of Major Depressive Disorder (MDD) through Question-Answering</a:t>
            </a:r>
            <a:endParaRPr lang="en-US" sz="500" dirty="0">
              <a:latin typeface="LM Sans 8"/>
              <a:cs typeface="LM Sans 8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E87A8D06-2AEF-4827-ADFA-E6210BA0C057}"/>
              </a:ext>
            </a:extLst>
          </p:cNvPr>
          <p:cNvSpPr txBox="1"/>
          <p:nvPr/>
        </p:nvSpPr>
        <p:spPr>
          <a:xfrm>
            <a:off x="74898" y="579595"/>
            <a:ext cx="44069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500" spc="-5" dirty="0">
                <a:latin typeface="LM Sans 8"/>
                <a:cs typeface="LM Sans 8"/>
              </a:rPr>
              <a:t>Srijanak De</a:t>
            </a:r>
            <a:endParaRPr sz="500" dirty="0">
              <a:latin typeface="LM Sans 8"/>
              <a:cs typeface="LM Sans 8"/>
            </a:endParaRPr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B171B0E2-65F1-42CA-9D95-2D0D1D3107B8}"/>
              </a:ext>
            </a:extLst>
          </p:cNvPr>
          <p:cNvSpPr txBox="1"/>
          <p:nvPr/>
        </p:nvSpPr>
        <p:spPr>
          <a:xfrm>
            <a:off x="25260" y="674407"/>
            <a:ext cx="534670" cy="65453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-5" normalizeH="0" baseline="0" noProof="0" dirty="0">
                <a:ln>
                  <a:noFill/>
                </a:ln>
                <a:solidFill>
                  <a:srgbClr val="9494D7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Introduction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88265" lvl="0" indent="-2540" algn="l" defTabSz="914400" rtl="0" eaLnBrk="1" fontAlgn="auto" latinLnBrk="0" hangingPunct="1">
              <a:lnSpc>
                <a:spcPct val="1038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4" action="ppaction://hlinksldjump"/>
              </a:rPr>
              <a:t>Understanding the Diagnostic Criteria for MDD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5" action="ppaction://hlinksldjump"/>
              </a:rPr>
              <a:t>Getting Acquainted with the Structure of Questions</a:t>
            </a:r>
            <a:endParaRPr kumimoji="0" lang="en-US" sz="400" b="0" i="0" u="none" strike="noStrike" kern="1200" cap="none" spc="-5" normalizeH="0" baseline="0" noProof="0" dirty="0">
              <a:ln>
                <a:noFill/>
              </a:ln>
              <a:solidFill>
                <a:srgbClr val="80808F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  <a:p>
            <a:pPr marL="37465" marR="5080" lvl="0" indent="-2540" algn="l" defTabSz="914400" rtl="0" eaLnBrk="1" fontAlgn="auto" latinLnBrk="0" hangingPunct="1">
              <a:lnSpc>
                <a:spcPct val="1038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Problem</a:t>
            </a:r>
            <a:r>
              <a:rPr kumimoji="0" lang="en-US" sz="400" b="0" i="0" u="none" strike="noStrike" kern="1200" cap="none" spc="-1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 </a:t>
            </a:r>
            <a:r>
              <a:rPr kumimoji="0" lang="en-US" sz="400" b="0" i="0" u="none" strike="noStrike" kern="1200" cap="none" spc="-5" normalizeH="0" baseline="0" noProof="0" dirty="0">
                <a:ln>
                  <a:noFill/>
                </a:ln>
                <a:solidFill>
                  <a:srgbClr val="80808F"/>
                </a:solidFill>
                <a:effectLst/>
                <a:uLnTx/>
                <a:uFillTx/>
                <a:latin typeface="LM Sans 8"/>
                <a:ea typeface="+mn-ea"/>
                <a:cs typeface="LM Sans 8"/>
                <a:hlinkClick r:id="rId6" action="ppaction://hlinksldjump"/>
              </a:rPr>
              <a:t>Statements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8"/>
              <a:ea typeface="+mn-ea"/>
              <a:cs typeface="LM Sans 8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DBA4C498-65F8-4D24-BD21-2FE03460BC14}"/>
              </a:ext>
            </a:extLst>
          </p:cNvPr>
          <p:cNvSpPr txBox="1"/>
          <p:nvPr/>
        </p:nvSpPr>
        <p:spPr>
          <a:xfrm>
            <a:off x="33038" y="1406838"/>
            <a:ext cx="528739" cy="62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9494D7"/>
                </a:solidFill>
                <a:latin typeface="LM Sans 8"/>
                <a:cs typeface="LM Sans 8"/>
                <a:hlinkClick r:id="rId7" action="ppaction://hlinksldjump"/>
              </a:rPr>
              <a:t>Current 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7" action="ppaction://hlinksldjump"/>
              </a:rPr>
              <a:t>Literature</a:t>
            </a:r>
            <a:endParaRPr sz="500" dirty="0">
              <a:latin typeface="LM Sans 8"/>
              <a:cs typeface="LM Sans 8"/>
            </a:endParaRPr>
          </a:p>
          <a:p>
            <a:pPr marL="37465" marR="42545">
              <a:lnSpc>
                <a:spcPct val="103800"/>
              </a:lnSpc>
              <a:spcBef>
                <a:spcPts val="245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7" action="ppaction://hlinksldjump"/>
              </a:rPr>
              <a:t>Dataset</a:t>
            </a:r>
            <a:endParaRPr sz="400" dirty="0">
              <a:latin typeface="LM Sans 8"/>
              <a:cs typeface="LM Sans 8"/>
            </a:endParaRPr>
          </a:p>
          <a:p>
            <a:pPr marL="37465" marR="5080">
              <a:lnSpc>
                <a:spcPct val="103800"/>
              </a:lnSpc>
              <a:spcBef>
                <a:spcPts val="229"/>
              </a:spcBef>
            </a:pPr>
            <a:r>
              <a:rPr lang="en-US" sz="400" spc="-5" dirty="0">
                <a:solidFill>
                  <a:srgbClr val="80808F"/>
                </a:solidFill>
                <a:latin typeface="LM Sans 8"/>
                <a:cs typeface="LM Sans 8"/>
                <a:hlinkClick r:id="rId8" action="ppaction://hlinksldjump"/>
              </a:rPr>
              <a:t>Multi-modal Detection of Depression</a:t>
            </a:r>
            <a:endParaRPr sz="400" dirty="0">
              <a:latin typeface="LM Sans 8"/>
              <a:cs typeface="LM Sans 8"/>
            </a:endParaRPr>
          </a:p>
          <a:p>
            <a:pPr marL="37465" marR="102235">
              <a:lnSpc>
                <a:spcPct val="103800"/>
              </a:lnSpc>
              <a:spcBef>
                <a:spcPts val="235"/>
              </a:spcBef>
            </a:pPr>
            <a:r>
              <a:rPr lang="en-US" sz="400" b="1" spc="-5" dirty="0">
                <a:solidFill>
                  <a:srgbClr val="80808F"/>
                </a:solidFill>
                <a:latin typeface="LM Sans 8"/>
                <a:cs typeface="LM Sans 8"/>
                <a:hlinkClick r:id="rId9" action="ppaction://hlinksldjump"/>
              </a:rPr>
              <a:t>Text-based Detection of Depression</a:t>
            </a:r>
            <a:endParaRPr sz="400" b="1" dirty="0">
              <a:latin typeface="LM Sans 8"/>
              <a:cs typeface="LM Sans 8"/>
            </a:endParaRP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FCE5E2CC-24A5-4B49-BE20-5EB7A2847976}"/>
              </a:ext>
            </a:extLst>
          </p:cNvPr>
          <p:cNvSpPr txBox="1"/>
          <p:nvPr/>
        </p:nvSpPr>
        <p:spPr>
          <a:xfrm>
            <a:off x="20319" y="2104593"/>
            <a:ext cx="459105" cy="13208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Literature</a:t>
            </a:r>
            <a:r>
              <a:rPr sz="500" spc="-3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 </a:t>
            </a: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0" action="ppaction://hlinksldjump"/>
              </a:rPr>
              <a:t>Gaps</a:t>
            </a:r>
            <a:endParaRPr sz="400" dirty="0">
              <a:latin typeface="LM Sans 8"/>
              <a:cs typeface="LM Sans 8"/>
            </a:endParaRPr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35C870D3-B863-4EEA-9047-1106706EDCF5}"/>
              </a:ext>
            </a:extLst>
          </p:cNvPr>
          <p:cNvSpPr txBox="1"/>
          <p:nvPr/>
        </p:nvSpPr>
        <p:spPr>
          <a:xfrm>
            <a:off x="31191" y="2309900"/>
            <a:ext cx="1778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11" action="ppaction://hlinksldjump"/>
              </a:rPr>
              <a:t>Plans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C330A116-53D9-4115-B5BE-BFD374821723}"/>
              </a:ext>
            </a:extLst>
          </p:cNvPr>
          <p:cNvSpPr txBox="1"/>
          <p:nvPr/>
        </p:nvSpPr>
        <p:spPr>
          <a:xfrm>
            <a:off x="31191" y="2488999"/>
            <a:ext cx="32258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9494D7"/>
                </a:solidFill>
                <a:latin typeface="LM Sans 8"/>
                <a:cs typeface="LM Sans 8"/>
                <a:hlinkClick r:id="rId2" action="ppaction://hlinksldjump"/>
              </a:rPr>
              <a:t>References</a:t>
            </a:r>
            <a:endParaRPr sz="5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1886</Words>
  <Application>Microsoft Office PowerPoint</Application>
  <PresentationFormat>Custom</PresentationFormat>
  <Paragraphs>290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LM Sans 10</vt:lpstr>
      <vt:lpstr>LM Sans 12</vt:lpstr>
      <vt:lpstr>LM Sans 8</vt:lpstr>
      <vt:lpstr>LM Sans 9</vt:lpstr>
      <vt:lpstr>LSM Sans 12</vt:lpstr>
      <vt:lpstr>LSM Sans 8</vt:lpstr>
      <vt:lpstr>Office Theme</vt:lpstr>
      <vt:lpstr>Automated Detection of Major Depressive Disorder (MDD) through Question-Answering</vt:lpstr>
      <vt:lpstr>Table of Contents</vt:lpstr>
      <vt:lpstr>Understanding the Diagnostic Criteria for MDD</vt:lpstr>
      <vt:lpstr>Getting Acquainted with the Structure of Questions</vt:lpstr>
      <vt:lpstr>Problem Statements</vt:lpstr>
      <vt:lpstr>Dataset</vt:lpstr>
      <vt:lpstr>Multi-modal Detection of Depression</vt:lpstr>
      <vt:lpstr>Text-based Detection of Depression</vt:lpstr>
      <vt:lpstr>Text-based Detection of Depression</vt:lpstr>
      <vt:lpstr>Literature Gaps</vt:lpstr>
      <vt:lpstr>What am I planning to do?</vt:lpstr>
      <vt:lpstr>Possible Future Plans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Cognitive Impairments and Dementia using AI/ML methods</dc:title>
  <dc:creator>Aayush Prasad</dc:creator>
  <cp:lastModifiedBy>Srijanak De</cp:lastModifiedBy>
  <cp:revision>23</cp:revision>
  <dcterms:created xsi:type="dcterms:W3CDTF">2022-03-30T18:16:05Z</dcterms:created>
  <dcterms:modified xsi:type="dcterms:W3CDTF">2022-04-01T13:41:36Z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2022-03-30T00:00:00Z</vt:filetime>
  </property>
</Properties>
</file>