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C53FA-5C44-4C0E-A26D-FDE55F4D7F35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709C-9393-4312-A61E-9C092511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F56E-FFA9-4931-BECA-32B1252609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5D52-33DC-4830-87A7-64A4ABD0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F56E-FFA9-4931-BECA-32B12526094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DB5D52-33DC-4830-87A7-64A4ABD0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9.03409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6.04411.pdf" TargetMode="External"/><Relationship Id="rId2" Type="http://schemas.openxmlformats.org/officeDocument/2006/relationships/hyperlink" Target="https://www.mdpi.com/2073-8994/13/5/786/pd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capswoz.ict.usc.edu/" TargetMode="External"/><Relationship Id="rId2" Type="http://schemas.openxmlformats.org/officeDocument/2006/relationships/hyperlink" Target="http://www.lrec-conf.org/proceedings/lrec2014/pdf/508_Paper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paper/19040765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affective-conditioning-on-hierarchical" TargetMode="External"/><Relationship Id="rId2" Type="http://schemas.openxmlformats.org/officeDocument/2006/relationships/hyperlink" Target="https://paperswithcode.com/paper/text-based-depression-detection-what-trigg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5386-7FDF-44F3-9451-24050AFE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23" y="14804"/>
            <a:ext cx="7766936" cy="1646302"/>
          </a:xfrm>
        </p:spPr>
        <p:txBody>
          <a:bodyPr/>
          <a:lstStyle/>
          <a:p>
            <a:r>
              <a:rPr lang="en-US" sz="3400" dirty="0"/>
              <a:t>Automated Depression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DD259-4D10-4A46-B418-282CE6E8F69F}"/>
              </a:ext>
            </a:extLst>
          </p:cNvPr>
          <p:cNvSpPr txBox="1"/>
          <p:nvPr/>
        </p:nvSpPr>
        <p:spPr>
          <a:xfrm>
            <a:off x="1069323" y="2131404"/>
            <a:ext cx="7766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Auto-structuring of questions that fit diagnostic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Given a set of question-answer pair, auto-analyze the severity of depression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Auto-generate questions as a reply to user’s answer based on culture, age, etc. that fit into the structure of 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43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5386-7FDF-44F3-9451-24050AFE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23" y="-34358"/>
            <a:ext cx="7766936" cy="1646302"/>
          </a:xfrm>
        </p:spPr>
        <p:txBody>
          <a:bodyPr/>
          <a:lstStyle/>
          <a:p>
            <a:r>
              <a:rPr lang="en-US" sz="3200" dirty="0"/>
              <a:t>3. Auto-generate questions containing demographical 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DD259-4D10-4A46-B418-282CE6E8F69F}"/>
              </a:ext>
            </a:extLst>
          </p:cNvPr>
          <p:cNvSpPr txBox="1"/>
          <p:nvPr/>
        </p:nvSpPr>
        <p:spPr>
          <a:xfrm>
            <a:off x="1069323" y="2131404"/>
            <a:ext cx="776693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Several methods for text generation with demographical context are available and a detailed description of all such algorithms can be found here -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https://arxiv.org/pdf/1909.03409.pdf</a:t>
            </a:r>
            <a:endParaRPr lang="en-US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r>
              <a:rPr lang="en-US" sz="2000" dirty="0"/>
              <a:t>The challenge would be to transform this text generation into question generation in reply to a user’s response.</a:t>
            </a:r>
          </a:p>
        </p:txBody>
      </p:sp>
    </p:spTree>
    <p:extLst>
      <p:ext uri="{BB962C8B-B14F-4D97-AF65-F5344CB8AC3E}">
        <p14:creationId xmlns:p14="http://schemas.microsoft.com/office/powerpoint/2010/main" val="215054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5386-7FDF-44F3-9451-24050AFE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23" y="14804"/>
            <a:ext cx="7766936" cy="1646302"/>
          </a:xfrm>
        </p:spPr>
        <p:txBody>
          <a:bodyPr/>
          <a:lstStyle/>
          <a:p>
            <a:r>
              <a:rPr lang="en-US" sz="3600" dirty="0"/>
              <a:t>1. Auto-structuring of questions that fit diagnostic criteria</a:t>
            </a:r>
            <a:endParaRPr lang="en-US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1BF20-9340-4F9A-82A7-D338BC9DC5B7}"/>
              </a:ext>
            </a:extLst>
          </p:cNvPr>
          <p:cNvSpPr txBox="1"/>
          <p:nvPr/>
        </p:nvSpPr>
        <p:spPr>
          <a:xfrm>
            <a:off x="1069323" y="2131404"/>
            <a:ext cx="7766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DSM</a:t>
            </a:r>
            <a:r>
              <a:rPr lang="en-US" sz="2000" baseline="30000" dirty="0"/>
              <a:t>1</a:t>
            </a:r>
            <a:r>
              <a:rPr lang="en-US" sz="2000" dirty="0"/>
              <a:t> V or DSM IV is primarily used as the diagnostic criteria for depression.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Questions can be structured in several ways so that they fit either of the diagnostic criterions.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Existing questionnaires that can be followed are: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PHQ</a:t>
            </a:r>
            <a:r>
              <a:rPr lang="en-US" sz="2000" baseline="30000" dirty="0"/>
              <a:t>2</a:t>
            </a:r>
            <a:r>
              <a:rPr lang="en-US" sz="2000" dirty="0"/>
              <a:t>-8 or PHQ-9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Beck Depression Inventory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CIDI</a:t>
            </a:r>
            <a:r>
              <a:rPr lang="en-US" sz="2000" baseline="30000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DF2B1-3580-4A75-834C-BC9B3EC1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1. Diagnostic and Statistical Manual of Mental Disorders</a:t>
            </a:r>
          </a:p>
          <a:p>
            <a:r>
              <a:rPr lang="en-US" dirty="0"/>
              <a:t>2. Patient Health Questionnaire</a:t>
            </a:r>
          </a:p>
          <a:p>
            <a:r>
              <a:rPr lang="en-US" dirty="0"/>
              <a:t>3. Composite International Diagnostic Interview</a:t>
            </a:r>
          </a:p>
        </p:txBody>
      </p:sp>
    </p:spTree>
    <p:extLst>
      <p:ext uri="{BB962C8B-B14F-4D97-AF65-F5344CB8AC3E}">
        <p14:creationId xmlns:p14="http://schemas.microsoft.com/office/powerpoint/2010/main" val="123358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5386-7FDF-44F3-9451-24050AFE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23" y="14804"/>
            <a:ext cx="7766936" cy="1646302"/>
          </a:xfrm>
        </p:spPr>
        <p:txBody>
          <a:bodyPr/>
          <a:lstStyle/>
          <a:p>
            <a:r>
              <a:rPr lang="en-US" sz="3200" dirty="0"/>
              <a:t>1. Auto-structuring of questions that fit diagnostic criteria (contd.)</a:t>
            </a:r>
            <a:endParaRPr lang="en-US" sz="3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DD259-4D10-4A46-B418-282CE6E8F69F}"/>
              </a:ext>
            </a:extLst>
          </p:cNvPr>
          <p:cNvSpPr txBox="1"/>
          <p:nvPr/>
        </p:nvSpPr>
        <p:spPr>
          <a:xfrm>
            <a:off x="1069323" y="2131404"/>
            <a:ext cx="7766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Categorization of questions into different criterions of the diagnostic metric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Beck Depression Inventory can be used as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Auto-select corresponding follow-up question that deterministically leads to the detection of severity of depression based on diagnostic metric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CIDI questionnaire can be used as reference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22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5386-7FDF-44F3-9451-24050AFE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23" y="14804"/>
            <a:ext cx="7766936" cy="1646302"/>
          </a:xfrm>
        </p:spPr>
        <p:txBody>
          <a:bodyPr/>
          <a:lstStyle/>
          <a:p>
            <a:r>
              <a:rPr lang="en-US" sz="3600" dirty="0"/>
              <a:t>Categorization of questions</a:t>
            </a:r>
            <a:endParaRPr lang="en-US" sz="3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DD259-4D10-4A46-B418-282CE6E8F69F}"/>
              </a:ext>
            </a:extLst>
          </p:cNvPr>
          <p:cNvSpPr txBox="1"/>
          <p:nvPr/>
        </p:nvSpPr>
        <p:spPr>
          <a:xfrm>
            <a:off x="1069323" y="2131404"/>
            <a:ext cx="7766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DSM V diagnostic metric gives fixed 9 criterions to determine depression severity. Questions can be grouped into these 9 criterions.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9CE27-9A29-495F-8358-AC313AFA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07" y="3166061"/>
            <a:ext cx="4930567" cy="1135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1734C-2FBE-4C81-AA67-54B2C0A62A68}"/>
              </a:ext>
            </a:extLst>
          </p:cNvPr>
          <p:cNvSpPr txBox="1"/>
          <p:nvPr/>
        </p:nvSpPr>
        <p:spPr>
          <a:xfrm>
            <a:off x="1069322" y="4717915"/>
            <a:ext cx="776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example shows how all questions correspond to the same criteria from DSM V.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2F81B-BA45-4F95-94BA-7D5DF16C1FEA}"/>
              </a:ext>
            </a:extLst>
          </p:cNvPr>
          <p:cNvSpPr txBox="1"/>
          <p:nvPr/>
        </p:nvSpPr>
        <p:spPr>
          <a:xfrm>
            <a:off x="6096000" y="4075889"/>
            <a:ext cx="1306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SCID-5-CV</a:t>
            </a:r>
          </a:p>
        </p:txBody>
      </p:sp>
    </p:spTree>
    <p:extLst>
      <p:ext uri="{BB962C8B-B14F-4D97-AF65-F5344CB8AC3E}">
        <p14:creationId xmlns:p14="http://schemas.microsoft.com/office/powerpoint/2010/main" val="196451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5386-7FDF-44F3-9451-24050AFE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23" y="14804"/>
            <a:ext cx="7766936" cy="1646302"/>
          </a:xfrm>
        </p:spPr>
        <p:txBody>
          <a:bodyPr/>
          <a:lstStyle/>
          <a:p>
            <a:r>
              <a:rPr lang="en-US" sz="3200" dirty="0"/>
              <a:t>Categorization of questions (contd.)</a:t>
            </a:r>
            <a:endParaRPr lang="en-US" sz="3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DD259-4D10-4A46-B418-282CE6E8F69F}"/>
              </a:ext>
            </a:extLst>
          </p:cNvPr>
          <p:cNvSpPr txBox="1"/>
          <p:nvPr/>
        </p:nvSpPr>
        <p:spPr>
          <a:xfrm>
            <a:off x="1069323" y="2131404"/>
            <a:ext cx="7766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This is a problem of classifying an unstructured text data into a set of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NLP provides several algorithms to handle this problem. Named-entity-recognition (NER) is the most used model for this task and can be fitted to our question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One of the problems of using NER would be the less amount of data (number of questions) available for training.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This could be solved using a pre-trained</a:t>
            </a:r>
            <a:r>
              <a:rPr lang="en-US" baseline="30000" dirty="0">
                <a:solidFill>
                  <a:srgbClr val="000000"/>
                </a:solidFill>
                <a:latin typeface="Trebuchet MS" panose="020B060302020202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NER model or by using a variation of NER called Named-entity-search</a:t>
            </a:r>
            <a:r>
              <a:rPr lang="en-US" baseline="30000" dirty="0">
                <a:solidFill>
                  <a:srgbClr val="000000"/>
                </a:solidFill>
                <a:latin typeface="Trebuchet MS" panose="020B0603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(NES) which transforms the recognition task into a search task thereby avoiding the problem of low resource availability.</a:t>
            </a: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3C140-8215-4224-AF40-0440D405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>
                <a:hlinkClick r:id="rId2"/>
              </a:rPr>
              <a:t>https://www.mdpi.com/2073-8994/13/5/786/pdf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>
                <a:hlinkClick r:id="rId3"/>
              </a:rPr>
              <a:t>https://arxiv.org/pdf/1806.04411.pdf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9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5386-7FDF-44F3-9451-24050AFE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23" y="14804"/>
            <a:ext cx="7766936" cy="1646302"/>
          </a:xfrm>
        </p:spPr>
        <p:txBody>
          <a:bodyPr/>
          <a:lstStyle/>
          <a:p>
            <a:r>
              <a:rPr lang="en-US" sz="3200" dirty="0"/>
              <a:t>Auto-selection of follow-up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DD259-4D10-4A46-B418-282CE6E8F69F}"/>
              </a:ext>
            </a:extLst>
          </p:cNvPr>
          <p:cNvSpPr txBox="1"/>
          <p:nvPr/>
        </p:nvSpPr>
        <p:spPr>
          <a:xfrm>
            <a:off x="1069323" y="2131404"/>
            <a:ext cx="7766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Probable Algorithm Steps (</a:t>
            </a:r>
            <a:r>
              <a:rPr lang="en-US" sz="2000" i="1" dirty="0"/>
              <a:t>to be refined</a:t>
            </a:r>
            <a:r>
              <a:rPr lang="en-US" sz="2000" dirty="0"/>
              <a:t>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Structure the CIDI questionnaire in the form of a decision tree where: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Each final leaf node depicts depression detection result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Each node depicts a particular category of questioning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child node of a particular node belongs to a particular category of follow up questioning </a:t>
            </a:r>
          </a:p>
          <a:p>
            <a:pPr marL="457200" indent="-457200">
              <a:buAutoNum type="arabicPeriod"/>
            </a:pPr>
            <a:r>
              <a:rPr lang="en-US" sz="2000" dirty="0"/>
              <a:t>Categorize set of questions into a group corresponding to a particular node</a:t>
            </a:r>
          </a:p>
          <a:p>
            <a:pPr marL="457200" indent="-457200">
              <a:buAutoNum type="arabicPeriod"/>
            </a:pPr>
            <a:r>
              <a:rPr lang="en-US" sz="2000" dirty="0"/>
              <a:t>The root node may have multiple categories, each with a unique label and each label can create different child trees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helps solve the problem of starting the questionnaire from different points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576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5386-7FDF-44F3-9451-24050AFE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23" y="14804"/>
            <a:ext cx="7766936" cy="1646302"/>
          </a:xfrm>
        </p:spPr>
        <p:txBody>
          <a:bodyPr/>
          <a:lstStyle/>
          <a:p>
            <a:r>
              <a:rPr lang="en-US" sz="3200" dirty="0"/>
              <a:t>2. Given a set of question-answer pair, auto-analyze the severity of depression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DD259-4D10-4A46-B418-282CE6E8F69F}"/>
              </a:ext>
            </a:extLst>
          </p:cNvPr>
          <p:cNvSpPr txBox="1"/>
          <p:nvPr/>
        </p:nvSpPr>
        <p:spPr>
          <a:xfrm>
            <a:off x="1069323" y="2131404"/>
            <a:ext cx="77669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use of previous clinical interview videos</a:t>
            </a:r>
            <a:r>
              <a:rPr lang="en-US" sz="2000" baseline="30000" dirty="0"/>
              <a:t>6</a:t>
            </a:r>
            <a:r>
              <a:rPr lang="en-US" sz="2000" dirty="0"/>
              <a:t> and diagnose using all three audio, visual and text modalities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http://www.lrec-conf.org/proceedings/lrec2014/pdf/508_Paper.pdf</a:t>
            </a:r>
            <a:endParaRPr lang="en-US" sz="1600" dirty="0"/>
          </a:p>
          <a:p>
            <a:pPr lvl="1"/>
            <a:r>
              <a:rPr lang="en-US" sz="2000" dirty="0"/>
              <a:t>	-	Virtual automated interviewer</a:t>
            </a:r>
          </a:p>
          <a:p>
            <a:pPr lvl="1"/>
            <a:r>
              <a:rPr lang="en-US" sz="2000" dirty="0"/>
              <a:t>	-	Code not publicly available, researchers can ask 		for 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3A398-60F3-4D40-99AE-86D021A2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6. Interview dataset corpus – DAIC-WOZ - </a:t>
            </a:r>
            <a:r>
              <a:rPr lang="en-US" dirty="0">
                <a:hlinkClick r:id="rId3"/>
              </a:rPr>
              <a:t>https://dcapswoz.ict.usc.edu/</a:t>
            </a:r>
            <a:r>
              <a:rPr lang="en-US" dirty="0"/>
              <a:t>- uses PHQ-8 scoring</a:t>
            </a:r>
          </a:p>
        </p:txBody>
      </p:sp>
    </p:spTree>
    <p:extLst>
      <p:ext uri="{BB962C8B-B14F-4D97-AF65-F5344CB8AC3E}">
        <p14:creationId xmlns:p14="http://schemas.microsoft.com/office/powerpoint/2010/main" val="420072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5386-7FDF-44F3-9451-24050AFE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23" y="-34358"/>
            <a:ext cx="7766936" cy="1646302"/>
          </a:xfrm>
        </p:spPr>
        <p:txBody>
          <a:bodyPr/>
          <a:lstStyle/>
          <a:p>
            <a:r>
              <a:rPr lang="en-US" sz="3200" dirty="0"/>
              <a:t>2. Given a set of question-answer pair, auto-analyze the severity of depression 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DD259-4D10-4A46-B418-282CE6E8F69F}"/>
              </a:ext>
            </a:extLst>
          </p:cNvPr>
          <p:cNvSpPr txBox="1"/>
          <p:nvPr/>
        </p:nvSpPr>
        <p:spPr>
          <a:xfrm>
            <a:off x="1069323" y="2131404"/>
            <a:ext cx="7766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Methods:</a:t>
            </a:r>
          </a:p>
          <a:p>
            <a:pPr marL="457200" indent="-457200">
              <a:buAutoNum type="arabicPeriod"/>
            </a:pPr>
            <a:r>
              <a:rPr lang="en-US" sz="2000" dirty="0"/>
              <a:t>Make use of previous clinical interview videos</a:t>
            </a:r>
            <a:r>
              <a:rPr lang="en-US" sz="2000" baseline="30000" dirty="0"/>
              <a:t>6</a:t>
            </a:r>
            <a:r>
              <a:rPr lang="en-US" sz="2000" dirty="0"/>
              <a:t> and diagnose using all three audio, visual and text modalities (contd.)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https://paperswithcode.com/paper/190407656</a:t>
            </a:r>
            <a:endParaRPr lang="en-US" sz="2000" dirty="0"/>
          </a:p>
          <a:p>
            <a:pPr lvl="1"/>
            <a:r>
              <a:rPr lang="en-US" sz="2000" dirty="0"/>
              <a:t>	-	Attention-based deep neural network -&gt; various 		modalities (acoustic, text and visual) -&gt; regress 		depression level</a:t>
            </a:r>
          </a:p>
          <a:p>
            <a:pPr lvl="1"/>
            <a:r>
              <a:rPr lang="en-US" sz="2000" dirty="0"/>
              <a:t>	-	Best model so far</a:t>
            </a:r>
          </a:p>
          <a:p>
            <a:pPr lvl="1"/>
            <a:r>
              <a:rPr lang="en-US" sz="2000" dirty="0"/>
              <a:t>	-	Code available but not up to 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486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5386-7FDF-44F3-9451-24050AFE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23" y="-34358"/>
            <a:ext cx="7766936" cy="1646302"/>
          </a:xfrm>
        </p:spPr>
        <p:txBody>
          <a:bodyPr/>
          <a:lstStyle/>
          <a:p>
            <a:r>
              <a:rPr lang="en-US" sz="3200" dirty="0"/>
              <a:t>2. Given a set of question-answer pair, auto-analyze the severity of depression 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DD259-4D10-4A46-B418-282CE6E8F69F}"/>
              </a:ext>
            </a:extLst>
          </p:cNvPr>
          <p:cNvSpPr txBox="1"/>
          <p:nvPr/>
        </p:nvSpPr>
        <p:spPr>
          <a:xfrm>
            <a:off x="1069323" y="2131404"/>
            <a:ext cx="77669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Methods: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Use transcription of interview and analyze the text to diagnose depression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https://paperswithcode.com/paper/text-based-depression-detection-what-triggers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/>
              <a:t>	-	Uses a Multi-scale bidirectional GRU with 			pretrained word embeddings</a:t>
            </a:r>
          </a:p>
          <a:p>
            <a:pPr lvl="1"/>
            <a:r>
              <a:rPr lang="en-US" sz="2000" dirty="0"/>
              <a:t>	-	Code available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https://paperswithcode.com/paper/affective-conditioning-on-hierarchical</a:t>
            </a:r>
            <a:endParaRPr lang="en-US" sz="2000" dirty="0"/>
          </a:p>
          <a:p>
            <a:pPr lvl="1"/>
            <a:r>
              <a:rPr lang="en-US" sz="2000" dirty="0"/>
              <a:t>	-	Uses a Hierarchical Attention Network</a:t>
            </a:r>
          </a:p>
          <a:p>
            <a:pPr lvl="1"/>
            <a:r>
              <a:rPr lang="en-US" sz="2000" dirty="0"/>
              <a:t>	-	Code available</a:t>
            </a:r>
          </a:p>
        </p:txBody>
      </p:sp>
    </p:spTree>
    <p:extLst>
      <p:ext uri="{BB962C8B-B14F-4D97-AF65-F5344CB8AC3E}">
        <p14:creationId xmlns:p14="http://schemas.microsoft.com/office/powerpoint/2010/main" val="2192701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796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Automated Depression Detection</vt:lpstr>
      <vt:lpstr>1. Auto-structuring of questions that fit diagnostic criteria</vt:lpstr>
      <vt:lpstr>1. Auto-structuring of questions that fit diagnostic criteria (contd.)</vt:lpstr>
      <vt:lpstr>Categorization of questions</vt:lpstr>
      <vt:lpstr>Categorization of questions (contd.)</vt:lpstr>
      <vt:lpstr>Auto-selection of follow-up questions</vt:lpstr>
      <vt:lpstr>2. Given a set of question-answer pair, auto-analyze the severity of depression</vt:lpstr>
      <vt:lpstr>2. Given a set of question-answer pair, auto-analyze the severity of depression (contd.)</vt:lpstr>
      <vt:lpstr>2. Given a set of question-answer pair, auto-analyze the severity of depression (contd.)</vt:lpstr>
      <vt:lpstr>3. Auto-generate questions containing demographical 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Depression Detection</dc:title>
  <dc:creator>Srijanak De</dc:creator>
  <cp:lastModifiedBy>Srijanak De</cp:lastModifiedBy>
  <cp:revision>3</cp:revision>
  <dcterms:created xsi:type="dcterms:W3CDTF">2022-03-02T01:22:41Z</dcterms:created>
  <dcterms:modified xsi:type="dcterms:W3CDTF">2022-03-02T19:33:11Z</dcterms:modified>
</cp:coreProperties>
</file>