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56" r:id="rId2"/>
    <p:sldId id="294" r:id="rId3"/>
    <p:sldId id="296" r:id="rId4"/>
    <p:sldId id="297" r:id="rId5"/>
    <p:sldId id="295" r:id="rId6"/>
    <p:sldId id="269" r:id="rId7"/>
    <p:sldId id="272" r:id="rId8"/>
    <p:sldId id="288" r:id="rId9"/>
    <p:sldId id="289" r:id="rId10"/>
    <p:sldId id="286" r:id="rId11"/>
    <p:sldId id="290" r:id="rId12"/>
    <p:sldId id="287" r:id="rId13"/>
    <p:sldId id="293" r:id="rId14"/>
    <p:sldId id="298" r:id="rId15"/>
    <p:sldId id="273" r:id="rId16"/>
    <p:sldId id="274" r:id="rId17"/>
    <p:sldId id="275" r:id="rId18"/>
    <p:sldId id="276" r:id="rId19"/>
    <p:sldId id="282" r:id="rId20"/>
    <p:sldId id="285" r:id="rId21"/>
    <p:sldId id="283" r:id="rId22"/>
    <p:sldId id="284" r:id="rId23"/>
    <p:sldId id="291" r:id="rId24"/>
    <p:sldId id="292" r:id="rId25"/>
    <p:sldId id="280" r:id="rId26"/>
    <p:sldId id="281" r:id="rId27"/>
    <p:sldId id="257" r:id="rId28"/>
    <p:sldId id="258" r:id="rId29"/>
    <p:sldId id="259" r:id="rId30"/>
    <p:sldId id="260" r:id="rId31"/>
    <p:sldId id="261" r:id="rId32"/>
    <p:sldId id="266" r:id="rId33"/>
    <p:sldId id="267" r:id="rId34"/>
    <p:sldId id="268" r:id="rId35"/>
    <p:sldId id="277" r:id="rId36"/>
    <p:sldId id="278" r:id="rId37"/>
    <p:sldId id="27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94624"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60FB70-623A-4519-BAAB-EA347CF3E841}" type="datetimeFigureOut">
              <a:rPr lang="en-US" smtClean="0"/>
              <a:pPr/>
              <a:t>11/21/2018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0B3B6-B38F-4726-850B-B9D7BC9FAFB4}" type="slidenum">
              <a:rPr lang="en-US" smtClean="0"/>
              <a:pPr/>
              <a:t>‹#›</a:t>
            </a:fld>
            <a:endParaRPr lang="en-US"/>
          </a:p>
        </p:txBody>
      </p:sp>
    </p:spTree>
    <p:extLst>
      <p:ext uri="{BB962C8B-B14F-4D97-AF65-F5344CB8AC3E}">
        <p14:creationId xmlns:p14="http://schemas.microsoft.com/office/powerpoint/2010/main" val="2765099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10B3B6-B38F-4726-850B-B9D7BC9FAFB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28438C4-E228-4C73-98B5-8EEC6DE7CDFE}"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438C4-E228-4C73-98B5-8EEC6DE7CD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438C4-E228-4C73-98B5-8EEC6DE7CD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438C4-E228-4C73-98B5-8EEC6DE7CD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438C4-E228-4C73-98B5-8EEC6DE7CDFE}"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438C4-E228-4C73-98B5-8EEC6DE7CD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438C4-E228-4C73-98B5-8EEC6DE7CDFE}"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438C4-E228-4C73-98B5-8EEC6DE7CD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438C4-E228-4C73-98B5-8EEC6DE7CD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D29BF9-BDBD-425B-BC5B-2F254EEDD8C6}"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438C4-E228-4C73-98B5-8EEC6DE7CD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3AD29BF9-BDBD-425B-BC5B-2F254EEDD8C6}" type="datetimeFigureOut">
              <a:rPr lang="en-US" smtClean="0"/>
              <a:pPr/>
              <a:t>11/21/2018</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528438C4-E228-4C73-98B5-8EEC6DE7CD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AD29BF9-BDBD-425B-BC5B-2F254EEDD8C6}" type="datetimeFigureOut">
              <a:rPr lang="en-US" smtClean="0"/>
              <a:pPr/>
              <a:t>11/21/2018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28438C4-E228-4C73-98B5-8EEC6DE7CDF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57200"/>
            <a:ext cx="7772400" cy="1975104"/>
          </a:xfrm>
        </p:spPr>
        <p:txBody>
          <a:bodyPr>
            <a:normAutofit fontScale="90000"/>
          </a:bodyPr>
          <a:lstStyle/>
          <a:p>
            <a:r>
              <a:rPr lang="en-US" cap="none" dirty="0">
                <a:latin typeface="+mn-lt"/>
                <a:cs typeface="Times New Roman" pitchFamily="18" charset="0"/>
              </a:rPr>
              <a:t>DESIGN AND IMPLEMENTATION OF A CLOUD BASED STORAGE SCHEME PROVIDING DYNAMIC DATA OPERATIONS AND INDIRECT MUTUAL TRUST</a:t>
            </a:r>
          </a:p>
        </p:txBody>
      </p:sp>
      <p:sp>
        <p:nvSpPr>
          <p:cNvPr id="3" name="Subtitle 2"/>
          <p:cNvSpPr>
            <a:spLocks noGrp="1"/>
          </p:cNvSpPr>
          <p:nvPr>
            <p:ph type="subTitle" idx="1"/>
          </p:nvPr>
        </p:nvSpPr>
        <p:spPr>
          <a:xfrm>
            <a:off x="838200" y="4038600"/>
            <a:ext cx="7696200" cy="1981200"/>
          </a:xfrm>
        </p:spPr>
        <p:txBody>
          <a:bodyPr>
            <a:normAutofit fontScale="70000" lnSpcReduction="20000"/>
          </a:bodyPr>
          <a:lstStyle/>
          <a:p>
            <a:pPr algn="just"/>
            <a:endParaRPr lang="en-US" sz="2600" dirty="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Project Guide – Ms .</a:t>
            </a:r>
            <a:r>
              <a:rPr lang="en-US" sz="2600" dirty="0" err="1">
                <a:latin typeface="Times New Roman" pitchFamily="18" charset="0"/>
                <a:cs typeface="Times New Roman" pitchFamily="18" charset="0"/>
              </a:rPr>
              <a:t>Prathibha</a:t>
            </a:r>
            <a:r>
              <a:rPr lang="en-US" sz="2600" dirty="0">
                <a:latin typeface="Times New Roman" pitchFamily="18" charset="0"/>
                <a:cs typeface="Times New Roman" pitchFamily="18" charset="0"/>
              </a:rPr>
              <a:t> B.S</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sz="2600" dirty="0" err="1">
                <a:latin typeface="Times New Roman" pitchFamily="18" charset="0"/>
                <a:cs typeface="Times New Roman" pitchFamily="18" charset="0"/>
              </a:rPr>
              <a:t>Anup</a:t>
            </a:r>
            <a:r>
              <a:rPr lang="en-US" sz="2600" dirty="0">
                <a:latin typeface="Times New Roman" pitchFamily="18" charset="0"/>
                <a:cs typeface="Times New Roman" pitchFamily="18" charset="0"/>
              </a:rPr>
              <a:t> Kumar </a:t>
            </a:r>
          </a:p>
          <a:p>
            <a:pPr algn="just"/>
            <a:r>
              <a:rPr lang="en-US" sz="2600" dirty="0">
                <a:latin typeface="Times New Roman" pitchFamily="18" charset="0"/>
                <a:cs typeface="Times New Roman" pitchFamily="18" charset="0"/>
              </a:rPr>
              <a:t>Nikhil Kumar</a:t>
            </a:r>
          </a:p>
          <a:p>
            <a:pPr algn="just"/>
            <a:r>
              <a:rPr lang="en-US" sz="2600" dirty="0" err="1">
                <a:latin typeface="Times New Roman" pitchFamily="18" charset="0"/>
                <a:cs typeface="Times New Roman" pitchFamily="18" charset="0"/>
              </a:rPr>
              <a:t>Parmesh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Ishaan</a:t>
            </a:r>
            <a:endParaRPr lang="en-US" sz="2600" dirty="0">
              <a:latin typeface="Times New Roman" pitchFamily="18" charset="0"/>
              <a:cs typeface="Times New Roman" pitchFamily="18" charset="0"/>
            </a:endParaRPr>
          </a:p>
          <a:p>
            <a:pPr algn="just"/>
            <a:r>
              <a:rPr lang="en-US" sz="2600" dirty="0" err="1">
                <a:latin typeface="Times New Roman" pitchFamily="18" charset="0"/>
                <a:cs typeface="Times New Roman" pitchFamily="18" charset="0"/>
              </a:rPr>
              <a:t>Srijan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Chaudhary</a:t>
            </a:r>
            <a:endParaRPr lang="en-US" sz="2600" dirty="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solidFill>
                <a:schemeClr val="accent5">
                  <a:lumMod val="60000"/>
                  <a:lumOff val="40000"/>
                </a:schemeClr>
              </a:solidFill>
            </a:endParaRPr>
          </a:p>
          <a:p>
            <a:pPr algn="ctr">
              <a:buNone/>
            </a:pPr>
            <a:endParaRPr lang="en-US" dirty="0">
              <a:solidFill>
                <a:schemeClr val="accent5">
                  <a:lumMod val="60000"/>
                  <a:lumOff val="40000"/>
                </a:schemeClr>
              </a:solidFill>
            </a:endParaRPr>
          </a:p>
          <a:p>
            <a:pPr algn="ctr">
              <a:buNone/>
            </a:pPr>
            <a:r>
              <a:rPr lang="en-US" dirty="0">
                <a:solidFill>
                  <a:schemeClr val="tx2">
                    <a:lumMod val="75000"/>
                  </a:schemeClr>
                </a:solidFill>
                <a:latin typeface="Times New Roman" pitchFamily="18" charset="0"/>
                <a:cs typeface="Times New Roman" pitchFamily="18" charset="0"/>
              </a:rPr>
              <a:t>SYSTEM ANALYSIS</a:t>
            </a: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itchFamily="18" charset="0"/>
                <a:cs typeface="Times New Roman" pitchFamily="18" charset="0"/>
              </a:rPr>
              <a:t>EXISTING  SYSTEM</a:t>
            </a:r>
            <a:br>
              <a:rPr lang="en-US" dirty="0"/>
            </a:b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sz="2800" dirty="0">
                <a:latin typeface="Times New Roman" pitchFamily="18" charset="0"/>
                <a:cs typeface="Times New Roman" pitchFamily="18" charset="0"/>
              </a:rPr>
              <a:t>Currently, the user and storage servers are believed to be in same trust domain, which doesn’t hold when the data is outsourced to a remote server.</a:t>
            </a:r>
          </a:p>
          <a:p>
            <a:pPr algn="just">
              <a:buFont typeface="Wingdings" pitchFamily="2" charset="2"/>
              <a:buChar char=""/>
            </a:pPr>
            <a:r>
              <a:rPr lang="en-US" sz="2800" dirty="0">
                <a:latin typeface="Times New Roman" pitchFamily="18" charset="0"/>
                <a:cs typeface="Times New Roman" pitchFamily="18" charset="0"/>
              </a:rPr>
              <a:t>This structure leaves a scope for a dishonest party to claim false accusations on the other.</a:t>
            </a:r>
          </a:p>
          <a:p>
            <a:pPr algn="just">
              <a:buFont typeface="Wingdings" pitchFamily="2" charset="2"/>
              <a:buChar char=""/>
            </a:pPr>
            <a:r>
              <a:rPr lang="en-US" sz="2800" dirty="0">
                <a:latin typeface="Times New Roman" pitchFamily="18" charset="0"/>
                <a:cs typeface="Times New Roman" pitchFamily="18" charset="0"/>
              </a:rPr>
              <a:t>Both CSP and the owner of the data need to be safeguarded against data corruption and false accusation.</a:t>
            </a:r>
          </a:p>
          <a:p>
            <a:endParaRPr lang="en-US" dirty="0"/>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The proposed systems allows the owner to take advantages of the services from CSP and provides an indirect mutual trust between the two parties.</a:t>
            </a:r>
          </a:p>
          <a:p>
            <a:pPr algn="just"/>
            <a:r>
              <a:rPr lang="en-US" sz="2800" dirty="0">
                <a:latin typeface="Times New Roman" pitchFamily="18" charset="0"/>
                <a:cs typeface="Times New Roman" pitchFamily="18" charset="0"/>
              </a:rPr>
              <a:t>It allows the authorized users to access the latest version of  data.</a:t>
            </a:r>
          </a:p>
          <a:p>
            <a:pPr algn="just"/>
            <a:r>
              <a:rPr lang="en-US" sz="2800" dirty="0">
                <a:latin typeface="Times New Roman" pitchFamily="18" charset="0"/>
                <a:cs typeface="Times New Roman" pitchFamily="18" charset="0"/>
              </a:rPr>
              <a:t>It allows the owner to grant or revoke access to only those users who it desires.</a:t>
            </a: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IN" dirty="0">
              <a:solidFill>
                <a:schemeClr val="tx2">
                  <a:lumMod val="75000"/>
                </a:schemeClr>
              </a:solidFill>
            </a:endParaRPr>
          </a:p>
          <a:p>
            <a:pPr algn="ctr"/>
            <a:endParaRPr lang="en-IN" dirty="0">
              <a:solidFill>
                <a:schemeClr val="tx2">
                  <a:lumMod val="75000"/>
                </a:schemeClr>
              </a:solidFill>
            </a:endParaRPr>
          </a:p>
          <a:p>
            <a:pPr algn="ctr">
              <a:buNone/>
            </a:pPr>
            <a:r>
              <a:rPr lang="en-IN" dirty="0">
                <a:solidFill>
                  <a:schemeClr val="tx2">
                    <a:lumMod val="75000"/>
                  </a:schemeClr>
                </a:solidFill>
              </a:rPr>
              <a:t>SYSTEM DESIGN</a:t>
            </a: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5715000" y="2971800"/>
            <a:ext cx="3429000" cy="2286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z="3600" dirty="0"/>
              <a:t>System Components and Their Relations</a:t>
            </a:r>
            <a:r>
              <a:rPr lang="en-US" dirty="0"/>
              <a:t>:</a:t>
            </a:r>
          </a:p>
        </p:txBody>
      </p:sp>
      <p:sp>
        <p:nvSpPr>
          <p:cNvPr id="4" name="Rectangle 3"/>
          <p:cNvSpPr/>
          <p:nvPr/>
        </p:nvSpPr>
        <p:spPr>
          <a:xfrm>
            <a:off x="1143000" y="3581400"/>
            <a:ext cx="1524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Owner</a:t>
            </a:r>
          </a:p>
        </p:txBody>
      </p:sp>
      <p:sp>
        <p:nvSpPr>
          <p:cNvPr id="5" name="Rectangle 4"/>
          <p:cNvSpPr/>
          <p:nvPr/>
        </p:nvSpPr>
        <p:spPr>
          <a:xfrm>
            <a:off x="3657600" y="2133600"/>
            <a:ext cx="17526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Trusted third party (TTP)</a:t>
            </a:r>
          </a:p>
        </p:txBody>
      </p:sp>
      <p:sp>
        <p:nvSpPr>
          <p:cNvPr id="6" name="Rectangle 5"/>
          <p:cNvSpPr/>
          <p:nvPr/>
        </p:nvSpPr>
        <p:spPr>
          <a:xfrm>
            <a:off x="5943600" y="3886200"/>
            <a:ext cx="6858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CSP</a:t>
            </a:r>
          </a:p>
        </p:txBody>
      </p:sp>
      <p:sp>
        <p:nvSpPr>
          <p:cNvPr id="7" name="Rectangle 6"/>
          <p:cNvSpPr/>
          <p:nvPr/>
        </p:nvSpPr>
        <p:spPr>
          <a:xfrm>
            <a:off x="7467600" y="3733800"/>
            <a:ext cx="1371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Cloud servers</a:t>
            </a:r>
          </a:p>
        </p:txBody>
      </p:sp>
      <p:sp>
        <p:nvSpPr>
          <p:cNvPr id="8" name="Right Arrow 7"/>
          <p:cNvSpPr/>
          <p:nvPr/>
        </p:nvSpPr>
        <p:spPr>
          <a:xfrm>
            <a:off x="6781800" y="3886200"/>
            <a:ext cx="533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276600" y="5562600"/>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Authorised</a:t>
            </a:r>
            <a:r>
              <a:rPr lang="en-US" dirty="0"/>
              <a:t> users</a:t>
            </a:r>
          </a:p>
        </p:txBody>
      </p:sp>
      <p:cxnSp>
        <p:nvCxnSpPr>
          <p:cNvPr id="12" name="Straight Arrow Connector 11"/>
          <p:cNvCxnSpPr/>
          <p:nvPr/>
        </p:nvCxnSpPr>
        <p:spPr>
          <a:xfrm flipV="1">
            <a:off x="2286000" y="2590800"/>
            <a:ext cx="129540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52800" y="4343400"/>
            <a:ext cx="2133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2476500" y="4533900"/>
            <a:ext cx="914400" cy="838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819400" y="4038600"/>
            <a:ext cx="2895600" cy="1588"/>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62600" y="2667000"/>
            <a:ext cx="6096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5715000" y="5029200"/>
            <a:ext cx="533400" cy="53340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380633"/>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Data flow diagrams:</a:t>
            </a:r>
            <a:br>
              <a:rPr lang="en-US" sz="2800" b="1" dirty="0"/>
            </a:br>
            <a:br>
              <a:rPr lang="en-US" sz="2800" b="1" dirty="0"/>
            </a:br>
            <a:r>
              <a:rPr lang="en-US" sz="2400" b="1" dirty="0"/>
              <a:t>Cloud Service User(CSU)</a:t>
            </a:r>
            <a:br>
              <a:rPr lang="en-IN" dirty="0"/>
            </a:br>
            <a:r>
              <a:rPr lang="en-US" b="1" dirty="0"/>
              <a:t> </a:t>
            </a:r>
            <a:br>
              <a:rPr lang="en-IN" dirty="0"/>
            </a:br>
            <a:r>
              <a:rPr lang="en-US" b="1" dirty="0"/>
              <a:t>   CSU</a:t>
            </a:r>
            <a:br>
              <a:rPr lang="en-IN" dirty="0"/>
            </a:br>
            <a:endParaRPr lang="en-IN" dirty="0"/>
          </a:p>
        </p:txBody>
      </p:sp>
      <p:pic>
        <p:nvPicPr>
          <p:cNvPr id="4" name="Content Placeholder 3" descr="E:\deepika\abdul\enabling_dynamic_trust\dfd1.jpg"/>
          <p:cNvPicPr>
            <a:picLocks noGrp="1"/>
          </p:cNvPicPr>
          <p:nvPr>
            <p:ph idx="1"/>
          </p:nvPr>
        </p:nvPicPr>
        <p:blipFill>
          <a:blip r:embed="rId2" cstate="print"/>
          <a:srcRect/>
          <a:stretch>
            <a:fillRect/>
          </a:stretch>
        </p:blipFill>
        <p:spPr bwMode="auto">
          <a:xfrm>
            <a:off x="1752600" y="1828800"/>
            <a:ext cx="6859044" cy="4375150"/>
          </a:xfrm>
          <a:prstGeom prst="rect">
            <a:avLst/>
          </a:prstGeom>
          <a:noFill/>
          <a:ln w="9525">
            <a:noFill/>
            <a:miter lim="800000"/>
            <a:headEnd/>
            <a:tailEnd/>
          </a:ln>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b="1" dirty="0"/>
              <a:t>Cloud Service</a:t>
            </a:r>
          </a:p>
          <a:p>
            <a:pPr>
              <a:buNone/>
            </a:pPr>
            <a:r>
              <a:rPr lang="en-US" sz="2400" b="1" dirty="0"/>
              <a:t>Provider(CSP)</a:t>
            </a:r>
            <a:endParaRPr lang="en-IN" sz="2400" dirty="0"/>
          </a:p>
          <a:p>
            <a:endParaRPr lang="en-IN" dirty="0"/>
          </a:p>
        </p:txBody>
      </p:sp>
      <p:pic>
        <p:nvPicPr>
          <p:cNvPr id="4" name="Picture 3" descr="E:\deepika\abdul\enabling_dynamic_trust\dfd2.jpg"/>
          <p:cNvPicPr/>
          <p:nvPr/>
        </p:nvPicPr>
        <p:blipFill>
          <a:blip r:embed="rId2" cstate="print"/>
          <a:srcRect/>
          <a:stretch>
            <a:fillRect/>
          </a:stretch>
        </p:blipFill>
        <p:spPr bwMode="auto">
          <a:xfrm>
            <a:off x="2971800" y="1803282"/>
            <a:ext cx="5715000" cy="4140318"/>
          </a:xfrm>
          <a:prstGeom prst="rect">
            <a:avLst/>
          </a:prstGeom>
          <a:noFill/>
          <a:ln w="9525">
            <a:noFill/>
            <a:miter lim="800000"/>
            <a:headEnd/>
            <a:tailEnd/>
          </a:ln>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b="1" dirty="0"/>
              <a:t>Trusted Third</a:t>
            </a:r>
          </a:p>
          <a:p>
            <a:pPr>
              <a:buNone/>
            </a:pPr>
            <a:r>
              <a:rPr lang="en-US" sz="2400" b="1" dirty="0"/>
              <a:t>Party(TTP)</a:t>
            </a:r>
            <a:endParaRPr lang="en-IN" sz="2400" dirty="0"/>
          </a:p>
          <a:p>
            <a:endParaRPr lang="en-IN" dirty="0"/>
          </a:p>
        </p:txBody>
      </p:sp>
      <p:pic>
        <p:nvPicPr>
          <p:cNvPr id="4" name="Picture 3" descr="E:\deepika\abdul\enabling_dynamic_trust\dfd3.jpg"/>
          <p:cNvPicPr/>
          <p:nvPr/>
        </p:nvPicPr>
        <p:blipFill>
          <a:blip r:embed="rId2" cstate="print"/>
          <a:srcRect/>
          <a:stretch>
            <a:fillRect/>
          </a:stretch>
        </p:blipFill>
        <p:spPr bwMode="auto">
          <a:xfrm>
            <a:off x="3276600" y="2000250"/>
            <a:ext cx="5478780" cy="4324350"/>
          </a:xfrm>
          <a:prstGeom prst="rect">
            <a:avLst/>
          </a:prstGeom>
          <a:noFill/>
          <a:ln w="9525">
            <a:noFill/>
            <a:miter lim="800000"/>
            <a:headEnd/>
            <a:tailEnd/>
          </a:ln>
        </p:spPr>
      </p:pic>
      <p:sp>
        <p:nvSpPr>
          <p:cNvPr id="5" name="Oval 4"/>
          <p:cNvSpPr/>
          <p:nvPr/>
        </p:nvSpPr>
        <p:spPr>
          <a:xfrm>
            <a:off x="6477000" y="5029200"/>
            <a:ext cx="914400" cy="457200"/>
          </a:xfrm>
          <a:prstGeom prst="ellipse">
            <a:avLst/>
          </a:prstGeom>
          <a:solidFill>
            <a:schemeClr val="tx1"/>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lumOff val="25000"/>
                  </a:schemeClr>
                </a:solidFill>
                <a:latin typeface="Times New Roman" pitchFamily="18" charset="0"/>
                <a:cs typeface="Times New Roman" pitchFamily="18" charset="0"/>
              </a:rPr>
              <a:t>Verify</a:t>
            </a:r>
            <a:endParaRPr lang="en-IN" sz="1200" dirty="0">
              <a:solidFill>
                <a:schemeClr val="bg1">
                  <a:lumMod val="75000"/>
                  <a:lumOff val="25000"/>
                </a:schemeClr>
              </a:solidFill>
              <a:latin typeface="Times New Roman" pitchFamily="18" charset="0"/>
              <a:cs typeface="Times New Roman" pitchFamily="18" charset="0"/>
            </a:endParaRP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a:p>
          <a:p>
            <a:pPr algn="ctr">
              <a:buNone/>
            </a:pPr>
            <a:endParaRPr lang="en-IN" dirty="0"/>
          </a:p>
          <a:p>
            <a:pPr algn="ctr">
              <a:buNone/>
            </a:pPr>
            <a:r>
              <a:rPr lang="en-IN" dirty="0">
                <a:solidFill>
                  <a:schemeClr val="tx2">
                    <a:lumMod val="75000"/>
                  </a:schemeClr>
                </a:solidFill>
              </a:rPr>
              <a:t>IMPLEMENTATION</a:t>
            </a:r>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itchFamily="18" charset="0"/>
                <a:cs typeface="Times New Roman" pitchFamily="18" charset="0"/>
              </a:rPr>
              <a:t>User:</a:t>
            </a: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Registration: A user will have to register to the CSP first in order to upload his files on the cloud.</a:t>
            </a:r>
          </a:p>
          <a:p>
            <a:pPr algn="just"/>
            <a:r>
              <a:rPr lang="en-US" sz="2800" dirty="0">
                <a:latin typeface="Times New Roman" pitchFamily="18" charset="0"/>
                <a:cs typeface="Times New Roman" pitchFamily="18" charset="0"/>
              </a:rPr>
              <a:t>Modification: A user can download his file to make modifications and then re-upload the modified file.</a:t>
            </a:r>
          </a:p>
          <a:p>
            <a:pPr algn="just"/>
            <a:r>
              <a:rPr lang="en-US" sz="2800" dirty="0">
                <a:latin typeface="Times New Roman" pitchFamily="18" charset="0"/>
                <a:cs typeface="Times New Roman" pitchFamily="18" charset="0"/>
              </a:rPr>
              <a:t>Access control: A user, being the owner of file can control who accesses his files. He can grant access to another user by providing the key for the requested file.</a:t>
            </a:r>
          </a:p>
          <a:p>
            <a:endParaRPr lang="en-US" dirty="0"/>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3600" dirty="0">
              <a:latin typeface="Times New Roman" pitchFamily="18" charset="0"/>
              <a:cs typeface="Times New Roman" pitchFamily="18" charset="0"/>
            </a:endParaRPr>
          </a:p>
          <a:p>
            <a:pPr algn="ctr">
              <a:buNone/>
            </a:pPr>
            <a:endParaRPr lang="en-US" sz="3600" dirty="0">
              <a:latin typeface="Times New Roman" pitchFamily="18" charset="0"/>
              <a:cs typeface="Times New Roman" pitchFamily="18" charset="0"/>
            </a:endParaRPr>
          </a:p>
          <a:p>
            <a:pPr algn="ctr">
              <a:buNone/>
            </a:pPr>
            <a:r>
              <a:rPr lang="en-US" sz="3600" dirty="0">
                <a:solidFill>
                  <a:schemeClr val="tx2">
                    <a:lumMod val="75000"/>
                  </a:schemeClr>
                </a:solidFill>
                <a:latin typeface="Times New Roman" pitchFamily="18" charset="0"/>
                <a:cs typeface="Times New Roman" pitchFamily="18" charset="0"/>
              </a:rPr>
              <a:t>Introduction</a:t>
            </a:r>
            <a:endParaRPr lang="en-IN" sz="3600" dirty="0">
              <a:solidFill>
                <a:schemeClr val="tx2">
                  <a:lumMod val="75000"/>
                </a:schemeClr>
              </a:solidFill>
              <a:latin typeface="Times New Roman" pitchFamily="18" charset="0"/>
              <a:cs typeface="Times New Roman" pitchFamily="18" charset="0"/>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Encryption/Decryption:</a:t>
            </a:r>
          </a:p>
        </p:txBody>
      </p:sp>
      <p:sp>
        <p:nvSpPr>
          <p:cNvPr id="3" name="Content Placeholder 2"/>
          <p:cNvSpPr>
            <a:spLocks noGrp="1"/>
          </p:cNvSpPr>
          <p:nvPr>
            <p:ph idx="1"/>
          </p:nvPr>
        </p:nvSpPr>
        <p:spPr/>
        <p:txBody>
          <a:bodyPr>
            <a:normAutofit fontScale="92500"/>
          </a:bodyPr>
          <a:lstStyle/>
          <a:p>
            <a:pPr algn="just"/>
            <a:r>
              <a:rPr lang="en-US" dirty="0"/>
              <a:t>Encryption: All the files being uploaded are encrypted by an AES encryption algorithm. The length of a key is 9. This key is sent to the owner of the file when they upload a file via an email. This grants access control to the user.</a:t>
            </a:r>
          </a:p>
          <a:p>
            <a:pPr algn="just"/>
            <a:r>
              <a:rPr lang="en-US" dirty="0"/>
              <a:t>Decryption: To access a file, the owner provides the key via an email to the user. This key is used to access the file. When the user downloads the file, the decrypted version is being downloaded.</a:t>
            </a:r>
          </a:p>
        </p:txBody>
      </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Third Party:</a:t>
            </a:r>
          </a:p>
        </p:txBody>
      </p:sp>
      <p:sp>
        <p:nvSpPr>
          <p:cNvPr id="3" name="Content Placeholder 2"/>
          <p:cNvSpPr>
            <a:spLocks noGrp="1"/>
          </p:cNvSpPr>
          <p:nvPr>
            <p:ph idx="1"/>
          </p:nvPr>
        </p:nvSpPr>
        <p:spPr/>
        <p:txBody>
          <a:bodyPr>
            <a:normAutofit fontScale="85000" lnSpcReduction="10000"/>
          </a:bodyPr>
          <a:lstStyle/>
          <a:p>
            <a:pPr algn="just"/>
            <a:r>
              <a:rPr lang="en-US" dirty="0"/>
              <a:t>Register: The TTP has to register to the CSP in order to provide its services and get the entitlement.</a:t>
            </a:r>
          </a:p>
          <a:p>
            <a:pPr algn="just"/>
            <a:r>
              <a:rPr lang="en-US" dirty="0"/>
              <a:t>Verification: The TTP verifies all the files that are being uploaded to the cloud. It first requests for the key to the user, which user has to provide. The TTP then verifies the file and keeps a track of all the properties of this file to solve the disputes in future, should they arise.</a:t>
            </a:r>
          </a:p>
          <a:p>
            <a:pPr algn="just"/>
            <a:r>
              <a:rPr lang="en-US" dirty="0"/>
              <a:t>Modification: When the user modifies a file it undergoes a similar process. It again has to be verified by the TTP about the modifications made.</a:t>
            </a:r>
          </a:p>
        </p:txBody>
      </p:sp>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Provider:</a:t>
            </a:r>
          </a:p>
        </p:txBody>
      </p:sp>
      <p:sp>
        <p:nvSpPr>
          <p:cNvPr id="3" name="Content Placeholder 2"/>
          <p:cNvSpPr>
            <a:spLocks noGrp="1"/>
          </p:cNvSpPr>
          <p:nvPr>
            <p:ph idx="1"/>
          </p:nvPr>
        </p:nvSpPr>
        <p:spPr/>
        <p:txBody>
          <a:bodyPr/>
          <a:lstStyle/>
          <a:p>
            <a:pPr algn="just"/>
            <a:r>
              <a:rPr lang="en-US" dirty="0"/>
              <a:t>Registration: It registers all the TTPs and Users, and keeps a track of all these entities for its cloud.</a:t>
            </a:r>
          </a:p>
          <a:p>
            <a:pPr algn="just"/>
            <a:r>
              <a:rPr lang="en-US" dirty="0"/>
              <a:t>All Files: It can see all the files uploaded on its cloud, but can’t modify them.</a:t>
            </a:r>
          </a:p>
          <a:p>
            <a:pPr algn="just"/>
            <a:r>
              <a:rPr lang="en-US" dirty="0"/>
              <a:t>Pending Files: It can see all the files that are yet to be verified by the TTP.</a:t>
            </a:r>
          </a:p>
        </p:txBody>
      </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p>
        </p:txBody>
      </p:sp>
      <p:sp>
        <p:nvSpPr>
          <p:cNvPr id="3" name="Content Placeholder 2"/>
          <p:cNvSpPr>
            <a:spLocks noGrp="1"/>
          </p:cNvSpPr>
          <p:nvPr>
            <p:ph idx="1"/>
          </p:nvPr>
        </p:nvSpPr>
        <p:spPr/>
        <p:txBody>
          <a:bodyPr>
            <a:normAutofit fontScale="92500" lnSpcReduction="20000"/>
          </a:bodyPr>
          <a:lstStyle/>
          <a:p>
            <a:r>
              <a:rPr lang="en-US" dirty="0"/>
              <a:t>The cloud user after logging in can upload his file.</a:t>
            </a:r>
          </a:p>
          <a:p>
            <a:r>
              <a:rPr lang="en-US" dirty="0"/>
              <a:t>The TTP then requests for the key to verify the file, after the receipt of which, TTP verifies it with an authorized copy of it.</a:t>
            </a:r>
          </a:p>
          <a:p>
            <a:r>
              <a:rPr lang="en-US" dirty="0"/>
              <a:t>The TTP then uploads the file for others users to be visible.</a:t>
            </a:r>
          </a:p>
          <a:p>
            <a:r>
              <a:rPr lang="en-US" dirty="0"/>
              <a:t>The owner can delete an uploaded file or update an existing file. These updates need to be verified by the TTP again, to be visible to other users.</a:t>
            </a:r>
          </a:p>
        </p:txBody>
      </p:sp>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In order to access a file, a user has to send the request to the owner of that file, who then accepts it by responding by the decryption key, or rejects it.</a:t>
            </a:r>
          </a:p>
          <a:p>
            <a:r>
              <a:rPr lang="en-US" sz="2800" dirty="0"/>
              <a:t>The cloud service provider can view all the files that are uploaded on its server. It also has the access to the files which are yet to be verified by the TTP.</a:t>
            </a:r>
          </a:p>
          <a:p>
            <a:r>
              <a:rPr lang="en-US" sz="2800" dirty="0"/>
              <a:t>It also keeps track of all the registered users and TTPs along with all their details.</a:t>
            </a:r>
          </a:p>
        </p:txBody>
      </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p>
        </p:txBody>
      </p:sp>
      <p:sp>
        <p:nvSpPr>
          <p:cNvPr id="3" name="Content Placeholder 2"/>
          <p:cNvSpPr>
            <a:spLocks noGrp="1"/>
          </p:cNvSpPr>
          <p:nvPr>
            <p:ph idx="1"/>
          </p:nvPr>
        </p:nvSpPr>
        <p:spPr>
          <a:xfrm>
            <a:off x="838200" y="1524000"/>
            <a:ext cx="7772400" cy="4831560"/>
          </a:xfrm>
        </p:spPr>
        <p:txBody>
          <a:bodyPr/>
          <a:lstStyle/>
          <a:p>
            <a:pPr>
              <a:buNone/>
            </a:pPr>
            <a:r>
              <a:rPr lang="en-IN" dirty="0"/>
              <a:t>Architecture 1</a:t>
            </a:r>
          </a:p>
          <a:p>
            <a:endParaRPr lang="en-IN" dirty="0"/>
          </a:p>
        </p:txBody>
      </p:sp>
      <p:sp>
        <p:nvSpPr>
          <p:cNvPr id="4" name="Smiley Face 3"/>
          <p:cNvSpPr/>
          <p:nvPr/>
        </p:nvSpPr>
        <p:spPr>
          <a:xfrm>
            <a:off x="1143000" y="2286000"/>
            <a:ext cx="1371600" cy="1447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OWNER</a:t>
            </a:r>
          </a:p>
        </p:txBody>
      </p:sp>
      <p:sp>
        <p:nvSpPr>
          <p:cNvPr id="5" name="Bevel 4"/>
          <p:cNvSpPr/>
          <p:nvPr/>
        </p:nvSpPr>
        <p:spPr>
          <a:xfrm>
            <a:off x="4114800" y="2819400"/>
            <a:ext cx="1143000" cy="12954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FILE</a:t>
            </a:r>
          </a:p>
        </p:txBody>
      </p:sp>
      <p:sp>
        <p:nvSpPr>
          <p:cNvPr id="6" name="Rectangle 5"/>
          <p:cNvSpPr/>
          <p:nvPr/>
        </p:nvSpPr>
        <p:spPr>
          <a:xfrm>
            <a:off x="7353300" y="2667000"/>
            <a:ext cx="12573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Cloud Database</a:t>
            </a:r>
          </a:p>
        </p:txBody>
      </p:sp>
      <p:cxnSp>
        <p:nvCxnSpPr>
          <p:cNvPr id="7" name="Straight Arrow Connector 6"/>
          <p:cNvCxnSpPr>
            <a:stCxn id="4" idx="6"/>
            <a:endCxn id="5" idx="5"/>
          </p:cNvCxnSpPr>
          <p:nvPr/>
        </p:nvCxnSpPr>
        <p:spPr>
          <a:xfrm>
            <a:off x="2514600" y="3009900"/>
            <a:ext cx="174307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a:endCxn id="6" idx="1"/>
          </p:cNvCxnSpPr>
          <p:nvPr/>
        </p:nvCxnSpPr>
        <p:spPr>
          <a:xfrm>
            <a:off x="5257800" y="3467100"/>
            <a:ext cx="20955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miley Face 8"/>
          <p:cNvSpPr/>
          <p:nvPr/>
        </p:nvSpPr>
        <p:spPr>
          <a:xfrm>
            <a:off x="7696200" y="5181600"/>
            <a:ext cx="1295400" cy="1371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TTP</a:t>
            </a:r>
          </a:p>
        </p:txBody>
      </p:sp>
      <p:cxnSp>
        <p:nvCxnSpPr>
          <p:cNvPr id="10" name="Straight Arrow Connector 9"/>
          <p:cNvCxnSpPr>
            <a:stCxn id="6" idx="2"/>
            <a:endCxn id="9" idx="0"/>
          </p:cNvCxnSpPr>
          <p:nvPr/>
        </p:nvCxnSpPr>
        <p:spPr>
          <a:xfrm>
            <a:off x="7981950" y="4343400"/>
            <a:ext cx="36195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Explosion 1 10"/>
          <p:cNvSpPr/>
          <p:nvPr/>
        </p:nvSpPr>
        <p:spPr>
          <a:xfrm>
            <a:off x="5257800" y="4876800"/>
            <a:ext cx="990600" cy="1524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KEY</a:t>
            </a:r>
          </a:p>
        </p:txBody>
      </p:sp>
      <p:sp>
        <p:nvSpPr>
          <p:cNvPr id="12" name="Smiley Face 11"/>
          <p:cNvSpPr/>
          <p:nvPr/>
        </p:nvSpPr>
        <p:spPr>
          <a:xfrm>
            <a:off x="3200400" y="4800600"/>
            <a:ext cx="1219200" cy="1219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CSP</a:t>
            </a:r>
          </a:p>
        </p:txBody>
      </p:sp>
      <p:cxnSp>
        <p:nvCxnSpPr>
          <p:cNvPr id="13" name="Straight Arrow Connector 12"/>
          <p:cNvCxnSpPr>
            <a:stCxn id="9" idx="2"/>
          </p:cNvCxnSpPr>
          <p:nvPr/>
        </p:nvCxnSpPr>
        <p:spPr>
          <a:xfrm rot="10800000">
            <a:off x="5257800" y="5867400"/>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5400" y="4495800"/>
            <a:ext cx="1219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CLOUD DB</a:t>
            </a:r>
          </a:p>
        </p:txBody>
      </p:sp>
      <p:cxnSp>
        <p:nvCxnSpPr>
          <p:cNvPr id="15" name="Straight Arrow Connector 14"/>
          <p:cNvCxnSpPr>
            <a:stCxn id="11" idx="1"/>
          </p:cNvCxnSpPr>
          <p:nvPr/>
        </p:nvCxnSpPr>
        <p:spPr>
          <a:xfrm rot="10800000" flipV="1">
            <a:off x="4495800" y="5484636"/>
            <a:ext cx="762000" cy="1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514600" y="54102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2</a:t>
            </a:r>
          </a:p>
        </p:txBody>
      </p:sp>
      <p:sp>
        <p:nvSpPr>
          <p:cNvPr id="4" name="Smiley Face 3"/>
          <p:cNvSpPr/>
          <p:nvPr/>
        </p:nvSpPr>
        <p:spPr>
          <a:xfrm>
            <a:off x="1219200" y="1981200"/>
            <a:ext cx="1295400" cy="1295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owner</a:t>
            </a:r>
          </a:p>
        </p:txBody>
      </p:sp>
      <p:sp>
        <p:nvSpPr>
          <p:cNvPr id="5" name="Explosion 1 4"/>
          <p:cNvSpPr/>
          <p:nvPr/>
        </p:nvSpPr>
        <p:spPr>
          <a:xfrm>
            <a:off x="3962400" y="1752600"/>
            <a:ext cx="1600200" cy="1905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key</a:t>
            </a:r>
          </a:p>
        </p:txBody>
      </p:sp>
      <p:sp>
        <p:nvSpPr>
          <p:cNvPr id="6" name="Smiley Face 5"/>
          <p:cNvSpPr/>
          <p:nvPr/>
        </p:nvSpPr>
        <p:spPr>
          <a:xfrm>
            <a:off x="7239000" y="1905000"/>
            <a:ext cx="1219200" cy="1371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user</a:t>
            </a:r>
          </a:p>
        </p:txBody>
      </p:sp>
      <p:sp>
        <p:nvSpPr>
          <p:cNvPr id="7" name="Smiley Face 6"/>
          <p:cNvSpPr/>
          <p:nvPr/>
        </p:nvSpPr>
        <p:spPr>
          <a:xfrm>
            <a:off x="1981200" y="4343400"/>
            <a:ext cx="1371600" cy="1371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csp</a:t>
            </a:r>
          </a:p>
        </p:txBody>
      </p:sp>
      <p:sp>
        <p:nvSpPr>
          <p:cNvPr id="8" name="Rectangle 7"/>
          <p:cNvSpPr/>
          <p:nvPr/>
        </p:nvSpPr>
        <p:spPr>
          <a:xfrm>
            <a:off x="5029200" y="3886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Cloud db</a:t>
            </a:r>
          </a:p>
        </p:txBody>
      </p:sp>
      <p:cxnSp>
        <p:nvCxnSpPr>
          <p:cNvPr id="9" name="Straight Arrow Connector 8"/>
          <p:cNvCxnSpPr>
            <a:stCxn id="4" idx="6"/>
            <a:endCxn id="5" idx="1"/>
          </p:cNvCxnSpPr>
          <p:nvPr/>
        </p:nvCxnSpPr>
        <p:spPr>
          <a:xfrm flipV="1">
            <a:off x="2514600" y="2512395"/>
            <a:ext cx="1447800" cy="116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10200" y="2590800"/>
            <a:ext cx="1828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6"/>
            <a:endCxn id="8" idx="1"/>
          </p:cNvCxnSpPr>
          <p:nvPr/>
        </p:nvCxnSpPr>
        <p:spPr>
          <a:xfrm flipV="1">
            <a:off x="3352800" y="4953000"/>
            <a:ext cx="1676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6" idx="4"/>
          </p:cNvCxnSpPr>
          <p:nvPr/>
        </p:nvCxnSpPr>
        <p:spPr>
          <a:xfrm flipV="1">
            <a:off x="6400800" y="3276600"/>
            <a:ext cx="1447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Modules</a:t>
            </a:r>
            <a:r>
              <a:rPr lang="en-US" dirty="0"/>
              <a:t>:</a:t>
            </a:r>
          </a:p>
        </p:txBody>
      </p:sp>
      <p:sp>
        <p:nvSpPr>
          <p:cNvPr id="3" name="Content Placeholder 2"/>
          <p:cNvSpPr>
            <a:spLocks noGrp="1"/>
          </p:cNvSpPr>
          <p:nvPr>
            <p:ph idx="1"/>
          </p:nvPr>
        </p:nvSpPr>
        <p:spPr/>
        <p:txBody>
          <a:bodyPr/>
          <a:lstStyle/>
          <a:p>
            <a:pPr lvl="0"/>
            <a:r>
              <a:rPr lang="en-US" sz="2400" b="1" dirty="0">
                <a:latin typeface="Times New Roman" pitchFamily="18" charset="0"/>
                <a:cs typeface="Times New Roman" pitchFamily="18" charset="0"/>
              </a:rPr>
              <a:t>Data Owner Registration</a:t>
            </a:r>
            <a:endParaRPr lang="en-US" sz="2400"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Data User  Registration</a:t>
            </a:r>
            <a:endParaRPr lang="en-US" sz="2400"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TTP (TRUSTED THIRD PARTY) LOGIN</a:t>
            </a:r>
            <a:endParaRPr lang="en-US" sz="2400"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CSP(CLOUD SERVICE PROVIDER) LOGIN</a:t>
            </a:r>
            <a:endParaRPr lang="en-US" sz="2400" dirty="0">
              <a:latin typeface="Times New Roman" pitchFamily="18" charset="0"/>
              <a:cs typeface="Times New Roman" pitchFamily="18" charset="0"/>
            </a:endParaRPr>
          </a:p>
          <a:p>
            <a:endParaRPr lang="en-US" dirty="0"/>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914400"/>
          </a:xfrm>
        </p:spPr>
        <p:txBody>
          <a:bodyPr/>
          <a:lstStyle/>
          <a:p>
            <a:r>
              <a:rPr lang="en-US" dirty="0"/>
              <a:t>Data Owner Registration</a:t>
            </a:r>
          </a:p>
        </p:txBody>
      </p:sp>
      <p:sp>
        <p:nvSpPr>
          <p:cNvPr id="3" name="Content Placeholder 2"/>
          <p:cNvSpPr>
            <a:spLocks noGrp="1"/>
          </p:cNvSpPr>
          <p:nvPr>
            <p:ph idx="1"/>
          </p:nvPr>
        </p:nvSpPr>
        <p:spPr/>
        <p:txBody>
          <a:bodyPr>
            <a:normAutofit/>
          </a:bodyPr>
          <a:lstStyle/>
          <a:p>
            <a:r>
              <a:rPr lang="en-US" sz="2800" dirty="0"/>
              <a:t>If an owner wants to store some data on the cloud server, he should register his details with TTP first.</a:t>
            </a:r>
          </a:p>
          <a:p>
            <a:r>
              <a:rPr lang="en-US" sz="2800" dirty="0"/>
              <a:t>These details are maintained in a database.</a:t>
            </a:r>
          </a:p>
          <a:p>
            <a:r>
              <a:rPr lang="en-US" sz="2800" dirty="0"/>
              <a:t>Then he has to upload files in a file database.</a:t>
            </a:r>
          </a:p>
          <a:p>
            <a:r>
              <a:rPr lang="en-US" sz="2800" dirty="0"/>
              <a:t>The files are stored in an encrypted form.</a:t>
            </a:r>
          </a:p>
          <a:p>
            <a:r>
              <a:rPr lang="en-US" sz="2800" dirty="0"/>
              <a:t>Authorized users have the right to decrypt the files.</a:t>
            </a:r>
          </a:p>
        </p:txBody>
      </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User Registration</a:t>
            </a:r>
          </a:p>
        </p:txBody>
      </p:sp>
      <p:sp>
        <p:nvSpPr>
          <p:cNvPr id="3" name="Content Placeholder 2"/>
          <p:cNvSpPr>
            <a:spLocks noGrp="1"/>
          </p:cNvSpPr>
          <p:nvPr>
            <p:ph idx="1"/>
          </p:nvPr>
        </p:nvSpPr>
        <p:spPr/>
        <p:txBody>
          <a:bodyPr/>
          <a:lstStyle/>
          <a:p>
            <a:pPr algn="just"/>
            <a:r>
              <a:rPr lang="en-US" dirty="0"/>
              <a:t>If a user wants to access the data stored in the cloud, he has to register his details first.</a:t>
            </a:r>
          </a:p>
          <a:p>
            <a:pPr algn="just"/>
            <a:r>
              <a:rPr lang="en-US" dirty="0"/>
              <a:t>These details are stored in a database.</a:t>
            </a:r>
          </a:p>
          <a:p>
            <a:pPr algn="just"/>
            <a:r>
              <a:rPr lang="en-US" dirty="0"/>
              <a:t>Each user is provided with the keys to  decrypt the block(s) of data which it is authorized to use.</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itchFamily="18" charset="0"/>
                <a:cs typeface="Times New Roman" pitchFamily="18" charset="0"/>
              </a:rPr>
              <a:t>Cloud Computing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a:t>Cloud Computing is internet based development and use of computer technology.</a:t>
            </a:r>
          </a:p>
          <a:p>
            <a:pPr algn="just"/>
            <a:r>
              <a:rPr lang="en-IN" dirty="0"/>
              <a:t>Cloud computing comes into focus only when we think about what IT always needs: a way to increase capacity or add capabilities on the fly without investing in new infrastructure, training new personnel, or licensing new software.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itchFamily="18" charset="0"/>
                <a:cs typeface="Times New Roman" pitchFamily="18" charset="0"/>
              </a:rPr>
              <a:t>Trusted Third Party Login</a:t>
            </a:r>
            <a:r>
              <a:rPr lang="en-US" dirty="0"/>
              <a:t>:</a:t>
            </a:r>
          </a:p>
        </p:txBody>
      </p:sp>
      <p:sp>
        <p:nvSpPr>
          <p:cNvPr id="3" name="Content Placeholder 2"/>
          <p:cNvSpPr>
            <a:spLocks noGrp="1"/>
          </p:cNvSpPr>
          <p:nvPr>
            <p:ph idx="1"/>
          </p:nvPr>
        </p:nvSpPr>
        <p:spPr/>
        <p:txBody>
          <a:bodyPr>
            <a:normAutofit/>
          </a:bodyPr>
          <a:lstStyle/>
          <a:p>
            <a:pPr algn="just"/>
            <a:r>
              <a:rPr lang="en-US" sz="2800" dirty="0"/>
              <a:t>The trusted third party monitors the owner’s files by the verifying the files and storing them in the database.</a:t>
            </a:r>
          </a:p>
          <a:p>
            <a:pPr algn="just"/>
            <a:r>
              <a:rPr lang="en-US" sz="2800" dirty="0"/>
              <a:t>It also checks the cloud service provider and finds out weather CSP access is authorized or not.</a:t>
            </a:r>
          </a:p>
          <a:p>
            <a:pPr algn="just"/>
            <a:r>
              <a:rPr lang="en-US" sz="2800" dirty="0"/>
              <a:t>The TTP is always online with the owner over a secure line.</a:t>
            </a:r>
          </a:p>
          <a:p>
            <a:pPr algn="just"/>
            <a:r>
              <a:rPr lang="en-US" sz="2800" dirty="0"/>
              <a:t>It is responsible for transferring the data from the owner to CSP and from CSP to users.</a:t>
            </a:r>
          </a:p>
        </p:txBody>
      </p:sp>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Cloud Service Provider Login:</a:t>
            </a:r>
          </a:p>
        </p:txBody>
      </p:sp>
      <p:sp>
        <p:nvSpPr>
          <p:cNvPr id="3" name="Content Placeholder 2"/>
          <p:cNvSpPr>
            <a:spLocks noGrp="1"/>
          </p:cNvSpPr>
          <p:nvPr>
            <p:ph idx="1"/>
          </p:nvPr>
        </p:nvSpPr>
        <p:spPr>
          <a:xfrm>
            <a:off x="914400" y="1752600"/>
            <a:ext cx="7772400" cy="4572000"/>
          </a:xfrm>
        </p:spPr>
        <p:txBody>
          <a:bodyPr>
            <a:noAutofit/>
          </a:bodyPr>
          <a:lstStyle/>
          <a:p>
            <a:pPr algn="just"/>
            <a:r>
              <a:rPr lang="en-US" sz="2800" dirty="0"/>
              <a:t>The CSP has access to the stored files.</a:t>
            </a:r>
          </a:p>
          <a:p>
            <a:pPr algn="just"/>
            <a:r>
              <a:rPr lang="en-US" sz="2800" dirty="0"/>
              <a:t>The TTP checks weather the files stored on Cloud Server is authenticated or not.</a:t>
            </a:r>
          </a:p>
          <a:p>
            <a:pPr algn="just"/>
            <a:r>
              <a:rPr lang="en-US" sz="2800" dirty="0"/>
              <a:t>A fake CSP is not allowed to access files in the cloud server. </a:t>
            </a:r>
          </a:p>
          <a:p>
            <a:pPr algn="just"/>
            <a:r>
              <a:rPr lang="en-US" sz="2800" dirty="0"/>
              <a:t>The CSP does not allows unauthorized access to the data as everything has to be verified by TTP.</a:t>
            </a:r>
          </a:p>
          <a:p>
            <a:pPr algn="just"/>
            <a:r>
              <a:rPr lang="en-US" sz="2800" dirty="0"/>
              <a:t>It is the job of the TTP to verify the data provided by the CSP  upon an access request.</a:t>
            </a:r>
          </a:p>
        </p:txBody>
      </p:sp>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Use case Diagrams</a:t>
            </a:r>
            <a:br>
              <a:rPr lang="en-US" dirty="0"/>
            </a:br>
            <a:br>
              <a:rPr lang="en-US" dirty="0"/>
            </a:br>
            <a:r>
              <a:rPr lang="en-US" sz="3200" dirty="0"/>
              <a:t>User:</a:t>
            </a:r>
          </a:p>
        </p:txBody>
      </p:sp>
      <p:pic>
        <p:nvPicPr>
          <p:cNvPr id="6" name="Content Placeholder 5" descr="E:\deepika\abdul\enabling_dynamic_trust\USC1.jpg"/>
          <p:cNvPicPr>
            <a:picLocks noGrp="1"/>
          </p:cNvPicPr>
          <p:nvPr>
            <p:ph idx="1"/>
          </p:nvPr>
        </p:nvPicPr>
        <p:blipFill>
          <a:blip r:embed="rId2" cstate="print"/>
          <a:srcRect/>
          <a:stretch>
            <a:fillRect/>
          </a:stretch>
        </p:blipFill>
        <p:spPr bwMode="auto">
          <a:xfrm>
            <a:off x="2743201" y="1600200"/>
            <a:ext cx="5791200" cy="4267200"/>
          </a:xfrm>
          <a:prstGeom prst="rect">
            <a:avLst/>
          </a:prstGeom>
          <a:noFill/>
          <a:ln w="9525">
            <a:noFill/>
            <a:miter lim="800000"/>
            <a:headEnd/>
            <a:tailEnd/>
          </a:ln>
        </p:spPr>
      </p:pic>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Cloud Service Provider</a:t>
            </a:r>
            <a:r>
              <a:rPr lang="en-US" dirty="0"/>
              <a:t>:</a:t>
            </a:r>
          </a:p>
        </p:txBody>
      </p:sp>
      <p:pic>
        <p:nvPicPr>
          <p:cNvPr id="6" name="Content Placeholder 5" descr="E:\deepika\abdul\enabling_dynamic_trust\USC2.jpg"/>
          <p:cNvPicPr>
            <a:picLocks noGrp="1"/>
          </p:cNvPicPr>
          <p:nvPr>
            <p:ph idx="1"/>
          </p:nvPr>
        </p:nvPicPr>
        <p:blipFill>
          <a:blip r:embed="rId2" cstate="print"/>
          <a:srcRect/>
          <a:stretch>
            <a:fillRect/>
          </a:stretch>
        </p:blipFill>
        <p:spPr bwMode="auto">
          <a:xfrm>
            <a:off x="2743200" y="1447800"/>
            <a:ext cx="5943600" cy="4419600"/>
          </a:xfrm>
          <a:prstGeom prst="rect">
            <a:avLst/>
          </a:prstGeom>
          <a:noFill/>
          <a:ln w="9525">
            <a:noFill/>
            <a:miter lim="800000"/>
            <a:headEnd/>
            <a:tailEnd/>
          </a:ln>
        </p:spPr>
      </p:pic>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Trusted third party</a:t>
            </a:r>
            <a:r>
              <a:rPr lang="en-US" dirty="0"/>
              <a:t>:</a:t>
            </a:r>
          </a:p>
        </p:txBody>
      </p:sp>
      <p:pic>
        <p:nvPicPr>
          <p:cNvPr id="6" name="Content Placeholder 5" descr="E:\deepika\abdul\enabling_dynamic_trust\USC3.jpg"/>
          <p:cNvPicPr>
            <a:picLocks noGrp="1"/>
          </p:cNvPicPr>
          <p:nvPr>
            <p:ph idx="1"/>
          </p:nvPr>
        </p:nvPicPr>
        <p:blipFill>
          <a:blip r:embed="rId2" cstate="print"/>
          <a:srcRect/>
          <a:stretch>
            <a:fillRect/>
          </a:stretch>
        </p:blipFill>
        <p:spPr bwMode="auto">
          <a:xfrm>
            <a:off x="2743200" y="1600200"/>
            <a:ext cx="5715000" cy="4343400"/>
          </a:xfrm>
          <a:prstGeom prst="rect">
            <a:avLst/>
          </a:prstGeom>
          <a:noFill/>
          <a:ln w="9525">
            <a:noFill/>
            <a:miter lim="800000"/>
            <a:headEnd/>
            <a:tailEnd/>
          </a:ln>
        </p:spPr>
      </p:pic>
    </p:spTree>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Testing</a:t>
            </a:r>
          </a:p>
        </p:txBody>
      </p:sp>
      <p:sp>
        <p:nvSpPr>
          <p:cNvPr id="3" name="Content Placeholder 2"/>
          <p:cNvSpPr>
            <a:spLocks noGrp="1"/>
          </p:cNvSpPr>
          <p:nvPr>
            <p:ph idx="1"/>
          </p:nvPr>
        </p:nvSpPr>
        <p:spPr/>
        <p:txBody>
          <a:bodyPr>
            <a:normAutofit/>
          </a:bodyPr>
          <a:lstStyle/>
          <a:p>
            <a:pPr>
              <a:buNone/>
            </a:pPr>
            <a:r>
              <a:rPr lang="en-US" sz="2800" b="1" dirty="0">
                <a:latin typeface="Times New Roman" pitchFamily="18" charset="0"/>
                <a:cs typeface="Times New Roman" pitchFamily="18" charset="0"/>
              </a:rPr>
              <a:t>SYSTEM TESTING:</a:t>
            </a:r>
            <a:endParaRPr lang="en-IN" sz="2800" b="1"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purpose of testing is to discover errors.</a:t>
            </a:r>
          </a:p>
          <a:p>
            <a:pPr algn="just"/>
            <a:r>
              <a:rPr lang="en-US" sz="2800" dirty="0">
                <a:latin typeface="Times New Roman" pitchFamily="18" charset="0"/>
                <a:cs typeface="Times New Roman" pitchFamily="18" charset="0"/>
              </a:rPr>
              <a:t>It provides a way to check the functionality of components.</a:t>
            </a:r>
          </a:p>
          <a:p>
            <a:pPr algn="just"/>
            <a:r>
              <a:rPr lang="en-US" sz="2800" dirty="0">
                <a:latin typeface="Times New Roman" pitchFamily="18" charset="0"/>
                <a:cs typeface="Times New Roman" pitchFamily="18" charset="0"/>
              </a:rPr>
              <a:t>It is the process of exercising software with the intent of ensuring that the Software system meets its requirements and user expectations</a:t>
            </a:r>
            <a:endParaRPr lang="en-IN" sz="2800" dirty="0">
              <a:latin typeface="Times New Roman" pitchFamily="18" charset="0"/>
              <a:cs typeface="Times New Roman" pitchFamily="18" charset="0"/>
            </a:endParaRPr>
          </a:p>
        </p:txBody>
      </p:sp>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Type of test</a:t>
            </a:r>
          </a:p>
        </p:txBody>
      </p:sp>
      <p:sp>
        <p:nvSpPr>
          <p:cNvPr id="3" name="Content Placeholder 2"/>
          <p:cNvSpPr>
            <a:spLocks noGrp="1"/>
          </p:cNvSpPr>
          <p:nvPr>
            <p:ph idx="1"/>
          </p:nvPr>
        </p:nvSpPr>
        <p:spPr/>
        <p:txBody>
          <a:bodyPr>
            <a:normAutofit fontScale="85000" lnSpcReduction="20000"/>
          </a:bodyPr>
          <a:lstStyle/>
          <a:p>
            <a:pPr>
              <a:buNone/>
            </a:pPr>
            <a:endParaRPr lang="en-IN" dirty="0"/>
          </a:p>
          <a:p>
            <a:pPr marL="582930" indent="-514350">
              <a:buAutoNum type="arabicPeriod"/>
            </a:pPr>
            <a:r>
              <a:rPr lang="en-IN" b="1" dirty="0">
                <a:solidFill>
                  <a:schemeClr val="tx1">
                    <a:lumMod val="95000"/>
                  </a:schemeClr>
                </a:solidFill>
              </a:rPr>
              <a:t>Unit testing</a:t>
            </a:r>
          </a:p>
          <a:p>
            <a:r>
              <a:rPr lang="en-US" dirty="0"/>
              <a:t>     Registration Of user</a:t>
            </a:r>
          </a:p>
          <a:p>
            <a:r>
              <a:rPr lang="en-US" dirty="0"/>
              <a:t>     Login</a:t>
            </a:r>
          </a:p>
          <a:p>
            <a:r>
              <a:rPr lang="en-US" dirty="0"/>
              <a:t>     File Upload</a:t>
            </a:r>
          </a:p>
          <a:p>
            <a:r>
              <a:rPr lang="en-US" dirty="0"/>
              <a:t>     All files details</a:t>
            </a:r>
          </a:p>
          <a:p>
            <a:r>
              <a:rPr lang="en-US" dirty="0"/>
              <a:t>     Requested key &amp; Files</a:t>
            </a:r>
          </a:p>
          <a:p>
            <a:r>
              <a:rPr lang="en-US" dirty="0"/>
              <a:t>      Download</a:t>
            </a:r>
          </a:p>
          <a:p>
            <a:endParaRPr lang="en-US" dirty="0"/>
          </a:p>
          <a:p>
            <a:pPr>
              <a:buNone/>
            </a:pPr>
            <a:r>
              <a:rPr lang="en-IN" b="1" dirty="0">
                <a:solidFill>
                  <a:schemeClr val="tx1">
                    <a:lumMod val="85000"/>
                  </a:schemeClr>
                </a:solidFill>
              </a:rPr>
              <a:t>2.Integration testing</a:t>
            </a:r>
          </a:p>
          <a:p>
            <a:pPr>
              <a:buNone/>
            </a:pPr>
            <a:r>
              <a:rPr lang="en-US" b="1" dirty="0">
                <a:solidFill>
                  <a:schemeClr val="tx1">
                    <a:lumMod val="85000"/>
                  </a:schemeClr>
                </a:solidFill>
              </a:rPr>
              <a:t>3.Black Box Testing</a:t>
            </a:r>
          </a:p>
          <a:p>
            <a:endParaRPr lang="en-IN" i="1" dirty="0"/>
          </a:p>
          <a:p>
            <a:endParaRPr lang="en-IN" dirty="0"/>
          </a:p>
        </p:txBody>
      </p:sp>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Conclusion</a:t>
            </a:r>
            <a:br>
              <a:rPr lang="en-IN" dirty="0"/>
            </a:br>
            <a:endParaRPr lang="en-IN" dirty="0"/>
          </a:p>
        </p:txBody>
      </p:sp>
      <p:sp>
        <p:nvSpPr>
          <p:cNvPr id="3" name="Content Placeholder 2"/>
          <p:cNvSpPr>
            <a:spLocks noGrp="1"/>
          </p:cNvSpPr>
          <p:nvPr>
            <p:ph idx="1"/>
          </p:nvPr>
        </p:nvSpPr>
        <p:spPr/>
        <p:txBody>
          <a:bodyPr>
            <a:noAutofit/>
          </a:bodyPr>
          <a:lstStyle/>
          <a:p>
            <a:pPr algn="just"/>
            <a:r>
              <a:rPr lang="en-US" sz="2800" dirty="0">
                <a:latin typeface="Times New Roman" pitchFamily="18" charset="0"/>
                <a:cs typeface="Times New Roman" pitchFamily="18" charset="0"/>
              </a:rPr>
              <a:t>Outsourcing data to remote servers.</a:t>
            </a:r>
          </a:p>
          <a:p>
            <a:pPr algn="just"/>
            <a:r>
              <a:rPr lang="en-US" sz="2800" dirty="0">
                <a:latin typeface="Times New Roman" pitchFamily="18" charset="0"/>
                <a:cs typeface="Times New Roman" pitchFamily="18" charset="0"/>
              </a:rPr>
              <a:t>A cloud-based storage scheme which supports outsourcing of dynamic data, where the owner is capable of archiving and accessing the data stored by the CSP.</a:t>
            </a:r>
          </a:p>
          <a:p>
            <a:pPr algn="just"/>
            <a:r>
              <a:rPr lang="en-US" sz="2800" dirty="0">
                <a:latin typeface="Times New Roman" pitchFamily="18" charset="0"/>
                <a:cs typeface="Times New Roman" pitchFamily="18" charset="0"/>
              </a:rPr>
              <a:t>Owner  can also update and scale this data on the remote servers</a:t>
            </a:r>
          </a:p>
          <a:p>
            <a:pPr algn="just"/>
            <a:r>
              <a:rPr lang="en-US" sz="2800" dirty="0">
                <a:latin typeface="Times New Roman" pitchFamily="18" charset="0"/>
                <a:cs typeface="Times New Roman" pitchFamily="18" charset="0"/>
              </a:rPr>
              <a:t>The authorized users  can be sure that they are receiving the most recent version of the outsourced data.</a:t>
            </a:r>
            <a:endParaRPr lang="en-IN" sz="2800" dirty="0">
              <a:latin typeface="Times New Roman" pitchFamily="18" charset="0"/>
              <a:cs typeface="Times New Roman" pitchFamily="18" charset="0"/>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ch.PNG"/>
          <p:cNvPicPr>
            <a:picLocks noGrp="1" noChangeAspect="1"/>
          </p:cNvPicPr>
          <p:nvPr>
            <p:ph idx="1"/>
          </p:nvPr>
        </p:nvPicPr>
        <p:blipFill>
          <a:blip r:embed="rId2" cstate="print"/>
          <a:stretch>
            <a:fillRect/>
          </a:stretch>
        </p:blipFill>
        <p:spPr>
          <a:xfrm>
            <a:off x="2286001" y="2514600"/>
            <a:ext cx="4543708" cy="2895600"/>
          </a:xfrm>
        </p:spPr>
      </p:pic>
      <p:sp>
        <p:nvSpPr>
          <p:cNvPr id="6" name="TextBox 5"/>
          <p:cNvSpPr txBox="1"/>
          <p:nvPr/>
        </p:nvSpPr>
        <p:spPr>
          <a:xfrm>
            <a:off x="2133600" y="5715000"/>
            <a:ext cx="4800600" cy="369332"/>
          </a:xfrm>
          <a:prstGeom prst="rect">
            <a:avLst/>
          </a:prstGeom>
          <a:noFill/>
        </p:spPr>
        <p:txBody>
          <a:bodyPr wrap="square" rtlCol="0">
            <a:spAutoFit/>
          </a:bodyPr>
          <a:lstStyle/>
          <a:p>
            <a:r>
              <a:rPr lang="en-US" dirty="0"/>
              <a:t> A sample cloud architecture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itchFamily="18" charset="0"/>
                <a:cs typeface="Times New Roman" pitchFamily="18" charset="0"/>
              </a:rPr>
              <a:t>Storage As a Service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dirty="0"/>
              <a:t>The amount of sensitive data produced by many organizations is outpacing their storage ability.</a:t>
            </a:r>
          </a:p>
          <a:p>
            <a:r>
              <a:rPr lang="en-IN" sz="2800" dirty="0"/>
              <a:t>The management of such huge amount of data is quite expensive due to the requirements of high storage.</a:t>
            </a:r>
          </a:p>
          <a:p>
            <a:r>
              <a:rPr lang="en-IN" sz="2800" dirty="0"/>
              <a:t>Storage-as-a-Service (</a:t>
            </a:r>
            <a:r>
              <a:rPr lang="en-IN" sz="2800" dirty="0" err="1"/>
              <a:t>StaaS</a:t>
            </a:r>
            <a:r>
              <a:rPr lang="en-IN" sz="2800" dirty="0"/>
              <a:t>) offered by cloud service providers (</a:t>
            </a:r>
            <a:r>
              <a:rPr lang="en-IN" sz="2800" dirty="0" err="1"/>
              <a:t>CSPs</a:t>
            </a:r>
            <a:r>
              <a:rPr lang="en-IN" sz="2800" dirty="0"/>
              <a:t> ) is a paid facility that enables organizations to outsource their data to be stored on remote servers.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7772400" cy="4572000"/>
          </a:xfrm>
        </p:spPr>
        <p:txBody>
          <a:bodyPr>
            <a:normAutofit fontScale="92500" lnSpcReduction="20000"/>
          </a:bodyPr>
          <a:lstStyle/>
          <a:p>
            <a:pPr algn="just"/>
            <a:r>
              <a:rPr lang="en-US" dirty="0">
                <a:latin typeface="Times New Roman" pitchFamily="18" charset="0"/>
                <a:cs typeface="Times New Roman" pitchFamily="18" charset="0"/>
              </a:rPr>
              <a:t>In this project, we propose a cloud-based storage scheme that allows the data owner to benefit from the facilities offered by the CSP </a:t>
            </a:r>
          </a:p>
          <a:p>
            <a:pPr algn="just"/>
            <a:r>
              <a:rPr lang="en-US" dirty="0">
                <a:latin typeface="Times New Roman" pitchFamily="18" charset="0"/>
                <a:cs typeface="Times New Roman" pitchFamily="18" charset="0"/>
              </a:rPr>
              <a:t>It enables indirect mutual trust between user and CSP.</a:t>
            </a:r>
          </a:p>
          <a:p>
            <a:pPr algn="just"/>
            <a:r>
              <a:rPr lang="en-US" dirty="0">
                <a:latin typeface="Times New Roman" pitchFamily="18" charset="0"/>
                <a:cs typeface="Times New Roman" pitchFamily="18" charset="0"/>
              </a:rPr>
              <a:t>It allows the owner to outsource sensitive data to a CSP and perform operations on the files.</a:t>
            </a:r>
          </a:p>
          <a:p>
            <a:pPr algn="just"/>
            <a:r>
              <a:rPr lang="en-US" dirty="0">
                <a:latin typeface="Times New Roman" pitchFamily="18" charset="0"/>
                <a:cs typeface="Times New Roman" pitchFamily="18" charset="0"/>
              </a:rPr>
              <a:t>It allows only the authorized users to access the files.</a:t>
            </a:r>
          </a:p>
          <a:p>
            <a:pPr algn="just"/>
            <a:r>
              <a:rPr lang="en-US" dirty="0">
                <a:latin typeface="Times New Roman" pitchFamily="18" charset="0"/>
                <a:cs typeface="Times New Roman" pitchFamily="18" charset="0"/>
              </a:rPr>
              <a:t>It allows the owner to grant or revoke the access to the files.</a:t>
            </a: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Requirements	</a:t>
            </a:r>
          </a:p>
        </p:txBody>
      </p:sp>
      <p:sp>
        <p:nvSpPr>
          <p:cNvPr id="3" name="Content Placeholder 2"/>
          <p:cNvSpPr>
            <a:spLocks noGrp="1"/>
          </p:cNvSpPr>
          <p:nvPr>
            <p:ph idx="1"/>
          </p:nvPr>
        </p:nvSpPr>
        <p:spPr/>
        <p:txBody>
          <a:bodyPr>
            <a:normAutofit fontScale="62500" lnSpcReduction="20000"/>
          </a:bodyPr>
          <a:lstStyle/>
          <a:p>
            <a:pPr>
              <a:buNone/>
            </a:pPr>
            <a:r>
              <a:rPr lang="en-US" b="1" dirty="0"/>
              <a:t>HARDWARE REQUIREMENTS:</a:t>
            </a:r>
            <a:endParaRPr lang="en-IN" dirty="0"/>
          </a:p>
          <a:p>
            <a:pPr lvl="0"/>
            <a:r>
              <a:rPr lang="en-US" dirty="0"/>
              <a:t>System	:  Pentium IV 2.4 GHz.</a:t>
            </a:r>
            <a:endParaRPr lang="en-IN" dirty="0"/>
          </a:p>
          <a:p>
            <a:pPr lvl="0"/>
            <a:r>
              <a:rPr lang="en-US" dirty="0"/>
              <a:t>Hard Disk	: 40 GB.</a:t>
            </a:r>
            <a:endParaRPr lang="en-IN" dirty="0"/>
          </a:p>
          <a:p>
            <a:pPr lvl="0"/>
            <a:r>
              <a:rPr lang="en-US" dirty="0"/>
              <a:t>Monitor	: 15 inch VGA Color.</a:t>
            </a:r>
            <a:endParaRPr lang="en-IN" dirty="0"/>
          </a:p>
          <a:p>
            <a:pPr lvl="0"/>
            <a:r>
              <a:rPr lang="en-US" dirty="0"/>
              <a:t>Mouse	: Logitech Mouse.</a:t>
            </a:r>
            <a:endParaRPr lang="en-IN" dirty="0"/>
          </a:p>
          <a:p>
            <a:pPr lvl="0"/>
            <a:r>
              <a:rPr lang="en-US" dirty="0"/>
              <a:t>Ram		: 512 MB</a:t>
            </a:r>
            <a:endParaRPr lang="en-IN" dirty="0"/>
          </a:p>
          <a:p>
            <a:pPr lvl="0"/>
            <a:r>
              <a:rPr lang="en-US" dirty="0"/>
              <a:t>Keyboard	: Standard Keyboard</a:t>
            </a:r>
            <a:endParaRPr lang="en-IN" dirty="0"/>
          </a:p>
          <a:p>
            <a:pPr>
              <a:buNone/>
            </a:pPr>
            <a:r>
              <a:rPr lang="en-US" dirty="0"/>
              <a:t> </a:t>
            </a:r>
            <a:endParaRPr lang="en-IN" dirty="0"/>
          </a:p>
          <a:p>
            <a:pPr>
              <a:buNone/>
            </a:pPr>
            <a:r>
              <a:rPr lang="en-US" b="1" dirty="0"/>
              <a:t>SOFTWARE REQUIREMENTS:</a:t>
            </a:r>
            <a:endParaRPr lang="en-IN" dirty="0"/>
          </a:p>
          <a:p>
            <a:pPr lvl="0"/>
            <a:r>
              <a:rPr lang="en-US" dirty="0"/>
              <a:t>Operating System	: Windows 7</a:t>
            </a:r>
            <a:endParaRPr lang="en-IN" dirty="0"/>
          </a:p>
          <a:p>
            <a:pPr lvl="0"/>
            <a:r>
              <a:rPr lang="en-US" dirty="0"/>
              <a:t>Coding Language	: C#</a:t>
            </a:r>
            <a:endParaRPr lang="en-IN" dirty="0"/>
          </a:p>
          <a:p>
            <a:pPr lvl="0"/>
            <a:r>
              <a:rPr lang="en-US" dirty="0"/>
              <a:t>Database		: Microsoft SQL 2008</a:t>
            </a:r>
          </a:p>
          <a:p>
            <a:pPr lvl="0"/>
            <a:r>
              <a:rPr lang="en-US" dirty="0"/>
              <a:t>Server                                    : IIS7</a:t>
            </a:r>
          </a:p>
          <a:p>
            <a:pPr lvl="0"/>
            <a:r>
              <a:rPr lang="en-US" dirty="0"/>
              <a:t>IDE                                           :Visual Studio 2010</a:t>
            </a:r>
          </a:p>
          <a:p>
            <a:pPr lvl="0"/>
            <a:endParaRPr lang="en-IN" dirty="0"/>
          </a:p>
          <a:p>
            <a:endParaRPr lang="en-IN" dirty="0"/>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Functional requirements</a:t>
            </a:r>
            <a:r>
              <a:rPr lang="en-US" dirty="0"/>
              <a:t>:</a:t>
            </a:r>
          </a:p>
        </p:txBody>
      </p:sp>
      <p:sp>
        <p:nvSpPr>
          <p:cNvPr id="3" name="Content Placeholder 2"/>
          <p:cNvSpPr>
            <a:spLocks noGrp="1"/>
          </p:cNvSpPr>
          <p:nvPr>
            <p:ph idx="1"/>
          </p:nvPr>
        </p:nvSpPr>
        <p:spPr/>
        <p:txBody>
          <a:bodyPr>
            <a:normAutofit fontScale="70000" lnSpcReduction="20000"/>
          </a:bodyPr>
          <a:lstStyle/>
          <a:p>
            <a:pPr lvl="0" algn="just"/>
            <a:r>
              <a:rPr lang="en-US" dirty="0"/>
              <a:t>To provide login interface through which only authorized user can pass by.</a:t>
            </a:r>
          </a:p>
          <a:p>
            <a:pPr lvl="0" algn="just"/>
            <a:r>
              <a:rPr lang="en-US" dirty="0"/>
              <a:t>The owner should be able to upload his data completely.</a:t>
            </a:r>
          </a:p>
          <a:p>
            <a:pPr lvl="0" algn="just"/>
            <a:r>
              <a:rPr lang="en-US" dirty="0"/>
              <a:t>An authorized user sends a data-access request to the CSP and receives the data file in an encrypted form that can be decrypted by him.</a:t>
            </a:r>
          </a:p>
          <a:p>
            <a:pPr lvl="0" algn="just"/>
            <a:r>
              <a:rPr lang="en-US" dirty="0"/>
              <a:t>The TTP is an independent entity, and thus has no incentive to collude with any party in the system. However, any possible leakage of data towards the TTP must be prevented to keep the outsourced data private.</a:t>
            </a:r>
          </a:p>
          <a:p>
            <a:pPr lvl="0" algn="just"/>
            <a:r>
              <a:rPr lang="en-US" dirty="0"/>
              <a:t>The owner should be able to perform full block level operations which includes modify, insert, append, and delete specific blocks. In addition the owner enforces access control by granting or revoking access rights to the outsourced data.</a:t>
            </a:r>
          </a:p>
          <a:p>
            <a:pPr lvl="0" algn="just"/>
            <a:r>
              <a:rPr lang="en-US" dirty="0"/>
              <a:t>The file should be stored in an encrypted form on the server.</a:t>
            </a: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itchFamily="18" charset="0"/>
                <a:cs typeface="Times New Roman" pitchFamily="18" charset="0"/>
              </a:rPr>
              <a:t>Non Functional Requirements</a:t>
            </a:r>
          </a:p>
        </p:txBody>
      </p:sp>
      <p:sp>
        <p:nvSpPr>
          <p:cNvPr id="3" name="Content Placeholder 2"/>
          <p:cNvSpPr>
            <a:spLocks noGrp="1"/>
          </p:cNvSpPr>
          <p:nvPr>
            <p:ph idx="1"/>
          </p:nvPr>
        </p:nvSpPr>
        <p:spPr/>
        <p:txBody>
          <a:bodyPr>
            <a:normAutofit fontScale="92500"/>
          </a:bodyPr>
          <a:lstStyle/>
          <a:p>
            <a:pPr algn="just"/>
            <a:r>
              <a:rPr lang="en-US" sz="2800" dirty="0">
                <a:latin typeface="Times New Roman" pitchFamily="18" charset="0"/>
                <a:cs typeface="Times New Roman" pitchFamily="18" charset="0"/>
              </a:rPr>
              <a:t>Usability:  Since the users are not experienced of a system like this, it should have a traditional wed based designing approach.</a:t>
            </a:r>
          </a:p>
          <a:p>
            <a:pPr algn="just"/>
            <a:r>
              <a:rPr lang="en-US" sz="2800" b="1" dirty="0">
                <a:latin typeface="Times New Roman" pitchFamily="18" charset="0"/>
                <a:cs typeface="Times New Roman" pitchFamily="18" charset="0"/>
              </a:rPr>
              <a:t>Security: C</a:t>
            </a:r>
            <a:r>
              <a:rPr lang="en-US" sz="2800" dirty="0">
                <a:latin typeface="Times New Roman" pitchFamily="18" charset="0"/>
                <a:cs typeface="Times New Roman" pitchFamily="18" charset="0"/>
              </a:rPr>
              <a:t>onfidentiality, integrity, newness, access control, and CSP’s defense properties has to be combined.</a:t>
            </a:r>
          </a:p>
          <a:p>
            <a:pPr algn="just"/>
            <a:r>
              <a:rPr lang="en-US" sz="2800" dirty="0">
                <a:latin typeface="Times New Roman" pitchFamily="18" charset="0"/>
                <a:cs typeface="Times New Roman" pitchFamily="18" charset="0"/>
              </a:rPr>
              <a:t>Price should be feasible to attract more number of customers.</a:t>
            </a:r>
          </a:p>
          <a:p>
            <a:pPr lvl="0" algn="just"/>
            <a:r>
              <a:rPr lang="en-US" sz="2800" b="1" dirty="0">
                <a:latin typeface="Times New Roman" pitchFamily="18" charset="0"/>
                <a:cs typeface="Times New Roman" pitchFamily="18" charset="0"/>
              </a:rPr>
              <a:t>Performance/Time: </a:t>
            </a:r>
            <a:r>
              <a:rPr lang="en-US" sz="2800" dirty="0">
                <a:latin typeface="Times New Roman" pitchFamily="18" charset="0"/>
                <a:cs typeface="Times New Roman" pitchFamily="18" charset="0"/>
              </a:rPr>
              <a:t>The time taken for the encrypted data to be stored on the server should be optimal</a:t>
            </a:r>
            <a:r>
              <a:rPr lang="en-US" sz="2100" dirty="0"/>
              <a:t>.</a:t>
            </a:r>
          </a:p>
          <a:p>
            <a:pPr>
              <a:buNone/>
            </a:pPr>
            <a:endParaRPr lang="en-US" dirty="0"/>
          </a:p>
        </p:txBody>
      </p:sp>
    </p:spTree>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1423</TotalTime>
  <Words>1633</Words>
  <Application>Microsoft Office PowerPoint</Application>
  <PresentationFormat>On-screen Show (4:3)</PresentationFormat>
  <Paragraphs>172</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Calibri</vt:lpstr>
      <vt:lpstr>Consolas</vt:lpstr>
      <vt:lpstr>Corbel</vt:lpstr>
      <vt:lpstr>Times New Roman</vt:lpstr>
      <vt:lpstr>Wingdings</vt:lpstr>
      <vt:lpstr>Wingdings 2</vt:lpstr>
      <vt:lpstr>Wingdings 3</vt:lpstr>
      <vt:lpstr>Metro</vt:lpstr>
      <vt:lpstr>DESIGN AND IMPLEMENTATION OF A CLOUD BASED STORAGE SCHEME PROVIDING DYNAMIC DATA OPERATIONS AND INDIRECT MUTUAL TRUST</vt:lpstr>
      <vt:lpstr>PowerPoint Presentation</vt:lpstr>
      <vt:lpstr>Cloud Computing</vt:lpstr>
      <vt:lpstr>PowerPoint Presentation</vt:lpstr>
      <vt:lpstr>Storage As a Service</vt:lpstr>
      <vt:lpstr>PowerPoint Presentation</vt:lpstr>
      <vt:lpstr>System Requirements </vt:lpstr>
      <vt:lpstr>Functional requirements:</vt:lpstr>
      <vt:lpstr>Non Functional Requirements</vt:lpstr>
      <vt:lpstr>PowerPoint Presentation</vt:lpstr>
      <vt:lpstr>EXISTING  SYSTEM </vt:lpstr>
      <vt:lpstr>Proposed System</vt:lpstr>
      <vt:lpstr>PowerPoint Presentation</vt:lpstr>
      <vt:lpstr>System Components and Their Relations:</vt:lpstr>
      <vt:lpstr>Data flow diagrams:  Cloud Service User(CSU)      CSU </vt:lpstr>
      <vt:lpstr>PowerPoint Presentation</vt:lpstr>
      <vt:lpstr>PowerPoint Presentation</vt:lpstr>
      <vt:lpstr>PowerPoint Presentation</vt:lpstr>
      <vt:lpstr>User:</vt:lpstr>
      <vt:lpstr>Encryption/Decryption:</vt:lpstr>
      <vt:lpstr>Trusted Third Party:</vt:lpstr>
      <vt:lpstr>Cloud Service Provider:</vt:lpstr>
      <vt:lpstr>Working</vt:lpstr>
      <vt:lpstr>PowerPoint Presentation</vt:lpstr>
      <vt:lpstr>Architecture</vt:lpstr>
      <vt:lpstr>Architecture 2</vt:lpstr>
      <vt:lpstr>Modules:</vt:lpstr>
      <vt:lpstr>Data Owner Registration</vt:lpstr>
      <vt:lpstr>Data User Registration</vt:lpstr>
      <vt:lpstr>Trusted Third Party Login:</vt:lpstr>
      <vt:lpstr>Cloud Service Provider Login:</vt:lpstr>
      <vt:lpstr>Use case Diagrams  User:</vt:lpstr>
      <vt:lpstr>Cloud Service Provider:</vt:lpstr>
      <vt:lpstr>Trusted third party:</vt:lpstr>
      <vt:lpstr>Testing</vt:lpstr>
      <vt:lpstr>Type of test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Data Dynamic and Indirect Mutual Trust in Cloud Computing Storage Systems</dc:title>
  <dc:creator>TwoFace</dc:creator>
  <cp:lastModifiedBy>Srijan Chaudhary</cp:lastModifiedBy>
  <cp:revision>179</cp:revision>
  <dcterms:created xsi:type="dcterms:W3CDTF">2014-04-06T08:31:36Z</dcterms:created>
  <dcterms:modified xsi:type="dcterms:W3CDTF">2018-11-21T05:49:17Z</dcterms:modified>
</cp:coreProperties>
</file>