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246B5D0-B12C-4577-985A-19C94570BE4C}" type="datetimeFigureOut">
              <a:rPr lang="en-IN" smtClean="0"/>
              <a:t>26-11-2013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E946A-64C3-4343-A1BF-AC03E312DD3B}" type="slidenum">
              <a:rPr lang="en-IN" smtClean="0"/>
              <a:t>‹#›</a:t>
            </a:fld>
            <a:endParaRPr lang="en-IN"/>
          </a:p>
        </p:txBody>
      </p:sp>
    </p:spTree>
    <p:extLst>
      <p:ext uri="{BB962C8B-B14F-4D97-AF65-F5344CB8AC3E}">
        <p14:creationId xmlns:p14="http://schemas.microsoft.com/office/powerpoint/2010/main" val="3776763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246B5D0-B12C-4577-985A-19C94570BE4C}" type="datetimeFigureOut">
              <a:rPr lang="en-IN" smtClean="0"/>
              <a:t>26-11-2013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E946A-64C3-4343-A1BF-AC03E312DD3B}" type="slidenum">
              <a:rPr lang="en-IN" smtClean="0"/>
              <a:t>‹#›</a:t>
            </a:fld>
            <a:endParaRPr lang="en-IN"/>
          </a:p>
        </p:txBody>
      </p:sp>
    </p:spTree>
    <p:extLst>
      <p:ext uri="{BB962C8B-B14F-4D97-AF65-F5344CB8AC3E}">
        <p14:creationId xmlns:p14="http://schemas.microsoft.com/office/powerpoint/2010/main" val="1333839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246B5D0-B12C-4577-985A-19C94570BE4C}" type="datetimeFigureOut">
              <a:rPr lang="en-IN" smtClean="0"/>
              <a:t>26-11-2013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E946A-64C3-4343-A1BF-AC03E312DD3B}" type="slidenum">
              <a:rPr lang="en-IN" smtClean="0"/>
              <a:t>‹#›</a:t>
            </a:fld>
            <a:endParaRPr lang="en-IN"/>
          </a:p>
        </p:txBody>
      </p:sp>
    </p:spTree>
    <p:extLst>
      <p:ext uri="{BB962C8B-B14F-4D97-AF65-F5344CB8AC3E}">
        <p14:creationId xmlns:p14="http://schemas.microsoft.com/office/powerpoint/2010/main" val="313669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246B5D0-B12C-4577-985A-19C94570BE4C}" type="datetimeFigureOut">
              <a:rPr lang="en-IN" smtClean="0"/>
              <a:t>26-11-2013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E946A-64C3-4343-A1BF-AC03E312DD3B}" type="slidenum">
              <a:rPr lang="en-IN" smtClean="0"/>
              <a:t>‹#›</a:t>
            </a:fld>
            <a:endParaRPr lang="en-IN"/>
          </a:p>
        </p:txBody>
      </p:sp>
    </p:spTree>
    <p:extLst>
      <p:ext uri="{BB962C8B-B14F-4D97-AF65-F5344CB8AC3E}">
        <p14:creationId xmlns:p14="http://schemas.microsoft.com/office/powerpoint/2010/main" val="3892462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46B5D0-B12C-4577-985A-19C94570BE4C}" type="datetimeFigureOut">
              <a:rPr lang="en-IN" smtClean="0"/>
              <a:t>26-11-2013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E946A-64C3-4343-A1BF-AC03E312DD3B}" type="slidenum">
              <a:rPr lang="en-IN" smtClean="0"/>
              <a:t>‹#›</a:t>
            </a:fld>
            <a:endParaRPr lang="en-IN"/>
          </a:p>
        </p:txBody>
      </p:sp>
    </p:spTree>
    <p:extLst>
      <p:ext uri="{BB962C8B-B14F-4D97-AF65-F5344CB8AC3E}">
        <p14:creationId xmlns:p14="http://schemas.microsoft.com/office/powerpoint/2010/main" val="3420982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246B5D0-B12C-4577-985A-19C94570BE4C}" type="datetimeFigureOut">
              <a:rPr lang="en-IN" smtClean="0"/>
              <a:t>26-11-2013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E946A-64C3-4343-A1BF-AC03E312DD3B}" type="slidenum">
              <a:rPr lang="en-IN" smtClean="0"/>
              <a:t>‹#›</a:t>
            </a:fld>
            <a:endParaRPr lang="en-IN"/>
          </a:p>
        </p:txBody>
      </p:sp>
    </p:spTree>
    <p:extLst>
      <p:ext uri="{BB962C8B-B14F-4D97-AF65-F5344CB8AC3E}">
        <p14:creationId xmlns:p14="http://schemas.microsoft.com/office/powerpoint/2010/main" val="3172541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246B5D0-B12C-4577-985A-19C94570BE4C}" type="datetimeFigureOut">
              <a:rPr lang="en-IN" smtClean="0"/>
              <a:t>26-11-2013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AE946A-64C3-4343-A1BF-AC03E312DD3B}" type="slidenum">
              <a:rPr lang="en-IN" smtClean="0"/>
              <a:t>‹#›</a:t>
            </a:fld>
            <a:endParaRPr lang="en-IN"/>
          </a:p>
        </p:txBody>
      </p:sp>
    </p:spTree>
    <p:extLst>
      <p:ext uri="{BB962C8B-B14F-4D97-AF65-F5344CB8AC3E}">
        <p14:creationId xmlns:p14="http://schemas.microsoft.com/office/powerpoint/2010/main" val="130763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246B5D0-B12C-4577-985A-19C94570BE4C}" type="datetimeFigureOut">
              <a:rPr lang="en-IN" smtClean="0"/>
              <a:t>26-11-2013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AE946A-64C3-4343-A1BF-AC03E312DD3B}" type="slidenum">
              <a:rPr lang="en-IN" smtClean="0"/>
              <a:t>‹#›</a:t>
            </a:fld>
            <a:endParaRPr lang="en-IN"/>
          </a:p>
        </p:txBody>
      </p:sp>
    </p:spTree>
    <p:extLst>
      <p:ext uri="{BB962C8B-B14F-4D97-AF65-F5344CB8AC3E}">
        <p14:creationId xmlns:p14="http://schemas.microsoft.com/office/powerpoint/2010/main" val="2513157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6B5D0-B12C-4577-985A-19C94570BE4C}" type="datetimeFigureOut">
              <a:rPr lang="en-IN" smtClean="0"/>
              <a:t>26-11-2013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AE946A-64C3-4343-A1BF-AC03E312DD3B}" type="slidenum">
              <a:rPr lang="en-IN" smtClean="0"/>
              <a:t>‹#›</a:t>
            </a:fld>
            <a:endParaRPr lang="en-IN"/>
          </a:p>
        </p:txBody>
      </p:sp>
    </p:spTree>
    <p:extLst>
      <p:ext uri="{BB962C8B-B14F-4D97-AF65-F5344CB8AC3E}">
        <p14:creationId xmlns:p14="http://schemas.microsoft.com/office/powerpoint/2010/main" val="35762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46B5D0-B12C-4577-985A-19C94570BE4C}" type="datetimeFigureOut">
              <a:rPr lang="en-IN" smtClean="0"/>
              <a:t>26-11-2013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E946A-64C3-4343-A1BF-AC03E312DD3B}" type="slidenum">
              <a:rPr lang="en-IN" smtClean="0"/>
              <a:t>‹#›</a:t>
            </a:fld>
            <a:endParaRPr lang="en-IN"/>
          </a:p>
        </p:txBody>
      </p:sp>
    </p:spTree>
    <p:extLst>
      <p:ext uri="{BB962C8B-B14F-4D97-AF65-F5344CB8AC3E}">
        <p14:creationId xmlns:p14="http://schemas.microsoft.com/office/powerpoint/2010/main" val="26312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46B5D0-B12C-4577-985A-19C94570BE4C}" type="datetimeFigureOut">
              <a:rPr lang="en-IN" smtClean="0"/>
              <a:t>26-11-2013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E946A-64C3-4343-A1BF-AC03E312DD3B}" type="slidenum">
              <a:rPr lang="en-IN" smtClean="0"/>
              <a:t>‹#›</a:t>
            </a:fld>
            <a:endParaRPr lang="en-IN"/>
          </a:p>
        </p:txBody>
      </p:sp>
    </p:spTree>
    <p:extLst>
      <p:ext uri="{BB962C8B-B14F-4D97-AF65-F5344CB8AC3E}">
        <p14:creationId xmlns:p14="http://schemas.microsoft.com/office/powerpoint/2010/main" val="745131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6B5D0-B12C-4577-985A-19C94570BE4C}" type="datetimeFigureOut">
              <a:rPr lang="en-IN" smtClean="0"/>
              <a:t>26-11-2013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E946A-64C3-4343-A1BF-AC03E312DD3B}" type="slidenum">
              <a:rPr lang="en-IN" smtClean="0"/>
              <a:t>‹#›</a:t>
            </a:fld>
            <a:endParaRPr lang="en-IN"/>
          </a:p>
        </p:txBody>
      </p:sp>
    </p:spTree>
    <p:extLst>
      <p:ext uri="{BB962C8B-B14F-4D97-AF65-F5344CB8AC3E}">
        <p14:creationId xmlns:p14="http://schemas.microsoft.com/office/powerpoint/2010/main" val="587304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76672"/>
            <a:ext cx="7772400" cy="1470025"/>
          </a:xfrm>
        </p:spPr>
        <p:txBody>
          <a:bodyPr/>
          <a:lstStyle/>
          <a:p>
            <a:r>
              <a:rPr lang="en-IN" b="1" dirty="0"/>
              <a:t>SYSTEM </a:t>
            </a:r>
            <a:r>
              <a:rPr lang="en-IN" b="1" dirty="0" smtClean="0"/>
              <a:t>ANALYSIS</a:t>
            </a:r>
            <a:endParaRPr lang="en-IN" dirty="0"/>
          </a:p>
        </p:txBody>
      </p:sp>
      <p:sp>
        <p:nvSpPr>
          <p:cNvPr id="3" name="Subtitle 2"/>
          <p:cNvSpPr>
            <a:spLocks noGrp="1"/>
          </p:cNvSpPr>
          <p:nvPr>
            <p:ph type="subTitle" idx="1"/>
          </p:nvPr>
        </p:nvSpPr>
        <p:spPr>
          <a:xfrm>
            <a:off x="755576" y="2132856"/>
            <a:ext cx="7488832" cy="3240360"/>
          </a:xfrm>
        </p:spPr>
        <p:txBody>
          <a:bodyPr>
            <a:normAutofit fontScale="92500" lnSpcReduction="20000"/>
          </a:bodyPr>
          <a:lstStyle/>
          <a:p>
            <a:pPr algn="l"/>
            <a:r>
              <a:rPr lang="en-IN" dirty="0">
                <a:solidFill>
                  <a:schemeClr val="tx1"/>
                </a:solidFill>
              </a:rPr>
              <a:t>System Analysis is a detailed study of the various operations performed by a system and their relationships within and outside of the system. Here the key question is- what all </a:t>
            </a:r>
            <a:r>
              <a:rPr lang="en-IN">
                <a:solidFill>
                  <a:schemeClr val="tx1"/>
                </a:solidFill>
              </a:rPr>
              <a:t>problems </a:t>
            </a:r>
            <a:r>
              <a:rPr lang="en-IN" smtClean="0">
                <a:solidFill>
                  <a:schemeClr val="tx1"/>
                </a:solidFill>
              </a:rPr>
              <a:t>exists </a:t>
            </a:r>
            <a:r>
              <a:rPr lang="en-IN" dirty="0">
                <a:solidFill>
                  <a:schemeClr val="tx1"/>
                </a:solidFill>
              </a:rPr>
              <a:t>in the present system? What must be done to solve the problem? Analysis begins when a user or manager begins a study of the program using existing </a:t>
            </a:r>
            <a:r>
              <a:rPr lang="en-IN" dirty="0" smtClean="0">
                <a:solidFill>
                  <a:schemeClr val="tx1"/>
                </a:solidFill>
              </a:rPr>
              <a:t>system.</a:t>
            </a:r>
            <a:endParaRPr lang="en-IN" dirty="0">
              <a:solidFill>
                <a:schemeClr val="tx1"/>
              </a:solidFill>
            </a:endParaRPr>
          </a:p>
        </p:txBody>
      </p:sp>
    </p:spTree>
    <p:extLst>
      <p:ext uri="{BB962C8B-B14F-4D97-AF65-F5344CB8AC3E}">
        <p14:creationId xmlns:p14="http://schemas.microsoft.com/office/powerpoint/2010/main" val="974953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chemeClr val="tx1">
                    <a:lumMod val="75000"/>
                    <a:lumOff val="25000"/>
                  </a:schemeClr>
                </a:solidFill>
              </a:rPr>
              <a:t>The Benefits </a:t>
            </a:r>
            <a:endParaRPr lang="en-IN" sz="3200"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pPr lvl="0"/>
            <a:r>
              <a:rPr lang="en-IN" sz="2600" dirty="0"/>
              <a:t>Where and how cloud fits into the business strategy.</a:t>
            </a:r>
          </a:p>
          <a:p>
            <a:pPr lvl="0"/>
            <a:r>
              <a:rPr lang="en-IN" sz="2600" dirty="0"/>
              <a:t>Evaluation of potential business upside and risks associated with migrating to a cloud solution, while also incorporating best practices for information availability. </a:t>
            </a:r>
          </a:p>
          <a:p>
            <a:pPr lvl="0"/>
            <a:r>
              <a:rPr lang="en-IN" sz="2600" dirty="0"/>
              <a:t>Clear business case for both IT and business continuity by highlighting expected benefits and cost savings of transitioning to cloud based services.</a:t>
            </a:r>
          </a:p>
          <a:p>
            <a:pPr lvl="0"/>
            <a:r>
              <a:rPr lang="en-IN" sz="2600" dirty="0"/>
              <a:t>Key design recommendations tailored to specific objectives</a:t>
            </a:r>
            <a:r>
              <a:rPr lang="en-IN" sz="2600" dirty="0" smtClean="0"/>
              <a:t>.</a:t>
            </a:r>
            <a:endParaRPr lang="en-IN" sz="2600" dirty="0"/>
          </a:p>
        </p:txBody>
      </p:sp>
    </p:spTree>
    <p:extLst>
      <p:ext uri="{BB962C8B-B14F-4D97-AF65-F5344CB8AC3E}">
        <p14:creationId xmlns:p14="http://schemas.microsoft.com/office/powerpoint/2010/main" val="2193888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StaaS</a:t>
            </a:r>
            <a:endParaRPr lang="en-IN" dirty="0"/>
          </a:p>
        </p:txBody>
      </p:sp>
      <p:sp>
        <p:nvSpPr>
          <p:cNvPr id="3" name="Content Placeholder 2"/>
          <p:cNvSpPr>
            <a:spLocks noGrp="1"/>
          </p:cNvSpPr>
          <p:nvPr>
            <p:ph idx="1"/>
          </p:nvPr>
        </p:nvSpPr>
        <p:spPr>
          <a:xfrm>
            <a:off x="518864" y="1556792"/>
            <a:ext cx="8229600" cy="4525963"/>
          </a:xfrm>
        </p:spPr>
        <p:txBody>
          <a:bodyPr>
            <a:normAutofit fontScale="92500" lnSpcReduction="20000"/>
          </a:bodyPr>
          <a:lstStyle/>
          <a:p>
            <a:pPr marL="0" indent="0">
              <a:buNone/>
            </a:pPr>
            <a:r>
              <a:rPr lang="en-IN" dirty="0"/>
              <a:t>Storage as a Service (</a:t>
            </a:r>
            <a:r>
              <a:rPr lang="en-IN" dirty="0" err="1"/>
              <a:t>StaaS</a:t>
            </a:r>
            <a:r>
              <a:rPr lang="en-IN" dirty="0"/>
              <a:t>),it facilitates cloud applications to scale beyond their limited servers. </a:t>
            </a:r>
            <a:r>
              <a:rPr lang="en-IN" dirty="0" err="1"/>
              <a:t>StaaS</a:t>
            </a:r>
            <a:r>
              <a:rPr lang="en-IN" dirty="0"/>
              <a:t> allows users to store their data at remote disks and access them anytime from any place. Cloud storage systems are expected to meet several rigorous requirements for maintaining users’ data and information, including high availability, reliability, performance, replication and data consistency; but because of the conflicting nature of these requirements, no one system implements all of them together.</a:t>
            </a:r>
          </a:p>
        </p:txBody>
      </p:sp>
    </p:spTree>
    <p:extLst>
      <p:ext uri="{BB962C8B-B14F-4D97-AF65-F5344CB8AC3E}">
        <p14:creationId xmlns:p14="http://schemas.microsoft.com/office/powerpoint/2010/main" val="1295186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EXISTING </a:t>
            </a:r>
            <a:r>
              <a:rPr lang="en-IN" dirty="0" smtClean="0"/>
              <a:t>SYSTEM</a:t>
            </a:r>
            <a:endParaRPr lang="en-IN" dirty="0"/>
          </a:p>
        </p:txBody>
      </p:sp>
      <p:sp>
        <p:nvSpPr>
          <p:cNvPr id="3" name="Content Placeholder 2"/>
          <p:cNvSpPr>
            <a:spLocks noGrp="1"/>
          </p:cNvSpPr>
          <p:nvPr>
            <p:ph idx="1"/>
          </p:nvPr>
        </p:nvSpPr>
        <p:spPr/>
        <p:txBody>
          <a:bodyPr/>
          <a:lstStyle/>
          <a:p>
            <a:pPr marL="0" indent="0">
              <a:buNone/>
            </a:pPr>
            <a:r>
              <a:rPr lang="en-IN" dirty="0"/>
              <a:t>Commonly, traditional access control techniques assume the existence of the data owner and the storage servers in the same trust domain. This assumption, however, no longer holds when the data is outsourced to a remote CSP, which takes the full charge of the outsourced data management, and resides outside the trust domain of the data owner</a:t>
            </a:r>
            <a:r>
              <a:rPr lang="en-IN" dirty="0" smtClean="0"/>
              <a:t>.</a:t>
            </a:r>
            <a:endParaRPr lang="en-IN" dirty="0"/>
          </a:p>
        </p:txBody>
      </p:sp>
    </p:spTree>
    <p:extLst>
      <p:ext uri="{BB962C8B-B14F-4D97-AF65-F5344CB8AC3E}">
        <p14:creationId xmlns:p14="http://schemas.microsoft.com/office/powerpoint/2010/main" val="2439899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PROPOSED </a:t>
            </a:r>
            <a:r>
              <a:rPr lang="en-IN" dirty="0" smtClean="0"/>
              <a:t>SYSTEM</a:t>
            </a:r>
            <a:endParaRPr lang="en-IN" dirty="0"/>
          </a:p>
        </p:txBody>
      </p:sp>
      <p:sp>
        <p:nvSpPr>
          <p:cNvPr id="3" name="Content Placeholder 2"/>
          <p:cNvSpPr>
            <a:spLocks noGrp="1"/>
          </p:cNvSpPr>
          <p:nvPr>
            <p:ph idx="1"/>
          </p:nvPr>
        </p:nvSpPr>
        <p:spPr/>
        <p:txBody>
          <a:bodyPr>
            <a:normAutofit fontScale="70000" lnSpcReduction="20000"/>
          </a:bodyPr>
          <a:lstStyle/>
          <a:p>
            <a:r>
              <a:rPr lang="en-IN" dirty="0"/>
              <a:t>In this work, we propose a scheme that addresses important issues related to outsourcing the storage of data, namely dynamic data, newness, mutual trust, and access control.</a:t>
            </a:r>
          </a:p>
          <a:p>
            <a:r>
              <a:rPr lang="en-IN" dirty="0"/>
              <a:t>The remotely stored data can be not only accessed by authorized users, but also updated and scaled by the owner. After updating, authorized users should receive the latest version of the data (newness property), i.e., a technique is required to detect whether the received data is stale. Mutual trust between the data owner and the CSP is another imperative issue, which is addressed in the proposed scheme.</a:t>
            </a:r>
          </a:p>
          <a:p>
            <a:r>
              <a:rPr lang="en-IN" dirty="0"/>
              <a:t>A mechanism is introduced to determine the dishonest party, i.e., </a:t>
            </a:r>
            <a:r>
              <a:rPr lang="en-IN" dirty="0" err="1"/>
              <a:t>misbehavior</a:t>
            </a:r>
            <a:r>
              <a:rPr lang="en-IN" dirty="0"/>
              <a:t> from any side is detected and the responsible party is identified.</a:t>
            </a:r>
          </a:p>
          <a:p>
            <a:r>
              <a:rPr lang="en-IN" dirty="0"/>
              <a:t>Last but not least, the access control is considered, which allows the owner to grant or revoke access rights to the outsourced data.</a:t>
            </a:r>
          </a:p>
          <a:p>
            <a:pPr marL="0" indent="0">
              <a:buNone/>
            </a:pPr>
            <a:endParaRPr lang="en-IN" dirty="0"/>
          </a:p>
        </p:txBody>
      </p:sp>
    </p:spTree>
    <p:extLst>
      <p:ext uri="{BB962C8B-B14F-4D97-AF65-F5344CB8AC3E}">
        <p14:creationId xmlns:p14="http://schemas.microsoft.com/office/powerpoint/2010/main" val="1669876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chemeClr val="tx1">
                    <a:lumMod val="75000"/>
                    <a:lumOff val="25000"/>
                  </a:schemeClr>
                </a:solidFill>
              </a:rPr>
              <a:t>ADVANTAGES OF PROPOSED SYSTEM</a:t>
            </a:r>
          </a:p>
        </p:txBody>
      </p:sp>
      <p:sp>
        <p:nvSpPr>
          <p:cNvPr id="3" name="Content Placeholder 2"/>
          <p:cNvSpPr>
            <a:spLocks noGrp="1"/>
          </p:cNvSpPr>
          <p:nvPr>
            <p:ph idx="1"/>
          </p:nvPr>
        </p:nvSpPr>
        <p:spPr/>
        <p:txBody>
          <a:bodyPr>
            <a:normAutofit fontScale="85000" lnSpcReduction="10000"/>
          </a:bodyPr>
          <a:lstStyle/>
          <a:p>
            <a:r>
              <a:rPr lang="en-IN" dirty="0" smtClean="0"/>
              <a:t>It </a:t>
            </a:r>
            <a:r>
              <a:rPr lang="en-IN" dirty="0"/>
              <a:t>allows a data owner to outsource the data to a CSP, and perform full dynamic operations at the block-level, i.e., it supports operations such as block modification, insertion, deletion, and </a:t>
            </a:r>
            <a:r>
              <a:rPr lang="en-IN" dirty="0" smtClean="0"/>
              <a:t>append</a:t>
            </a:r>
          </a:p>
          <a:p>
            <a:r>
              <a:rPr lang="en-IN" dirty="0"/>
              <a:t>It ensures the newness property, i.e., the authorized users receive the most recent version of the outsourced </a:t>
            </a:r>
            <a:r>
              <a:rPr lang="en-IN" dirty="0" smtClean="0"/>
              <a:t>data</a:t>
            </a:r>
          </a:p>
          <a:p>
            <a:r>
              <a:rPr lang="en-IN" dirty="0"/>
              <a:t>It establishes indirect mutual trust between the data owner and the CSP since each party resides in a different trust </a:t>
            </a:r>
            <a:r>
              <a:rPr lang="en-IN" dirty="0" smtClean="0"/>
              <a:t>domain</a:t>
            </a:r>
          </a:p>
          <a:p>
            <a:r>
              <a:rPr lang="en-IN" dirty="0"/>
              <a:t>It enforces the access control for the outsourced data</a:t>
            </a:r>
          </a:p>
        </p:txBody>
      </p:sp>
    </p:spTree>
    <p:extLst>
      <p:ext uri="{BB962C8B-B14F-4D97-AF65-F5344CB8AC3E}">
        <p14:creationId xmlns:p14="http://schemas.microsoft.com/office/powerpoint/2010/main" val="1670010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lumMod val="75000"/>
                    <a:lumOff val="25000"/>
                  </a:schemeClr>
                </a:solidFill>
              </a:rPr>
              <a:t>System planning </a:t>
            </a:r>
          </a:p>
        </p:txBody>
      </p:sp>
      <p:sp>
        <p:nvSpPr>
          <p:cNvPr id="3" name="Content Placeholder 2"/>
          <p:cNvSpPr>
            <a:spLocks noGrp="1"/>
          </p:cNvSpPr>
          <p:nvPr>
            <p:ph idx="1"/>
          </p:nvPr>
        </p:nvSpPr>
        <p:spPr/>
        <p:txBody>
          <a:bodyPr>
            <a:normAutofit fontScale="85000" lnSpcReduction="10000"/>
          </a:bodyPr>
          <a:lstStyle/>
          <a:p>
            <a:r>
              <a:rPr lang="en-IN" dirty="0"/>
              <a:t>A</a:t>
            </a:r>
            <a:r>
              <a:rPr lang="en-IN" dirty="0" smtClean="0"/>
              <a:t> </a:t>
            </a:r>
            <a:r>
              <a:rPr lang="en-IN" dirty="0"/>
              <a:t>data owner that can be an organization </a:t>
            </a:r>
            <a:r>
              <a:rPr lang="en-IN" dirty="0" smtClean="0"/>
              <a:t>generating sensitive </a:t>
            </a:r>
            <a:r>
              <a:rPr lang="en-IN" dirty="0"/>
              <a:t>data to be stored in the cloud and made available for controlled external use</a:t>
            </a:r>
            <a:r>
              <a:rPr lang="en-IN" dirty="0" smtClean="0"/>
              <a:t>.</a:t>
            </a:r>
          </a:p>
          <a:p>
            <a:r>
              <a:rPr lang="en-IN" dirty="0" smtClean="0"/>
              <a:t>A CSP </a:t>
            </a:r>
            <a:r>
              <a:rPr lang="en-IN" dirty="0"/>
              <a:t>who manages cloud servers and provides paid storage space on its infrastructure to store the owner’s files and make them available for authorized </a:t>
            </a:r>
            <a:r>
              <a:rPr lang="en-IN" dirty="0" smtClean="0"/>
              <a:t>users.</a:t>
            </a:r>
          </a:p>
          <a:p>
            <a:r>
              <a:rPr lang="en-IN" dirty="0"/>
              <a:t>A</a:t>
            </a:r>
            <a:r>
              <a:rPr lang="en-IN" dirty="0" smtClean="0"/>
              <a:t>uthorized </a:t>
            </a:r>
            <a:r>
              <a:rPr lang="en-IN" dirty="0"/>
              <a:t>users – a set of owner’s clients who have the right to access the remote data</a:t>
            </a:r>
            <a:r>
              <a:rPr lang="en-IN" dirty="0" smtClean="0"/>
              <a:t>.</a:t>
            </a:r>
          </a:p>
          <a:p>
            <a:r>
              <a:rPr lang="en-IN" dirty="0" smtClean="0"/>
              <a:t>A </a:t>
            </a:r>
            <a:r>
              <a:rPr lang="en-IN" dirty="0"/>
              <a:t>trusted third party (TTP), an entity who is trusted by </a:t>
            </a:r>
            <a:r>
              <a:rPr lang="en-IN" dirty="0" smtClean="0"/>
              <a:t>all other </a:t>
            </a:r>
            <a:r>
              <a:rPr lang="en-IN" dirty="0"/>
              <a:t>system components, and has expertise and capabilities to detect and specify dishonest parties.</a:t>
            </a:r>
          </a:p>
          <a:p>
            <a:endParaRPr lang="en-IN" dirty="0"/>
          </a:p>
          <a:p>
            <a:endParaRPr lang="en-IN" dirty="0"/>
          </a:p>
        </p:txBody>
      </p:sp>
    </p:spTree>
    <p:extLst>
      <p:ext uri="{BB962C8B-B14F-4D97-AF65-F5344CB8AC3E}">
        <p14:creationId xmlns:p14="http://schemas.microsoft.com/office/powerpoint/2010/main" val="3898498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Feasibility </a:t>
            </a:r>
            <a:r>
              <a:rPr lang="en-IN" b="1" dirty="0" smtClean="0"/>
              <a:t>study</a:t>
            </a:r>
            <a:endParaRPr lang="en-IN" dirty="0"/>
          </a:p>
        </p:txBody>
      </p:sp>
      <p:sp>
        <p:nvSpPr>
          <p:cNvPr id="3" name="Content Placeholder 2"/>
          <p:cNvSpPr>
            <a:spLocks noGrp="1"/>
          </p:cNvSpPr>
          <p:nvPr>
            <p:ph idx="1"/>
          </p:nvPr>
        </p:nvSpPr>
        <p:spPr/>
        <p:txBody>
          <a:bodyPr/>
          <a:lstStyle/>
          <a:p>
            <a:pPr marL="0" indent="0">
              <a:buNone/>
            </a:pPr>
            <a:r>
              <a:rPr lang="en-IN" dirty="0"/>
              <a:t>The </a:t>
            </a:r>
            <a:r>
              <a:rPr lang="en-IN" b="1" dirty="0"/>
              <a:t>feasibility study</a:t>
            </a:r>
            <a:r>
              <a:rPr lang="en-IN" dirty="0"/>
              <a:t> is an evaluation and analysis of the potential of the proposed project which is based on extensive investigation and research to support the process of decision </a:t>
            </a:r>
            <a:r>
              <a:rPr lang="en-IN" dirty="0" smtClean="0"/>
              <a:t>making.</a:t>
            </a:r>
            <a:endParaRPr lang="en-IN" dirty="0"/>
          </a:p>
        </p:txBody>
      </p:sp>
    </p:spTree>
    <p:extLst>
      <p:ext uri="{BB962C8B-B14F-4D97-AF65-F5344CB8AC3E}">
        <p14:creationId xmlns:p14="http://schemas.microsoft.com/office/powerpoint/2010/main" val="3825519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chemeClr val="tx1">
                    <a:lumMod val="75000"/>
                    <a:lumOff val="25000"/>
                  </a:schemeClr>
                </a:solidFill>
              </a:rPr>
              <a:t>Service Overview</a:t>
            </a:r>
            <a:endParaRPr lang="en-IN" sz="3600"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pPr marL="0" indent="0">
              <a:buNone/>
            </a:pPr>
            <a:r>
              <a:rPr lang="en-IN" sz="2800" dirty="0" smtClean="0"/>
              <a:t>Cloud </a:t>
            </a:r>
            <a:r>
              <a:rPr lang="en-IN" sz="2800" dirty="0"/>
              <a:t>solutions deliver real benefits to businesses, particularly from increased cost efficiency, improved flexibility and enhanced resilience. Cloud provides computing power, data storage and the associated security and connectivity without the need for the customer to buy any hardware, O/S licenses, and management tools or provide additional support teams which means almost zero capital expenditure.</a:t>
            </a:r>
          </a:p>
        </p:txBody>
      </p:sp>
    </p:spTree>
    <p:extLst>
      <p:ext uri="{BB962C8B-B14F-4D97-AF65-F5344CB8AC3E}">
        <p14:creationId xmlns:p14="http://schemas.microsoft.com/office/powerpoint/2010/main" val="748608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chemeClr val="tx1">
                    <a:lumMod val="75000"/>
                    <a:lumOff val="25000"/>
                  </a:schemeClr>
                </a:solidFill>
              </a:rPr>
              <a:t>Cloud infrastructures will benefit </a:t>
            </a:r>
            <a:endParaRPr lang="en-IN" sz="3600" dirty="0">
              <a:solidFill>
                <a:schemeClr val="tx1">
                  <a:lumMod val="75000"/>
                  <a:lumOff val="25000"/>
                </a:schemeClr>
              </a:solidFill>
            </a:endParaRPr>
          </a:p>
        </p:txBody>
      </p:sp>
      <p:sp>
        <p:nvSpPr>
          <p:cNvPr id="3" name="Content Placeholder 2"/>
          <p:cNvSpPr>
            <a:spLocks noGrp="1"/>
          </p:cNvSpPr>
          <p:nvPr>
            <p:ph idx="1"/>
          </p:nvPr>
        </p:nvSpPr>
        <p:spPr/>
        <p:txBody>
          <a:bodyPr>
            <a:normAutofit fontScale="85000" lnSpcReduction="10000"/>
          </a:bodyPr>
          <a:lstStyle/>
          <a:p>
            <a:pPr lvl="0"/>
            <a:r>
              <a:rPr lang="en-IN" dirty="0"/>
              <a:t>High availability – designed to the highest specifications for resiliency to minimise downtime enabling SLA based services to be delivered to the </a:t>
            </a:r>
            <a:r>
              <a:rPr lang="en-IN" dirty="0" smtClean="0"/>
              <a:t>customer.</a:t>
            </a:r>
            <a:endParaRPr lang="en-IN" dirty="0"/>
          </a:p>
          <a:p>
            <a:pPr lvl="0"/>
            <a:r>
              <a:rPr lang="en-IN" dirty="0"/>
              <a:t>Efficiency – The underlying technology focuses on maximising the utilisation of computing power and disk storage resulting in less wasted resource.</a:t>
            </a:r>
          </a:p>
          <a:p>
            <a:r>
              <a:rPr lang="en-IN" dirty="0"/>
              <a:t>Flexibility - Customers need only to buy what they require today rather than buying an IT solution that they will have to grow into over time and then provision extra resource as and when it is </a:t>
            </a:r>
            <a:r>
              <a:rPr lang="en-IN" dirty="0" smtClean="0"/>
              <a:t>needed.</a:t>
            </a:r>
            <a:endParaRPr lang="en-IN" dirty="0"/>
          </a:p>
        </p:txBody>
      </p:sp>
    </p:spTree>
    <p:extLst>
      <p:ext uri="{BB962C8B-B14F-4D97-AF65-F5344CB8AC3E}">
        <p14:creationId xmlns:p14="http://schemas.microsoft.com/office/powerpoint/2010/main" val="931471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765</Words>
  <Application>Microsoft Office PowerPoint</Application>
  <PresentationFormat>On-screen Show (4:3)</PresentationFormat>
  <Paragraphs>34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SYSTEM ANALYSIS</vt:lpstr>
      <vt:lpstr>StaaS</vt:lpstr>
      <vt:lpstr>EXISTING SYSTEM</vt:lpstr>
      <vt:lpstr>PROPOSED SYSTEM</vt:lpstr>
      <vt:lpstr>ADVANTAGES OF PROPOSED SYSTEM</vt:lpstr>
      <vt:lpstr>System planning </vt:lpstr>
      <vt:lpstr>Feasibility study</vt:lpstr>
      <vt:lpstr>Service Overview</vt:lpstr>
      <vt:lpstr>Cloud infrastructures will benefit </vt:lpstr>
      <vt:lpstr>The Benefits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dc:title>
  <dc:creator>Srijan</dc:creator>
  <cp:lastModifiedBy>Srijan</cp:lastModifiedBy>
  <cp:revision>5</cp:revision>
  <dcterms:created xsi:type="dcterms:W3CDTF">2013-11-21T04:27:38Z</dcterms:created>
  <dcterms:modified xsi:type="dcterms:W3CDTF">2013-11-26T08:22:51Z</dcterms:modified>
</cp:coreProperties>
</file>