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68207AD-045A-4C80-BC3B-0E38291D1FC9}" type="datetimeFigureOut">
              <a:rPr lang="en-US" smtClean="0"/>
              <a:t>4/14/2019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C0B412C-ACDD-4861-A0CD-4FE5FC4E51D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8207AD-045A-4C80-BC3B-0E38291D1FC9}" type="datetimeFigureOut">
              <a:rPr lang="en-US" smtClean="0"/>
              <a:t>4/14/2019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B412C-ACDD-4861-A0CD-4FE5FC4E51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8207AD-045A-4C80-BC3B-0E38291D1FC9}" type="datetimeFigureOut">
              <a:rPr lang="en-US" smtClean="0"/>
              <a:t>4/14/2019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B412C-ACDD-4861-A0CD-4FE5FC4E51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68207AD-045A-4C80-BC3B-0E38291D1FC9}" type="datetimeFigureOut">
              <a:rPr lang="en-US" smtClean="0"/>
              <a:t>4/14/2019</a:t>
            </a:fld>
            <a:endParaRPr lang="en-IN"/>
          </a:p>
        </p:txBody>
      </p:sp>
      <p:sp>
        <p:nvSpPr>
          <p:cNvPr id="9" name="Slide Number Placeholder 8"/>
          <p:cNvSpPr>
            <a:spLocks noGrp="1"/>
          </p:cNvSpPr>
          <p:nvPr>
            <p:ph type="sldNum" sz="quarter" idx="15"/>
          </p:nvPr>
        </p:nvSpPr>
        <p:spPr/>
        <p:txBody>
          <a:bodyPr rtlCol="0"/>
          <a:lstStyle/>
          <a:p>
            <a:fld id="{9C0B412C-ACDD-4861-A0CD-4FE5FC4E51D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68207AD-045A-4C80-BC3B-0E38291D1FC9}" type="datetimeFigureOut">
              <a:rPr lang="en-US" smtClean="0"/>
              <a:t>4/14/2019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C0B412C-ACDD-4861-A0CD-4FE5FC4E51D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8207AD-045A-4C80-BC3B-0E38291D1FC9}" type="datetimeFigureOut">
              <a:rPr lang="en-US" smtClean="0"/>
              <a:t>4/14/2019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0B412C-ACDD-4861-A0CD-4FE5FC4E51DD}"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68207AD-045A-4C80-BC3B-0E38291D1FC9}" type="datetimeFigureOut">
              <a:rPr lang="en-US" smtClean="0"/>
              <a:t>4/14/2019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0B412C-ACDD-4861-A0CD-4FE5FC4E51DD}"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68207AD-045A-4C80-BC3B-0E38291D1FC9}" type="datetimeFigureOut">
              <a:rPr lang="en-US" smtClean="0"/>
              <a:t>4/14/2019</a:t>
            </a:fld>
            <a:endParaRPr lang="en-IN"/>
          </a:p>
        </p:txBody>
      </p:sp>
      <p:sp>
        <p:nvSpPr>
          <p:cNvPr id="7" name="Slide Number Placeholder 6"/>
          <p:cNvSpPr>
            <a:spLocks noGrp="1"/>
          </p:cNvSpPr>
          <p:nvPr>
            <p:ph type="sldNum" sz="quarter" idx="11"/>
          </p:nvPr>
        </p:nvSpPr>
        <p:spPr/>
        <p:txBody>
          <a:bodyPr rtlCol="0"/>
          <a:lstStyle/>
          <a:p>
            <a:fld id="{9C0B412C-ACDD-4861-A0CD-4FE5FC4E51D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207AD-045A-4C80-BC3B-0E38291D1FC9}" type="datetimeFigureOut">
              <a:rPr lang="en-US" smtClean="0"/>
              <a:t>4/14/2019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0B412C-ACDD-4861-A0CD-4FE5FC4E51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68207AD-045A-4C80-BC3B-0E38291D1FC9}" type="datetimeFigureOut">
              <a:rPr lang="en-US" smtClean="0"/>
              <a:t>4/14/2019</a:t>
            </a:fld>
            <a:endParaRPr lang="en-IN"/>
          </a:p>
        </p:txBody>
      </p:sp>
      <p:sp>
        <p:nvSpPr>
          <p:cNvPr id="22" name="Slide Number Placeholder 21"/>
          <p:cNvSpPr>
            <a:spLocks noGrp="1"/>
          </p:cNvSpPr>
          <p:nvPr>
            <p:ph type="sldNum" sz="quarter" idx="15"/>
          </p:nvPr>
        </p:nvSpPr>
        <p:spPr/>
        <p:txBody>
          <a:bodyPr rtlCol="0"/>
          <a:lstStyle/>
          <a:p>
            <a:fld id="{9C0B412C-ACDD-4861-A0CD-4FE5FC4E51D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68207AD-045A-4C80-BC3B-0E38291D1FC9}" type="datetimeFigureOut">
              <a:rPr lang="en-US" smtClean="0"/>
              <a:t>4/14/2019</a:t>
            </a:fld>
            <a:endParaRPr lang="en-IN"/>
          </a:p>
        </p:txBody>
      </p:sp>
      <p:sp>
        <p:nvSpPr>
          <p:cNvPr id="18" name="Slide Number Placeholder 17"/>
          <p:cNvSpPr>
            <a:spLocks noGrp="1"/>
          </p:cNvSpPr>
          <p:nvPr>
            <p:ph type="sldNum" sz="quarter" idx="11"/>
          </p:nvPr>
        </p:nvSpPr>
        <p:spPr/>
        <p:txBody>
          <a:bodyPr rtlCol="0"/>
          <a:lstStyle/>
          <a:p>
            <a:fld id="{9C0B412C-ACDD-4861-A0CD-4FE5FC4E51D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68207AD-045A-4C80-BC3B-0E38291D1FC9}" type="datetimeFigureOut">
              <a:rPr lang="en-US" smtClean="0"/>
              <a:t>4/14/2019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C0B412C-ACDD-4861-A0CD-4FE5FC4E51D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maps/search/manhattan+subway+metro+stations/@40.7837297,-74.1033043,11z/data=!3m1!4b1" TargetMode="External"/><Relationship Id="rId2" Type="http://schemas.openxmlformats.org/officeDocument/2006/relationships/hyperlink" Target="https://en.wikipedia.org/wiki/List_of_New_York_City_Subway_stations_in_Manhatta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estpick.com/search?city=new-york&amp;page=1&amp;order=relevance&amp;district=manhattan&amp;gclid=CjwKCAiAjNjgBRAgEiwAGLlf2hkP3A-cPxjZYkURqQEswQK2jKQEpv_MvKcrIhRWRzNkc_r-fGi0lxoCA7cQAvD_BwE&amp;type=apartment&amp;display=list" TargetMode="External"/><Relationship Id="rId2" Type="http://schemas.openxmlformats.org/officeDocument/2006/relationships/hyperlink" Target="http://www.rentmanhattan.com/index.cfm?page=search&amp;state=results" TargetMode="External"/><Relationship Id="rId1" Type="http://schemas.openxmlformats.org/officeDocument/2006/relationships/slideLayout" Target="../slideLayouts/slideLayout2.xml"/><Relationship Id="rId4" Type="http://schemas.openxmlformats.org/officeDocument/2006/relationships/hyperlink" Target="https://www.realtor.com/apartments/Manhattan_N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Battle of </a:t>
            </a:r>
            <a:r>
              <a:rPr lang="en-IN" b="1" dirty="0" err="1" smtClean="0"/>
              <a:t>Neighborhoods</a:t>
            </a:r>
            <a:r>
              <a:rPr lang="en-IN" b="1" dirty="0" smtClean="0"/>
              <a:t/>
            </a:r>
            <a:br>
              <a:rPr lang="en-IN" b="1" dirty="0" smtClean="0"/>
            </a:br>
            <a:r>
              <a:rPr lang="en-IN" b="1" dirty="0" smtClean="0"/>
              <a:t> – Final </a:t>
            </a:r>
            <a:r>
              <a:rPr lang="en-IN" b="1" dirty="0"/>
              <a:t>Report</a:t>
            </a:r>
            <a:r>
              <a:rPr lang="en-IN" dirty="0"/>
              <a:t/>
            </a:r>
            <a:br>
              <a:rPr lang="en-IN" dirty="0"/>
            </a:br>
            <a:endParaRPr lang="en-IN" dirty="0"/>
          </a:p>
        </p:txBody>
      </p:sp>
      <p:sp>
        <p:nvSpPr>
          <p:cNvPr id="3" name="Subtitle 2"/>
          <p:cNvSpPr>
            <a:spLocks noGrp="1"/>
          </p:cNvSpPr>
          <p:nvPr>
            <p:ph type="subTitle" idx="1"/>
          </p:nvPr>
        </p:nvSpPr>
        <p:spPr/>
        <p:txBody>
          <a:bodyPr/>
          <a:lstStyle/>
          <a:p>
            <a:r>
              <a:rPr lang="en-US" dirty="0" err="1" smtClean="0"/>
              <a:t>Coursera</a:t>
            </a:r>
            <a:r>
              <a:rPr lang="en-US" dirty="0" smtClean="0"/>
              <a:t> Capstone Project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85728"/>
            <a:ext cx="8072494" cy="6259662"/>
          </a:xfrm>
        </p:spPr>
        <p:txBody>
          <a:bodyPr/>
          <a:lstStyle/>
          <a:p>
            <a:pPr>
              <a:buNone/>
            </a:pPr>
            <a:r>
              <a:rPr lang="en-IN" dirty="0" smtClean="0"/>
              <a:t>   </a:t>
            </a:r>
          </a:p>
          <a:p>
            <a:pPr>
              <a:buNone/>
            </a:pPr>
            <a:r>
              <a:rPr lang="en-IN" dirty="0" smtClean="0"/>
              <a:t> </a:t>
            </a:r>
            <a:r>
              <a:rPr lang="en-IN" dirty="0" smtClean="0"/>
              <a:t>  </a:t>
            </a:r>
            <a:r>
              <a:rPr lang="en-IN" sz="2000" dirty="0" smtClean="0"/>
              <a:t>And </a:t>
            </a:r>
            <a:r>
              <a:rPr lang="en-IN" sz="2000" dirty="0" smtClean="0"/>
              <a:t>this is how the map of </a:t>
            </a:r>
            <a:r>
              <a:rPr lang="en-IN" sz="2000" dirty="0" err="1" smtClean="0"/>
              <a:t>Yonge</a:t>
            </a:r>
            <a:r>
              <a:rPr lang="en-IN" sz="2000" dirty="0" smtClean="0"/>
              <a:t> Street looks like with its nearby places</a:t>
            </a:r>
            <a:r>
              <a:rPr lang="en-IN" sz="2000" dirty="0" smtClean="0"/>
              <a:t>.</a:t>
            </a:r>
          </a:p>
          <a:p>
            <a:pPr>
              <a:buNone/>
            </a:pPr>
            <a:endParaRPr lang="en-US" dirty="0" smtClean="0"/>
          </a:p>
          <a:p>
            <a:pPr>
              <a:buNone/>
            </a:pPr>
            <a:endParaRPr lang="en-IN" dirty="0" smtClean="0"/>
          </a:p>
          <a:p>
            <a:endParaRPr lang="en-IN" dirty="0"/>
          </a:p>
        </p:txBody>
      </p:sp>
      <p:pic>
        <p:nvPicPr>
          <p:cNvPr id="4" name="Picture 3" descr="Toronto Map.png"/>
          <p:cNvPicPr>
            <a:picLocks noChangeAspect="1"/>
          </p:cNvPicPr>
          <p:nvPr/>
        </p:nvPicPr>
        <p:blipFill>
          <a:blip r:embed="rId2"/>
          <a:stretch>
            <a:fillRect/>
          </a:stretch>
        </p:blipFill>
        <p:spPr>
          <a:xfrm>
            <a:off x="285720" y="1785926"/>
            <a:ext cx="8243306" cy="36433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357166"/>
            <a:ext cx="8143932" cy="6116786"/>
          </a:xfrm>
        </p:spPr>
        <p:txBody>
          <a:bodyPr/>
          <a:lstStyle/>
          <a:p>
            <a:pPr>
              <a:buNone/>
            </a:pPr>
            <a:r>
              <a:rPr lang="en-IN" dirty="0" smtClean="0"/>
              <a:t>   </a:t>
            </a:r>
          </a:p>
          <a:p>
            <a:pPr>
              <a:buNone/>
            </a:pPr>
            <a:r>
              <a:rPr lang="en-IN" dirty="0" smtClean="0"/>
              <a:t> </a:t>
            </a:r>
            <a:r>
              <a:rPr lang="en-IN" dirty="0" smtClean="0"/>
              <a:t>  </a:t>
            </a:r>
            <a:r>
              <a:rPr lang="en-IN" sz="2000" dirty="0" smtClean="0"/>
              <a:t>Then </a:t>
            </a:r>
            <a:r>
              <a:rPr lang="en-IN" sz="2000" dirty="0" smtClean="0"/>
              <a:t>we explored the neighbourhoods of Manhattan NY. The data frame looks like this</a:t>
            </a:r>
            <a:r>
              <a:rPr lang="en-IN" sz="2000" dirty="0" smtClean="0"/>
              <a:t>.</a:t>
            </a:r>
          </a:p>
          <a:p>
            <a:pPr>
              <a:buNone/>
            </a:pPr>
            <a:endParaRPr lang="en-US" dirty="0" smtClean="0"/>
          </a:p>
          <a:p>
            <a:pPr>
              <a:buNone/>
            </a:pPr>
            <a:endParaRPr lang="en-IN"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IN" dirty="0" smtClean="0"/>
              <a:t>    </a:t>
            </a:r>
            <a:r>
              <a:rPr lang="en-IN" sz="2000" dirty="0" smtClean="0"/>
              <a:t>After </a:t>
            </a:r>
            <a:r>
              <a:rPr lang="en-IN" sz="2000" dirty="0" smtClean="0"/>
              <a:t>examining cluster data, it is observed that cluster # 3 resembles </a:t>
            </a:r>
            <a:r>
              <a:rPr lang="en-IN" sz="2000" dirty="0" err="1" smtClean="0"/>
              <a:t>Yonge</a:t>
            </a:r>
            <a:r>
              <a:rPr lang="en-IN" sz="2000" dirty="0" smtClean="0"/>
              <a:t> Street </a:t>
            </a:r>
            <a:r>
              <a:rPr lang="en-IN" sz="2000" dirty="0" err="1" smtClean="0"/>
              <a:t>neighborhood</a:t>
            </a:r>
            <a:r>
              <a:rPr lang="en-IN" sz="2000" dirty="0" smtClean="0"/>
              <a:t>, therefore providing guidance as to where to look for the future apartment.</a:t>
            </a:r>
            <a:endParaRPr lang="en-IN" sz="2000" b="1" dirty="0" smtClean="0"/>
          </a:p>
          <a:p>
            <a:pPr>
              <a:buNone/>
            </a:pPr>
            <a:endParaRPr lang="en-IN" dirty="0"/>
          </a:p>
        </p:txBody>
      </p:sp>
      <p:pic>
        <p:nvPicPr>
          <p:cNvPr id="4" name="Picture 3" descr="Manhattan data.png"/>
          <p:cNvPicPr>
            <a:picLocks noChangeAspect="1"/>
          </p:cNvPicPr>
          <p:nvPr/>
        </p:nvPicPr>
        <p:blipFill>
          <a:blip r:embed="rId2"/>
          <a:stretch>
            <a:fillRect/>
          </a:stretch>
        </p:blipFill>
        <p:spPr>
          <a:xfrm>
            <a:off x="571472" y="1928802"/>
            <a:ext cx="8075436" cy="24288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8329642" cy="6116786"/>
          </a:xfrm>
        </p:spPr>
        <p:txBody>
          <a:bodyPr/>
          <a:lstStyle/>
          <a:p>
            <a:pPr>
              <a:buNone/>
            </a:pPr>
            <a:r>
              <a:rPr lang="en-IN" sz="1600" dirty="0" smtClean="0"/>
              <a:t>     Data </a:t>
            </a:r>
            <a:r>
              <a:rPr lang="en-IN" sz="1600" dirty="0" smtClean="0"/>
              <a:t>of apartment rents and nearby subways in Manhattan NY were analysed. A Consolidated Map showing apartments for rent, nearby subway locations and having nearby venues like that in a cluster was drawn up.</a:t>
            </a:r>
            <a:endParaRPr lang="en-IN" sz="1600" b="1" i="1" dirty="0" smtClean="0"/>
          </a:p>
          <a:p>
            <a:pPr>
              <a:buNone/>
            </a:pPr>
            <a:endParaRPr lang="en-IN" dirty="0"/>
          </a:p>
        </p:txBody>
      </p:sp>
      <p:pic>
        <p:nvPicPr>
          <p:cNvPr id="4" name="Picture 3" descr="Conc.bmp"/>
          <p:cNvPicPr>
            <a:picLocks noChangeAspect="1"/>
          </p:cNvPicPr>
          <p:nvPr/>
        </p:nvPicPr>
        <p:blipFill>
          <a:blip r:embed="rId2"/>
          <a:stretch>
            <a:fillRect/>
          </a:stretch>
        </p:blipFill>
        <p:spPr>
          <a:xfrm>
            <a:off x="571472" y="1357298"/>
            <a:ext cx="8001000" cy="4772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428868"/>
            <a:ext cx="7467600" cy="1143000"/>
          </a:xfrm>
        </p:spPr>
        <p:txBody>
          <a:bodyPr>
            <a:normAutofit fontScale="90000"/>
          </a:bodyPr>
          <a:lstStyle/>
          <a:p>
            <a:pPr algn="ctr"/>
            <a:r>
              <a:rPr lang="en-IN" b="1" dirty="0" smtClean="0"/>
              <a:t>Discussion, Recommendation and Conclusion</a:t>
            </a:r>
            <a:br>
              <a:rPr lang="en-IN" b="1" dirty="0" smtClean="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115328" cy="6045348"/>
          </a:xfrm>
        </p:spPr>
        <p:txBody>
          <a:bodyPr>
            <a:normAutofit/>
          </a:bodyPr>
          <a:lstStyle/>
          <a:p>
            <a:pPr>
              <a:buNone/>
            </a:pPr>
            <a:r>
              <a:rPr lang="en-IN" sz="2000" dirty="0" smtClean="0"/>
              <a:t>    Thanks </a:t>
            </a:r>
            <a:r>
              <a:rPr lang="en-IN" sz="2000" dirty="0" smtClean="0"/>
              <a:t>to the Consolidated map generated it is convenient to locate clusters of our choice and the apartments for rent in these clusters along with nearby subway locations. Our choice of Cluster as discussed in the previous section was Cluster 3 since it resembles the </a:t>
            </a:r>
            <a:r>
              <a:rPr lang="en-IN" sz="2000" dirty="0" err="1" smtClean="0"/>
              <a:t>Yonge</a:t>
            </a:r>
            <a:r>
              <a:rPr lang="en-IN" sz="2000" dirty="0" smtClean="0"/>
              <a:t> Street </a:t>
            </a:r>
            <a:r>
              <a:rPr lang="en-IN" sz="2000" dirty="0" err="1" smtClean="0"/>
              <a:t>neigborhood</a:t>
            </a:r>
            <a:r>
              <a:rPr lang="en-IN" sz="2000" dirty="0" smtClean="0"/>
              <a:t> nearby locations. I was able to select an apartment</a:t>
            </a:r>
            <a:r>
              <a:rPr lang="en-IN" sz="2000" dirty="0" smtClean="0"/>
              <a:t>:</a:t>
            </a:r>
          </a:p>
          <a:p>
            <a:pPr>
              <a:buNone/>
            </a:pPr>
            <a:endParaRPr lang="en-IN" sz="2000" dirty="0" smtClean="0"/>
          </a:p>
          <a:p>
            <a:pPr>
              <a:buNone/>
            </a:pPr>
            <a:r>
              <a:rPr lang="en-IN" sz="2000" b="1" i="1" dirty="0" smtClean="0"/>
              <a:t>    Apartment </a:t>
            </a:r>
            <a:r>
              <a:rPr lang="en-IN" sz="2000" b="1" i="1" dirty="0" smtClean="0"/>
              <a:t>210 East 68th Street in Lennox Hill Cluster (3), monthly rent of $6900, close to 72 Street Subway </a:t>
            </a:r>
            <a:r>
              <a:rPr lang="en-IN" sz="2000" b="1" i="1" dirty="0" smtClean="0"/>
              <a:t>station</a:t>
            </a:r>
          </a:p>
          <a:p>
            <a:pPr>
              <a:buNone/>
            </a:pPr>
            <a:endParaRPr lang="en-IN" sz="2000" b="1" dirty="0" smtClean="0"/>
          </a:p>
          <a:p>
            <a:pPr>
              <a:buNone/>
            </a:pPr>
            <a:r>
              <a:rPr lang="en-IN" sz="2000" dirty="0" smtClean="0"/>
              <a:t>    I </a:t>
            </a:r>
            <a:r>
              <a:rPr lang="en-IN" sz="2000" dirty="0" smtClean="0"/>
              <a:t>will surely recommend this apartment to my client. Since the rent is within her budget and the location is very similar to her present location in </a:t>
            </a:r>
            <a:r>
              <a:rPr lang="en-IN" sz="2000" dirty="0" err="1" smtClean="0"/>
              <a:t>Yonge</a:t>
            </a:r>
            <a:r>
              <a:rPr lang="en-IN" sz="2000" dirty="0" smtClean="0"/>
              <a:t> Street it is a very desirable location for her in Manhattan NY!</a:t>
            </a:r>
          </a:p>
          <a:p>
            <a:pPr>
              <a:buNone/>
            </a:pPr>
            <a:endParaRPr lang="en-IN" b="1"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496"/>
            <a:ext cx="7467600" cy="1143000"/>
          </a:xfrm>
        </p:spPr>
        <p:txBody>
          <a:bodyPr>
            <a:normAutofit/>
          </a:bodyPr>
          <a:lstStyle/>
          <a:p>
            <a:pPr algn="ctr"/>
            <a:r>
              <a:rPr lang="en-US" sz="3500" b="1" dirty="0" smtClean="0"/>
              <a:t>Thank you</a:t>
            </a:r>
            <a:endParaRPr lang="en-IN" sz="35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643182"/>
            <a:ext cx="7467600" cy="1143000"/>
          </a:xfrm>
        </p:spPr>
        <p:txBody>
          <a:bodyPr/>
          <a:lstStyle/>
          <a:p>
            <a:pPr algn="ctr"/>
            <a:r>
              <a:rPr lang="en-IN" b="1" dirty="0" smtClean="0"/>
              <a:t>Introduction</a:t>
            </a:r>
            <a:r>
              <a:rPr lang="en-IN" dirty="0" smtClean="0"/>
              <a:t/>
            </a:r>
            <a:br>
              <a:rPr lang="en-IN" dirty="0" smtClean="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928670"/>
            <a:ext cx="7467600" cy="1143000"/>
          </a:xfrm>
        </p:spPr>
        <p:txBody>
          <a:bodyPr/>
          <a:lstStyle/>
          <a:p>
            <a:pPr algn="ctr"/>
            <a:r>
              <a:rPr lang="en-IN" b="1" dirty="0" smtClean="0"/>
              <a:t>Scenario and background of the business problem</a:t>
            </a:r>
            <a:endParaRPr lang="en-IN" dirty="0"/>
          </a:p>
        </p:txBody>
      </p:sp>
      <p:sp>
        <p:nvSpPr>
          <p:cNvPr id="3" name="Content Placeholder 2"/>
          <p:cNvSpPr>
            <a:spLocks noGrp="1"/>
          </p:cNvSpPr>
          <p:nvPr>
            <p:ph sz="quarter" idx="1"/>
          </p:nvPr>
        </p:nvSpPr>
        <p:spPr>
          <a:xfrm>
            <a:off x="642910" y="2500306"/>
            <a:ext cx="7472386" cy="2328866"/>
          </a:xfrm>
        </p:spPr>
        <p:txBody>
          <a:bodyPr/>
          <a:lstStyle/>
          <a:p>
            <a:pPr algn="just">
              <a:buNone/>
            </a:pPr>
            <a:r>
              <a:rPr lang="en-IN" dirty="0" smtClean="0"/>
              <a:t>   In </a:t>
            </a:r>
            <a:r>
              <a:rPr lang="en-IN" dirty="0" smtClean="0"/>
              <a:t>this project we will compare </a:t>
            </a:r>
            <a:r>
              <a:rPr lang="en-IN" dirty="0" err="1" smtClean="0"/>
              <a:t>neigborhoods</a:t>
            </a:r>
            <a:r>
              <a:rPr lang="en-IN" dirty="0" smtClean="0"/>
              <a:t> of Toronto, CA </a:t>
            </a:r>
            <a:r>
              <a:rPr lang="en-IN" dirty="0" smtClean="0"/>
              <a:t>and Manhattan NY, USA to see similarities in them in terms of accessibility to public transportation, restaurants, cafes and popular venues of entertainment.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Problem at hand</a:t>
            </a:r>
            <a:br>
              <a:rPr lang="en-IN" b="1" dirty="0" smtClean="0"/>
            </a:br>
            <a:endParaRPr lang="en-IN" dirty="0"/>
          </a:p>
        </p:txBody>
      </p:sp>
      <p:sp>
        <p:nvSpPr>
          <p:cNvPr id="3" name="Content Placeholder 2"/>
          <p:cNvSpPr>
            <a:spLocks noGrp="1"/>
          </p:cNvSpPr>
          <p:nvPr>
            <p:ph sz="quarter" idx="1"/>
          </p:nvPr>
        </p:nvSpPr>
        <p:spPr>
          <a:xfrm>
            <a:off x="785786" y="1571612"/>
            <a:ext cx="7467600" cy="4873752"/>
          </a:xfrm>
        </p:spPr>
        <p:txBody>
          <a:bodyPr>
            <a:normAutofit fontScale="70000" lnSpcReduction="20000"/>
          </a:bodyPr>
          <a:lstStyle/>
          <a:p>
            <a:pPr>
              <a:buNone/>
            </a:pPr>
            <a:r>
              <a:rPr lang="en-IN" dirty="0" smtClean="0"/>
              <a:t>     I </a:t>
            </a:r>
            <a:r>
              <a:rPr lang="en-IN" dirty="0" smtClean="0"/>
              <a:t>am currently working in logistics and one of my clients who is based in </a:t>
            </a:r>
            <a:r>
              <a:rPr lang="en-IN" dirty="0" err="1" smtClean="0"/>
              <a:t>Yonge</a:t>
            </a:r>
            <a:r>
              <a:rPr lang="en-IN" dirty="0" smtClean="0"/>
              <a:t> Street, Toronto is considering shifting her base to Manhattan NY. </a:t>
            </a:r>
            <a:r>
              <a:rPr lang="en-IN" dirty="0" err="1" smtClean="0"/>
              <a:t>Yonge</a:t>
            </a:r>
            <a:r>
              <a:rPr lang="en-IN" dirty="0" smtClean="0"/>
              <a:t> Street is one of the busiest streets in Toronto and at one time was the longest streets in the world. It has vibrant shopping centres, restaurants, array of cafes, theatre halls and is also a </a:t>
            </a:r>
            <a:r>
              <a:rPr lang="en-IN" dirty="0" err="1" smtClean="0"/>
              <a:t>corridoor</a:t>
            </a:r>
            <a:r>
              <a:rPr lang="en-IN" dirty="0" smtClean="0"/>
              <a:t> to the beautiful Lake Ontario. Manhattan is a densely populated borough of NYC</a:t>
            </a:r>
            <a:r>
              <a:rPr lang="en-IN" dirty="0" smtClean="0"/>
              <a:t>.</a:t>
            </a:r>
          </a:p>
          <a:p>
            <a:pPr>
              <a:buNone/>
            </a:pPr>
            <a:endParaRPr lang="en-IN" dirty="0" smtClean="0"/>
          </a:p>
          <a:p>
            <a:pPr>
              <a:buNone/>
            </a:pPr>
            <a:r>
              <a:rPr lang="en-IN" dirty="0" smtClean="0"/>
              <a:t>     My </a:t>
            </a:r>
            <a:r>
              <a:rPr lang="en-IN" dirty="0" smtClean="0"/>
              <a:t>client prefers to stay in a rented </a:t>
            </a:r>
            <a:r>
              <a:rPr lang="en-IN" dirty="0" err="1" smtClean="0"/>
              <a:t>appartment</a:t>
            </a:r>
            <a:r>
              <a:rPr lang="en-IN" dirty="0" smtClean="0"/>
              <a:t> for initial few months and has a limited budget. She would like to reside in a locality that offers similar characteristics and benefits to that of </a:t>
            </a:r>
            <a:r>
              <a:rPr lang="en-IN" dirty="0" err="1" smtClean="0"/>
              <a:t>Yonge</a:t>
            </a:r>
            <a:r>
              <a:rPr lang="en-IN" dirty="0" smtClean="0"/>
              <a:t> Street, Toronto. The </a:t>
            </a:r>
            <a:r>
              <a:rPr lang="en-IN" dirty="0" err="1" smtClean="0"/>
              <a:t>appartment</a:t>
            </a:r>
            <a:r>
              <a:rPr lang="en-IN" dirty="0" smtClean="0"/>
              <a:t> should contain </a:t>
            </a:r>
            <a:r>
              <a:rPr lang="en-IN" dirty="0" err="1" smtClean="0"/>
              <a:t>atleast</a:t>
            </a:r>
            <a:r>
              <a:rPr lang="en-IN" dirty="0" smtClean="0"/>
              <a:t> 2 bedrooms with monthly rent less than US$7000/month. The unit should be located within walking distance (&lt;=1.0 mile, 1.6 km) from a subway metro station in Manhattan NY.</a:t>
            </a:r>
          </a:p>
          <a:p>
            <a:pPr>
              <a:buNone/>
            </a:pPr>
            <a:r>
              <a:rPr lang="en-IN" dirty="0" smtClean="0"/>
              <a:t>     </a:t>
            </a:r>
          </a:p>
          <a:p>
            <a:pPr>
              <a:buNone/>
            </a:pPr>
            <a:r>
              <a:rPr lang="en-IN" dirty="0" smtClean="0"/>
              <a:t> </a:t>
            </a:r>
            <a:r>
              <a:rPr lang="en-IN" dirty="0" smtClean="0"/>
              <a:t>    The </a:t>
            </a:r>
            <a:r>
              <a:rPr lang="en-IN" dirty="0" smtClean="0"/>
              <a:t>analysis will be useful in finding her a place in Manhattan NY similar to her current location in Toronto, keeping in mind her requirements. The use of </a:t>
            </a:r>
            <a:r>
              <a:rPr lang="en-IN" dirty="0" err="1" smtClean="0"/>
              <a:t>FourSquare</a:t>
            </a:r>
            <a:r>
              <a:rPr lang="en-IN" dirty="0" smtClean="0"/>
              <a:t> and mapping techniques combined with data analysis will help resolve the key questions at hand.</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357430"/>
            <a:ext cx="7467600" cy="1143000"/>
          </a:xfrm>
        </p:spPr>
        <p:txBody>
          <a:bodyPr/>
          <a:lstStyle/>
          <a:p>
            <a:pPr algn="ctr"/>
            <a:r>
              <a:rPr lang="en-IN" b="1" dirty="0" smtClean="0"/>
              <a:t>Data Description</a:t>
            </a:r>
            <a:r>
              <a:rPr lang="en-IN" dirty="0" smtClean="0"/>
              <a:t/>
            </a:r>
            <a:br>
              <a:rPr lang="en-IN"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043890" cy="5973910"/>
          </a:xfrm>
        </p:spPr>
        <p:txBody>
          <a:bodyPr>
            <a:normAutofit fontScale="70000" lnSpcReduction="20000"/>
          </a:bodyPr>
          <a:lstStyle/>
          <a:p>
            <a:pPr>
              <a:buNone/>
            </a:pPr>
            <a:r>
              <a:rPr lang="en-IN" dirty="0" smtClean="0"/>
              <a:t>     First </a:t>
            </a:r>
            <a:r>
              <a:rPr lang="en-IN" dirty="0" smtClean="0"/>
              <a:t>we shall use Foursquare to identify the venues around the area of </a:t>
            </a:r>
            <a:r>
              <a:rPr lang="en-IN" dirty="0" err="1" smtClean="0"/>
              <a:t>Yonge</a:t>
            </a:r>
            <a:r>
              <a:rPr lang="en-IN" dirty="0" smtClean="0"/>
              <a:t> Street. It will serve as a reference for comparison with the desired future location in Manhattan NY. In order to make a good choice of a similar apartment in Manhattan NY, we need data </a:t>
            </a:r>
            <a:r>
              <a:rPr lang="en-IN" dirty="0" smtClean="0"/>
              <a:t>of</a:t>
            </a:r>
          </a:p>
          <a:p>
            <a:pPr>
              <a:buNone/>
            </a:pPr>
            <a:endParaRPr lang="en-IN" dirty="0" smtClean="0"/>
          </a:p>
          <a:p>
            <a:pPr lvl="0"/>
            <a:r>
              <a:rPr lang="en-IN" dirty="0" smtClean="0"/>
              <a:t>List/Information on </a:t>
            </a:r>
            <a:r>
              <a:rPr lang="en-IN" dirty="0" err="1" smtClean="0"/>
              <a:t>neighborhoods</a:t>
            </a:r>
            <a:r>
              <a:rPr lang="en-IN" dirty="0" smtClean="0"/>
              <a:t> form Manhattan with their </a:t>
            </a:r>
            <a:r>
              <a:rPr lang="en-IN" dirty="0" err="1" smtClean="0"/>
              <a:t>Geodata</a:t>
            </a:r>
            <a:r>
              <a:rPr lang="en-IN" dirty="0" smtClean="0"/>
              <a:t> ( latitude and longitude).</a:t>
            </a:r>
          </a:p>
          <a:p>
            <a:pPr lvl="0"/>
            <a:r>
              <a:rPr lang="en-IN" dirty="0" smtClean="0"/>
              <a:t>List/Information about the subway metro stations in Manhattan with </a:t>
            </a:r>
            <a:r>
              <a:rPr lang="en-IN" dirty="0" err="1" smtClean="0"/>
              <a:t>geodata</a:t>
            </a:r>
            <a:r>
              <a:rPr lang="en-IN" dirty="0" smtClean="0"/>
              <a:t>.</a:t>
            </a:r>
          </a:p>
          <a:p>
            <a:pPr lvl="0"/>
            <a:r>
              <a:rPr lang="en-IN" dirty="0" smtClean="0"/>
              <a:t>Listed apartments for rent in Manhattan area with descriptions ( how many beds, price, location, address) Venues and </a:t>
            </a:r>
            <a:r>
              <a:rPr lang="en-IN" dirty="0" err="1" smtClean="0"/>
              <a:t>ammenities</a:t>
            </a:r>
            <a:r>
              <a:rPr lang="en-IN" dirty="0" smtClean="0"/>
              <a:t> in the Manhattan </a:t>
            </a:r>
            <a:r>
              <a:rPr lang="en-IN" dirty="0" err="1" smtClean="0"/>
              <a:t>neighborhoods</a:t>
            </a:r>
            <a:r>
              <a:rPr lang="en-IN" dirty="0" smtClean="0"/>
              <a:t> (e.g. top 10</a:t>
            </a:r>
            <a:r>
              <a:rPr lang="en-IN" dirty="0" smtClean="0"/>
              <a:t>)</a:t>
            </a:r>
          </a:p>
          <a:p>
            <a:pPr lvl="0">
              <a:buNone/>
            </a:pPr>
            <a:endParaRPr lang="en-IN" dirty="0" smtClean="0"/>
          </a:p>
          <a:p>
            <a:pPr>
              <a:buNone/>
            </a:pPr>
            <a:r>
              <a:rPr lang="en-IN" dirty="0" smtClean="0"/>
              <a:t>     Sources </a:t>
            </a:r>
            <a:r>
              <a:rPr lang="en-IN" dirty="0" smtClean="0"/>
              <a:t>and manipulation of the list of Manhattan </a:t>
            </a:r>
            <a:r>
              <a:rPr lang="en-IN" dirty="0" err="1" smtClean="0"/>
              <a:t>neighborhoods</a:t>
            </a:r>
            <a:r>
              <a:rPr lang="en-IN" dirty="0" smtClean="0"/>
              <a:t> is worked out during </a:t>
            </a:r>
            <a:r>
              <a:rPr lang="en-IN" dirty="0" err="1" smtClean="0"/>
              <a:t>LAb</a:t>
            </a:r>
            <a:r>
              <a:rPr lang="en-IN" dirty="0" smtClean="0"/>
              <a:t> exercise during the course. A </a:t>
            </a:r>
            <a:r>
              <a:rPr lang="en-IN" dirty="0" err="1" smtClean="0"/>
              <a:t>csv</a:t>
            </a:r>
            <a:r>
              <a:rPr lang="en-IN" dirty="0" smtClean="0"/>
              <a:t> file was created which will be read in order to create a </a:t>
            </a:r>
            <a:r>
              <a:rPr lang="en-IN" dirty="0" err="1" smtClean="0"/>
              <a:t>dataframe</a:t>
            </a:r>
            <a:r>
              <a:rPr lang="en-IN" dirty="0" smtClean="0"/>
              <a:t> and its mapping. A list of Manhattan subway metro stops was complied in Numbers (Apple excel) and it was </a:t>
            </a:r>
            <a:r>
              <a:rPr lang="en-IN" dirty="0" err="1" smtClean="0"/>
              <a:t>complemeted</a:t>
            </a:r>
            <a:r>
              <a:rPr lang="en-IN" dirty="0" smtClean="0"/>
              <a:t> with </a:t>
            </a:r>
            <a:r>
              <a:rPr lang="en-IN" dirty="0" err="1" smtClean="0"/>
              <a:t>wikipedia</a:t>
            </a:r>
            <a:r>
              <a:rPr lang="en-IN" dirty="0" smtClean="0"/>
              <a:t> data ( </a:t>
            </a:r>
            <a:r>
              <a:rPr lang="en-IN" dirty="0" smtClean="0">
                <a:hlinkClick r:id="rId2"/>
              </a:rPr>
              <a:t>https://en.wikipedia.org/wiki/List_of_New_York_City_Subway_stations_in_Manhattan</a:t>
            </a:r>
            <a:r>
              <a:rPr lang="en-IN" dirty="0" smtClean="0"/>
              <a:t>) and information from NY Transit authority and Google maps (</a:t>
            </a:r>
            <a:r>
              <a:rPr lang="en-IN" dirty="0" smtClean="0">
                <a:hlinkClick r:id="rId3"/>
              </a:rPr>
              <a:t>https://www.google.com/maps/search/manhattan+subway+metro+stations/@40.7837297,-74.1033043,11z/data=!3m1!4b1</a:t>
            </a:r>
            <a:r>
              <a:rPr lang="en-IN" dirty="0" smtClean="0"/>
              <a:t>) for a final consolidated list of subway stops names and their address. The </a:t>
            </a:r>
            <a:r>
              <a:rPr lang="en-IN" dirty="0" err="1" smtClean="0"/>
              <a:t>geolocation</a:t>
            </a:r>
            <a:r>
              <a:rPr lang="en-IN" dirty="0" smtClean="0"/>
              <a:t> was obtained via an </a:t>
            </a:r>
            <a:r>
              <a:rPr lang="en-IN" dirty="0" err="1" smtClean="0"/>
              <a:t>algorythm</a:t>
            </a:r>
            <a:r>
              <a:rPr lang="en-IN" dirty="0" smtClean="0"/>
              <a:t> using </a:t>
            </a:r>
            <a:r>
              <a:rPr lang="en-IN" dirty="0" err="1" smtClean="0"/>
              <a:t>Nominatim</a:t>
            </a:r>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8258204" cy="5759596"/>
          </a:xfrm>
        </p:spPr>
        <p:txBody>
          <a:bodyPr>
            <a:normAutofit fontScale="77500" lnSpcReduction="20000"/>
          </a:bodyPr>
          <a:lstStyle/>
          <a:p>
            <a:r>
              <a:rPr lang="en-IN" dirty="0" smtClean="0"/>
              <a:t>A list of places for rent was collected by web-browsing real estate companies in Manhattan : </a:t>
            </a:r>
            <a:r>
              <a:rPr lang="en-IN" u="sng" dirty="0" smtClean="0">
                <a:hlinkClick r:id="rId2"/>
              </a:rPr>
              <a:t>http://www.rentmanhattan.com/index.cfm?page=search&amp;state=results</a:t>
            </a:r>
            <a:r>
              <a:rPr lang="en-IN" dirty="0" smtClean="0"/>
              <a:t> </a:t>
            </a:r>
            <a:r>
              <a:rPr lang="en-IN" u="sng" dirty="0" smtClean="0">
                <a:hlinkClick r:id="rId3"/>
              </a:rPr>
              <a:t>https://www.nestpick.com/search?city=new-york&amp;page=1&amp;order=relevance&amp;district=manhattan&amp;gclid=CjwKCAiAjNjgBRAgEiwAGLlf2hkP3A-cPxjZYkURqQEswQK2jKQEpv_MvKcrIhRWRzNkc_r-fGi0lxoCA7cQAvD_BwE&amp;type=apartment&amp;display=list</a:t>
            </a:r>
            <a:r>
              <a:rPr lang="en-IN" u="sng" dirty="0" smtClean="0">
                <a:hlinkClick r:id="rId4"/>
              </a:rPr>
              <a:t>https://www.realtor.com/apartments/Manhattan_NY</a:t>
            </a:r>
            <a:r>
              <a:rPr lang="en-IN" dirty="0" smtClean="0"/>
              <a:t> A </a:t>
            </a:r>
            <a:r>
              <a:rPr lang="en-IN" dirty="0" err="1" smtClean="0"/>
              <a:t>csv</a:t>
            </a:r>
            <a:r>
              <a:rPr lang="en-IN" dirty="0" smtClean="0"/>
              <a:t> file was compiled with the rental place that indicated: areas of Manhattan, address, number of beds, area and monthly rental </a:t>
            </a:r>
            <a:r>
              <a:rPr lang="en-IN" dirty="0" err="1" smtClean="0"/>
              <a:t>price.Foursquare</a:t>
            </a:r>
            <a:r>
              <a:rPr lang="en-IN" dirty="0" smtClean="0"/>
              <a:t> is used to find the avenues at Manhattan </a:t>
            </a:r>
            <a:r>
              <a:rPr lang="en-IN" dirty="0" err="1" smtClean="0"/>
              <a:t>neighborhoods</a:t>
            </a:r>
            <a:r>
              <a:rPr lang="en-IN" dirty="0" smtClean="0"/>
              <a:t> in general and a cluster is created to later be able to search for the venues depending of the location shown.</a:t>
            </a:r>
          </a:p>
          <a:p>
            <a:r>
              <a:rPr lang="en-IN" dirty="0" smtClean="0"/>
              <a:t>Foursquare and </a:t>
            </a:r>
            <a:r>
              <a:rPr lang="en-IN" dirty="0" err="1" smtClean="0"/>
              <a:t>geopy</a:t>
            </a:r>
            <a:r>
              <a:rPr lang="en-IN" dirty="0" smtClean="0"/>
              <a:t> data will be used to map top 10 venues for all Manhattan </a:t>
            </a:r>
            <a:r>
              <a:rPr lang="en-IN" dirty="0" err="1" smtClean="0"/>
              <a:t>neighborhoods</a:t>
            </a:r>
            <a:r>
              <a:rPr lang="en-IN" dirty="0" smtClean="0"/>
              <a:t> and clustered in groups (as per Course LAB). Foursquare and </a:t>
            </a:r>
            <a:r>
              <a:rPr lang="en-IN" dirty="0" err="1" smtClean="0"/>
              <a:t>geopy</a:t>
            </a:r>
            <a:r>
              <a:rPr lang="en-IN" dirty="0" smtClean="0"/>
              <a:t> data will be used to map the location of subway metro stations, separately and on top of the above a clustered map will be generated to identify the venues and amenities near each metro station. Foursquare and </a:t>
            </a:r>
            <a:r>
              <a:rPr lang="en-IN" dirty="0" err="1" smtClean="0"/>
              <a:t>geopy</a:t>
            </a:r>
            <a:r>
              <a:rPr lang="en-IN" dirty="0" smtClean="0"/>
              <a:t> data will be used to map the location of rental places, in some form, linked to the subway locations. A map would be created that depicts, the average rental price per square ft, around a radius of 1.0 mile (1.6 km) around each subway station - or a similar metrics.</a:t>
            </a: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357430"/>
            <a:ext cx="7467600" cy="1143000"/>
          </a:xfrm>
        </p:spPr>
        <p:txBody>
          <a:bodyPr/>
          <a:lstStyle/>
          <a:p>
            <a:pPr algn="ctr"/>
            <a:r>
              <a:rPr lang="en-IN" dirty="0" smtClean="0"/>
              <a:t>Methodology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1071546"/>
            <a:ext cx="8358246" cy="4357718"/>
          </a:xfrm>
        </p:spPr>
        <p:txBody>
          <a:bodyPr/>
          <a:lstStyle/>
          <a:p>
            <a:pPr>
              <a:buNone/>
            </a:pPr>
            <a:r>
              <a:rPr lang="en-IN" dirty="0" smtClean="0"/>
              <a:t>   </a:t>
            </a:r>
            <a:r>
              <a:rPr lang="en-IN" sz="2000" dirty="0" smtClean="0"/>
              <a:t>First </a:t>
            </a:r>
            <a:r>
              <a:rPr lang="en-IN" sz="2000" dirty="0" smtClean="0"/>
              <a:t>the Toronto </a:t>
            </a:r>
            <a:r>
              <a:rPr lang="en-IN" sz="2000" dirty="0" err="1" smtClean="0"/>
              <a:t>Yonge</a:t>
            </a:r>
            <a:r>
              <a:rPr lang="en-IN" sz="2000" dirty="0" smtClean="0"/>
              <a:t> Street </a:t>
            </a:r>
            <a:r>
              <a:rPr lang="en-IN" sz="2000" dirty="0" err="1" smtClean="0"/>
              <a:t>Neighborhood</a:t>
            </a:r>
            <a:r>
              <a:rPr lang="en-IN" sz="2000" dirty="0" smtClean="0"/>
              <a:t> and </a:t>
            </a:r>
            <a:r>
              <a:rPr lang="en-IN" sz="2000" dirty="0" smtClean="0"/>
              <a:t>Nearby Venues </a:t>
            </a:r>
            <a:r>
              <a:rPr lang="en-IN" sz="2000" dirty="0" smtClean="0"/>
              <a:t>were inspected. Foursquare was </a:t>
            </a:r>
            <a:r>
              <a:rPr lang="en-IN" sz="2000" dirty="0" err="1" smtClean="0"/>
              <a:t>dialed</a:t>
            </a:r>
            <a:r>
              <a:rPr lang="en-IN" sz="2000" dirty="0" smtClean="0"/>
              <a:t> to find venues around current residence in Toronto. The data frame looks like this</a:t>
            </a:r>
            <a:r>
              <a:rPr lang="en-IN" sz="2000" dirty="0" smtClean="0"/>
              <a:t>:</a:t>
            </a:r>
          </a:p>
          <a:p>
            <a:pPr>
              <a:buNone/>
            </a:pPr>
            <a:endParaRPr lang="en-IN" b="1" i="1" dirty="0" smtClean="0"/>
          </a:p>
          <a:p>
            <a:endParaRPr lang="en-IN" dirty="0"/>
          </a:p>
        </p:txBody>
      </p:sp>
      <p:pic>
        <p:nvPicPr>
          <p:cNvPr id="4" name="Picture 3" descr="Untitled.png"/>
          <p:cNvPicPr>
            <a:picLocks noChangeAspect="1"/>
          </p:cNvPicPr>
          <p:nvPr/>
        </p:nvPicPr>
        <p:blipFill>
          <a:blip r:embed="rId2"/>
          <a:stretch>
            <a:fillRect/>
          </a:stretch>
        </p:blipFill>
        <p:spPr>
          <a:xfrm>
            <a:off x="1000100" y="2786058"/>
            <a:ext cx="6862923" cy="180984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TotalTime>
  <Words>734</Words>
  <Application>Microsoft Office PowerPoint</Application>
  <PresentationFormat>On-screen Show (4:3)</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Battle of Neighborhoods  – Final Report </vt:lpstr>
      <vt:lpstr>Introduction </vt:lpstr>
      <vt:lpstr>Scenario and background of the business problem</vt:lpstr>
      <vt:lpstr>Problem at hand </vt:lpstr>
      <vt:lpstr>Data Description </vt:lpstr>
      <vt:lpstr>Slide 6</vt:lpstr>
      <vt:lpstr>Slide 7</vt:lpstr>
      <vt:lpstr>Methodology</vt:lpstr>
      <vt:lpstr>Slide 9</vt:lpstr>
      <vt:lpstr>Slide 10</vt:lpstr>
      <vt:lpstr>Slide 11</vt:lpstr>
      <vt:lpstr>Slide 12</vt:lpstr>
      <vt:lpstr>Discussion, Recommendation and Conclusion </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 Final Report</dc:title>
  <dc:creator>Acer</dc:creator>
  <cp:lastModifiedBy>Acer</cp:lastModifiedBy>
  <cp:revision>2</cp:revision>
  <dcterms:created xsi:type="dcterms:W3CDTF">2019-04-14T15:32:12Z</dcterms:created>
  <dcterms:modified xsi:type="dcterms:W3CDTF">2019-04-14T15:50:31Z</dcterms:modified>
</cp:coreProperties>
</file>