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429228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18270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0138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4717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9864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3422572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1912433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40827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197496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35B2B-FDEE-FD45-8E5B-A07B0F60A148}"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329700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35B2B-FDEE-FD45-8E5B-A07B0F60A148}" type="datetimeFigureOut">
              <a:rPr lang="en-US" smtClean="0"/>
              <a:t>12/11/21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120227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D35B2B-FDEE-FD45-8E5B-A07B0F60A148}" type="datetimeFigureOut">
              <a:rPr lang="en-US" smtClean="0"/>
              <a:t>12/11/21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259744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D35B2B-FDEE-FD45-8E5B-A07B0F60A148}" type="datetimeFigureOut">
              <a:rPr lang="en-US" smtClean="0"/>
              <a:t>12/11/21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289653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35B2B-FDEE-FD45-8E5B-A07B0F60A148}" type="datetimeFigureOut">
              <a:rPr lang="en-US" smtClean="0"/>
              <a:t>12/11/21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263533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D35B2B-FDEE-FD45-8E5B-A07B0F60A148}" type="datetimeFigureOut">
              <a:rPr lang="en-US" smtClean="0"/>
              <a:t>12/11/21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377443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35B2B-FDEE-FD45-8E5B-A07B0F60A148}" type="datetimeFigureOut">
              <a:rPr lang="en-US" smtClean="0"/>
              <a:t>12/11/21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F31BA-3849-7F48-B730-9DB30C593788}" type="slidenum">
              <a:rPr lang="en-US" smtClean="0"/>
              <a:t>‹#›</a:t>
            </a:fld>
            <a:endParaRPr lang="en-US"/>
          </a:p>
        </p:txBody>
      </p:sp>
    </p:spTree>
    <p:extLst>
      <p:ext uri="{BB962C8B-B14F-4D97-AF65-F5344CB8AC3E}">
        <p14:creationId xmlns:p14="http://schemas.microsoft.com/office/powerpoint/2010/main" val="57975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D35B2B-FDEE-FD45-8E5B-A07B0F60A148}" type="datetimeFigureOut">
              <a:rPr lang="en-US" smtClean="0"/>
              <a:t>12/11/21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BF31BA-3849-7F48-B730-9DB30C593788}" type="slidenum">
              <a:rPr lang="en-US" smtClean="0"/>
              <a:t>‹#›</a:t>
            </a:fld>
            <a:endParaRPr lang="en-US"/>
          </a:p>
        </p:txBody>
      </p:sp>
    </p:spTree>
    <p:extLst>
      <p:ext uri="{BB962C8B-B14F-4D97-AF65-F5344CB8AC3E}">
        <p14:creationId xmlns:p14="http://schemas.microsoft.com/office/powerpoint/2010/main" val="420505005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6AB9-3272-174B-ACF5-1C124F7BEFA6}"/>
              </a:ext>
            </a:extLst>
          </p:cNvPr>
          <p:cNvSpPr>
            <a:spLocks noGrp="1"/>
          </p:cNvSpPr>
          <p:nvPr>
            <p:ph type="ctrTitle"/>
          </p:nvPr>
        </p:nvSpPr>
        <p:spPr/>
        <p:txBody>
          <a:bodyPr>
            <a:noAutofit/>
          </a:bodyPr>
          <a:lstStyle/>
          <a:p>
            <a:r>
              <a:rPr lang="en-US" sz="4400" dirty="0">
                <a:latin typeface="Times New Roman" panose="02020603050405020304" pitchFamily="18" charset="0"/>
                <a:cs typeface="Times New Roman" panose="02020603050405020304" pitchFamily="18" charset="0"/>
              </a:rPr>
              <a:t>TWITTER SENTIMENTAL ANALYSIS AND VISUALISATION </a:t>
            </a:r>
          </a:p>
        </p:txBody>
      </p:sp>
      <p:sp>
        <p:nvSpPr>
          <p:cNvPr id="3" name="Subtitle 2">
            <a:extLst>
              <a:ext uri="{FF2B5EF4-FFF2-40B4-BE49-F238E27FC236}">
                <a16:creationId xmlns:a16="http://schemas.microsoft.com/office/drawing/2014/main" id="{D63A5EE4-F5EF-5C44-A023-29111C1072B1}"/>
              </a:ext>
            </a:extLst>
          </p:cNvPr>
          <p:cNvSpPr>
            <a:spLocks noGrp="1"/>
          </p:cNvSpPr>
          <p:nvPr>
            <p:ph type="subTitle" idx="1"/>
          </p:nvPr>
        </p:nvSpPr>
        <p:spPr>
          <a:xfrm>
            <a:off x="1524000" y="4355432"/>
            <a:ext cx="8522368" cy="902368"/>
          </a:xfrm>
        </p:spPr>
        <p:txBody>
          <a:bodyPr>
            <a:normAutofit/>
          </a:bodyPr>
          <a:lstStyle/>
          <a:p>
            <a:r>
              <a:rPr lang="en-US" dirty="0">
                <a:latin typeface="Times New Roman" panose="02020603050405020304" pitchFamily="18" charset="0"/>
                <a:cs typeface="Times New Roman" panose="02020603050405020304" pitchFamily="18" charset="0"/>
              </a:rPr>
              <a:t>By: SRIJAN MALHOTRA</a:t>
            </a:r>
          </a:p>
          <a:p>
            <a:r>
              <a:rPr lang="en-US" dirty="0">
                <a:latin typeface="Times New Roman" panose="02020603050405020304" pitchFamily="18" charset="0"/>
                <a:cs typeface="Times New Roman" panose="02020603050405020304" pitchFamily="18" charset="0"/>
              </a:rPr>
              <a:t>(SM9439/N18390405)</a:t>
            </a:r>
          </a:p>
        </p:txBody>
      </p:sp>
    </p:spTree>
    <p:extLst>
      <p:ext uri="{BB962C8B-B14F-4D97-AF65-F5344CB8AC3E}">
        <p14:creationId xmlns:p14="http://schemas.microsoft.com/office/powerpoint/2010/main" val="158901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EDC8-677E-F44E-8107-E5033B1189C6}"/>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DB0577C-4FE3-9840-9782-5CEF5BB24EAB}"/>
              </a:ext>
            </a:extLst>
          </p:cNvPr>
          <p:cNvSpPr>
            <a:spLocks noGrp="1"/>
          </p:cNvSpPr>
          <p:nvPr>
            <p:ph idx="1"/>
          </p:nvPr>
        </p:nvSpPr>
        <p:spPr/>
        <p:txBody>
          <a:bodyPr/>
          <a:lstStyle/>
          <a:p>
            <a:pPr algn="just"/>
            <a:r>
              <a:rPr lang="en-US" dirty="0">
                <a:latin typeface="+mj-lt"/>
                <a:cs typeface="Times New Roman" panose="02020603050405020304" pitchFamily="18" charset="0"/>
              </a:rPr>
              <a:t>Twitter is one of the leading social </a:t>
            </a:r>
            <a:r>
              <a:rPr lang="en-US">
                <a:latin typeface="+mj-lt"/>
                <a:cs typeface="Times New Roman" panose="02020603050405020304" pitchFamily="18" charset="0"/>
              </a:rPr>
              <a:t>networking platforms </a:t>
            </a:r>
            <a:r>
              <a:rPr lang="en-US" dirty="0">
                <a:latin typeface="+mj-lt"/>
                <a:cs typeface="Times New Roman" panose="02020603050405020304" pitchFamily="18" charset="0"/>
              </a:rPr>
              <a:t>that has been attracting a huge amount of attention not only from general users but also from researchers all around the world. </a:t>
            </a:r>
          </a:p>
          <a:p>
            <a:pPr algn="just"/>
            <a:r>
              <a:rPr lang="en-US" dirty="0">
                <a:latin typeface="+mj-lt"/>
                <a:cs typeface="Times New Roman" panose="02020603050405020304" pitchFamily="18" charset="0"/>
              </a:rPr>
              <a:t>A large amount of data is being generated almost every day which can be used to analyze and visualize the usage of social media data which not only helps understand how it is being used but also allows helps understand the general trend for that specific period. </a:t>
            </a:r>
          </a:p>
          <a:p>
            <a:pPr algn="just"/>
            <a:endParaRPr lang="en-US" dirty="0">
              <a:latin typeface="+mj-lt"/>
            </a:endParaRPr>
          </a:p>
        </p:txBody>
      </p:sp>
    </p:spTree>
    <p:extLst>
      <p:ext uri="{BB962C8B-B14F-4D97-AF65-F5344CB8AC3E}">
        <p14:creationId xmlns:p14="http://schemas.microsoft.com/office/powerpoint/2010/main" val="139672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EFC2-5C45-7D44-8CDF-547EE4434703}"/>
              </a:ext>
            </a:extLst>
          </p:cNvPr>
          <p:cNvSpPr>
            <a:spLocks noGrp="1"/>
          </p:cNvSpPr>
          <p:nvPr>
            <p:ph type="title"/>
          </p:nvPr>
        </p:nvSpPr>
        <p:spPr>
          <a:xfrm>
            <a:off x="677334" y="609600"/>
            <a:ext cx="8596668" cy="1243263"/>
          </a:xfrm>
        </p:spPr>
        <p:txBody>
          <a:bodyPr/>
          <a:lstStyle/>
          <a:p>
            <a:pPr algn="ctr"/>
            <a:r>
              <a:rPr lang="en-US" sz="4000" dirty="0">
                <a:latin typeface="Times New Roman" panose="02020603050405020304" pitchFamily="18" charset="0"/>
                <a:cs typeface="Times New Roman" panose="02020603050405020304" pitchFamily="18" charset="0"/>
              </a:rPr>
              <a:t>GOAL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760880-6D95-D342-ACBC-E106AE989D71}"/>
              </a:ext>
            </a:extLst>
          </p:cNvPr>
          <p:cNvSpPr>
            <a:spLocks noGrp="1"/>
          </p:cNvSpPr>
          <p:nvPr>
            <p:ph idx="1"/>
          </p:nvPr>
        </p:nvSpPr>
        <p:spPr/>
        <p:txBody>
          <a:bodyPr>
            <a:normAutofit/>
          </a:bodyPr>
          <a:lstStyle/>
          <a:p>
            <a:pPr algn="just"/>
            <a:r>
              <a:rPr lang="en-US" dirty="0">
                <a:latin typeface="+mj-lt"/>
                <a:cs typeface="Times New Roman" panose="02020603050405020304" pitchFamily="18" charset="0"/>
              </a:rPr>
              <a:t>To analyze and visualize the Twitter dataset in an engaging manner. </a:t>
            </a:r>
          </a:p>
          <a:p>
            <a:pPr algn="just"/>
            <a:r>
              <a:rPr lang="en-US" dirty="0">
                <a:latin typeface="+mj-lt"/>
                <a:cs typeface="Times New Roman" panose="02020603050405020304" pitchFamily="18" charset="0"/>
              </a:rPr>
              <a:t>Preprocessing the data using NLP techniques, which includes working on bag of words, parts of speech etc. </a:t>
            </a:r>
          </a:p>
          <a:p>
            <a:pPr algn="just"/>
            <a:r>
              <a:rPr lang="en-US" dirty="0">
                <a:latin typeface="+mj-lt"/>
                <a:cs typeface="Times New Roman" panose="02020603050405020304" pitchFamily="18" charset="0"/>
              </a:rPr>
              <a:t>Understand the sentiment of the dataset by extracting emotions and then providing various visualizations and gather more information about the ongoing/current trends. </a:t>
            </a:r>
            <a:endParaRPr lang="en-US" dirty="0">
              <a:latin typeface="+mj-lt"/>
            </a:endParaRPr>
          </a:p>
          <a:p>
            <a:pPr algn="just"/>
            <a:endParaRPr lang="en-US" dirty="0">
              <a:latin typeface="+mj-lt"/>
            </a:endParaRPr>
          </a:p>
        </p:txBody>
      </p:sp>
    </p:spTree>
    <p:extLst>
      <p:ext uri="{BB962C8B-B14F-4D97-AF65-F5344CB8AC3E}">
        <p14:creationId xmlns:p14="http://schemas.microsoft.com/office/powerpoint/2010/main" val="175928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AA6B-2DA6-FD43-96C2-45D193B54B13}"/>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830F279-E047-3E47-A3ED-567C3FF93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924" y="1498600"/>
            <a:ext cx="7396078" cy="4146830"/>
          </a:xfrm>
          <a:prstGeom prst="rect">
            <a:avLst/>
          </a:prstGeom>
        </p:spPr>
      </p:pic>
    </p:spTree>
    <p:extLst>
      <p:ext uri="{BB962C8B-B14F-4D97-AF65-F5344CB8AC3E}">
        <p14:creationId xmlns:p14="http://schemas.microsoft.com/office/powerpoint/2010/main" val="296235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5B25-7234-8C40-8FA5-463FDFF7C0D2}"/>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VISUALISATIONS</a:t>
            </a:r>
          </a:p>
        </p:txBody>
      </p:sp>
      <p:pic>
        <p:nvPicPr>
          <p:cNvPr id="4" name="Content Placeholder 3">
            <a:extLst>
              <a:ext uri="{FF2B5EF4-FFF2-40B4-BE49-F238E27FC236}">
                <a16:creationId xmlns:a16="http://schemas.microsoft.com/office/drawing/2014/main" id="{61A3F3C1-08A7-644B-83FA-352B896D24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2893568"/>
            <a:ext cx="2903016" cy="2759302"/>
          </a:xfrm>
          <a:prstGeom prst="rect">
            <a:avLst/>
          </a:prstGeom>
        </p:spPr>
      </p:pic>
      <p:pic>
        <p:nvPicPr>
          <p:cNvPr id="5" name="Picture 4">
            <a:extLst>
              <a:ext uri="{FF2B5EF4-FFF2-40B4-BE49-F238E27FC236}">
                <a16:creationId xmlns:a16="http://schemas.microsoft.com/office/drawing/2014/main" id="{9660E5D7-D29B-114B-A291-33C34F1F6E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0350" y="1625599"/>
            <a:ext cx="3063875" cy="2759301"/>
          </a:xfrm>
          <a:prstGeom prst="rect">
            <a:avLst/>
          </a:prstGeom>
        </p:spPr>
      </p:pic>
      <p:pic>
        <p:nvPicPr>
          <p:cNvPr id="6" name="Picture 5">
            <a:extLst>
              <a:ext uri="{FF2B5EF4-FFF2-40B4-BE49-F238E27FC236}">
                <a16:creationId xmlns:a16="http://schemas.microsoft.com/office/drawing/2014/main" id="{440846C4-78C6-8E48-A56C-4E81A0056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225" y="2893568"/>
            <a:ext cx="3335951" cy="2759300"/>
          </a:xfrm>
          <a:prstGeom prst="rect">
            <a:avLst/>
          </a:prstGeom>
        </p:spPr>
      </p:pic>
      <p:sp>
        <p:nvSpPr>
          <p:cNvPr id="7" name="TextBox 6">
            <a:extLst>
              <a:ext uri="{FF2B5EF4-FFF2-40B4-BE49-F238E27FC236}">
                <a16:creationId xmlns:a16="http://schemas.microsoft.com/office/drawing/2014/main" id="{A11F4C7E-7958-6B48-A0CD-1B55DF96B694}"/>
              </a:ext>
            </a:extLst>
          </p:cNvPr>
          <p:cNvSpPr txBox="1"/>
          <p:nvPr/>
        </p:nvSpPr>
        <p:spPr>
          <a:xfrm>
            <a:off x="1215966" y="5652868"/>
            <a:ext cx="1825752" cy="646331"/>
          </a:xfrm>
          <a:prstGeom prst="rect">
            <a:avLst/>
          </a:prstGeom>
          <a:noFill/>
        </p:spPr>
        <p:txBody>
          <a:bodyPr wrap="square">
            <a:spAutoFit/>
          </a:bodyPr>
          <a:lstStyle/>
          <a:p>
            <a:pPr algn="ctr"/>
            <a:r>
              <a:rPr lang="en-US" b="1" dirty="0"/>
              <a:t>Retweets VS Frequency </a:t>
            </a:r>
          </a:p>
        </p:txBody>
      </p:sp>
      <p:sp>
        <p:nvSpPr>
          <p:cNvPr id="8" name="TextBox 7">
            <a:extLst>
              <a:ext uri="{FF2B5EF4-FFF2-40B4-BE49-F238E27FC236}">
                <a16:creationId xmlns:a16="http://schemas.microsoft.com/office/drawing/2014/main" id="{13F9B890-504A-474B-B0A1-0E10350311E1}"/>
              </a:ext>
            </a:extLst>
          </p:cNvPr>
          <p:cNvSpPr txBox="1"/>
          <p:nvPr/>
        </p:nvSpPr>
        <p:spPr>
          <a:xfrm>
            <a:off x="4199411" y="4372552"/>
            <a:ext cx="1825752" cy="646331"/>
          </a:xfrm>
          <a:prstGeom prst="rect">
            <a:avLst/>
          </a:prstGeom>
          <a:noFill/>
        </p:spPr>
        <p:txBody>
          <a:bodyPr wrap="square">
            <a:spAutoFit/>
          </a:bodyPr>
          <a:lstStyle/>
          <a:p>
            <a:pPr algn="ctr"/>
            <a:r>
              <a:rPr lang="en-US" b="1" dirty="0"/>
              <a:t>Freq of Tweets VS Locations </a:t>
            </a:r>
            <a:endParaRPr lang="en-US" dirty="0"/>
          </a:p>
        </p:txBody>
      </p:sp>
      <p:sp>
        <p:nvSpPr>
          <p:cNvPr id="9" name="TextBox 8">
            <a:extLst>
              <a:ext uri="{FF2B5EF4-FFF2-40B4-BE49-F238E27FC236}">
                <a16:creationId xmlns:a16="http://schemas.microsoft.com/office/drawing/2014/main" id="{4B19007C-36B8-7147-816A-158FF6B21439}"/>
              </a:ext>
            </a:extLst>
          </p:cNvPr>
          <p:cNvSpPr txBox="1"/>
          <p:nvPr/>
        </p:nvSpPr>
        <p:spPr>
          <a:xfrm>
            <a:off x="7399324" y="5652868"/>
            <a:ext cx="1825752" cy="646331"/>
          </a:xfrm>
          <a:prstGeom prst="rect">
            <a:avLst/>
          </a:prstGeom>
          <a:noFill/>
        </p:spPr>
        <p:txBody>
          <a:bodyPr wrap="square">
            <a:spAutoFit/>
          </a:bodyPr>
          <a:lstStyle/>
          <a:p>
            <a:pPr algn="ctr"/>
            <a:r>
              <a:rPr lang="en-US" b="1" dirty="0"/>
              <a:t>Polarity Comparison  </a:t>
            </a:r>
            <a:endParaRPr lang="en-US" dirty="0"/>
          </a:p>
        </p:txBody>
      </p:sp>
    </p:spTree>
    <p:extLst>
      <p:ext uri="{BB962C8B-B14F-4D97-AF65-F5344CB8AC3E}">
        <p14:creationId xmlns:p14="http://schemas.microsoft.com/office/powerpoint/2010/main" val="427375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6501-6358-7F43-BD6B-752039549865}"/>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WORD CLOUD (Sentiments)</a:t>
            </a:r>
          </a:p>
        </p:txBody>
      </p:sp>
      <p:pic>
        <p:nvPicPr>
          <p:cNvPr id="5" name="Content Placeholder 4">
            <a:extLst>
              <a:ext uri="{FF2B5EF4-FFF2-40B4-BE49-F238E27FC236}">
                <a16:creationId xmlns:a16="http://schemas.microsoft.com/office/drawing/2014/main" id="{7A25947E-BB64-5742-8C9A-5C740AA44A10}"/>
              </a:ext>
            </a:extLst>
          </p:cNvPr>
          <p:cNvPicPr>
            <a:picLocks noGrp="1" noChangeAspect="1"/>
          </p:cNvPicPr>
          <p:nvPr>
            <p:ph idx="1"/>
          </p:nvPr>
        </p:nvPicPr>
        <p:blipFill>
          <a:blip r:embed="rId2"/>
          <a:stretch>
            <a:fillRect/>
          </a:stretch>
        </p:blipFill>
        <p:spPr>
          <a:xfrm>
            <a:off x="1843933" y="1930400"/>
            <a:ext cx="6263469" cy="3881437"/>
          </a:xfrm>
        </p:spPr>
      </p:pic>
    </p:spTree>
    <p:extLst>
      <p:ext uri="{BB962C8B-B14F-4D97-AF65-F5344CB8AC3E}">
        <p14:creationId xmlns:p14="http://schemas.microsoft.com/office/powerpoint/2010/main" val="165444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FC5E-81C0-F54D-BDBD-D2449BC867EA}"/>
              </a:ext>
            </a:extLst>
          </p:cNvPr>
          <p:cNvSpPr>
            <a:spLocks noGrp="1"/>
          </p:cNvSpPr>
          <p:nvPr>
            <p:ph type="title"/>
          </p:nvPr>
        </p:nvSpPr>
        <p:spPr/>
        <p:txBody>
          <a:bodyPr/>
          <a:lstStyle/>
          <a:p>
            <a:pPr algn="ctr"/>
            <a:r>
              <a:rPr lang="en-US" dirty="0"/>
              <a:t>THANK YOU </a:t>
            </a:r>
          </a:p>
        </p:txBody>
      </p:sp>
      <p:sp>
        <p:nvSpPr>
          <p:cNvPr id="3" name="Content Placeholder 2">
            <a:extLst>
              <a:ext uri="{FF2B5EF4-FFF2-40B4-BE49-F238E27FC236}">
                <a16:creationId xmlns:a16="http://schemas.microsoft.com/office/drawing/2014/main" id="{9B845424-2F3E-F34B-A885-B9C4AFFCB386}"/>
              </a:ext>
            </a:extLst>
          </p:cNvPr>
          <p:cNvSpPr>
            <a:spLocks noGrp="1"/>
          </p:cNvSpPr>
          <p:nvPr>
            <p:ph idx="1"/>
          </p:nvPr>
        </p:nvSpPr>
        <p:spPr/>
        <p:txBody>
          <a:bodyPr/>
          <a:lstStyle/>
          <a:p>
            <a:r>
              <a:rPr lang="en-US" dirty="0"/>
              <a:t>Incase you have any questions regarding this please do contact me on </a:t>
            </a:r>
          </a:p>
          <a:p>
            <a:r>
              <a:rPr lang="en-US" dirty="0"/>
              <a:t>sm9439@nyu.edu</a:t>
            </a:r>
          </a:p>
        </p:txBody>
      </p:sp>
    </p:spTree>
    <p:extLst>
      <p:ext uri="{BB962C8B-B14F-4D97-AF65-F5344CB8AC3E}">
        <p14:creationId xmlns:p14="http://schemas.microsoft.com/office/powerpoint/2010/main" val="2323858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{8A857C75-958D-FD42-9B57-A084DA1BF112}tf10001060</Template>
  <TotalTime>119</TotalTime>
  <Words>189</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TWITTER SENTIMENTAL ANALYSIS AND VISUALISATION </vt:lpstr>
      <vt:lpstr>INTRODUCTION</vt:lpstr>
      <vt:lpstr>GOAL</vt:lpstr>
      <vt:lpstr>METHODOLOGY</vt:lpstr>
      <vt:lpstr>VISUALISATIONS</vt:lpstr>
      <vt:lpstr>WORD CLOUD (Sentiments)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SENTIMENTAL ANALYSIS AND DATA VISUALISATION </dc:title>
  <dc:creator>Srijan Malhotra</dc:creator>
  <cp:lastModifiedBy>Srijan Malhotra</cp:lastModifiedBy>
  <cp:revision>8</cp:revision>
  <dcterms:created xsi:type="dcterms:W3CDTF">2021-12-11T03:49:09Z</dcterms:created>
  <dcterms:modified xsi:type="dcterms:W3CDTF">2021-12-11T23:09:47Z</dcterms:modified>
</cp:coreProperties>
</file>