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259" r:id="rId6"/>
    <p:sldId id="272" r:id="rId7"/>
    <p:sldId id="284" r:id="rId8"/>
    <p:sldId id="285" r:id="rId9"/>
    <p:sldId id="286" r:id="rId10"/>
    <p:sldId id="261" r:id="rId11"/>
    <p:sldId id="262" r:id="rId12"/>
    <p:sldId id="264" r:id="rId13"/>
    <p:sldId id="263" r:id="rId14"/>
    <p:sldId id="267" r:id="rId15"/>
    <p:sldId id="268" r:id="rId16"/>
    <p:sldId id="275" r:id="rId17"/>
    <p:sldId id="278" r:id="rId18"/>
    <p:sldId id="279" r:id="rId19"/>
    <p:sldId id="280" r:id="rId20"/>
    <p:sldId id="281" r:id="rId21"/>
    <p:sldId id="282" r:id="rId22"/>
    <p:sldId id="2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17765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715BB-A073-40C0-8968-0316330F75B2}"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461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5750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7712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6730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57762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118625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81190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37158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99534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39694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715BB-A073-40C0-8968-0316330F75B2}"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44245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715BB-A073-40C0-8968-0316330F75B2}"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93249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8007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07783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6715BB-A073-40C0-8968-0316330F75B2}" type="datetimeFigureOut">
              <a:rPr lang="en-US" smtClean="0"/>
              <a:t>7/20/2023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42601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715BB-A073-40C0-8968-0316330F75B2}"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83599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6715BB-A073-40C0-8968-0316330F75B2}" type="datetimeFigureOut">
              <a:rPr lang="en-US" smtClean="0"/>
              <a:t>7/20/2023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85C457-B90E-496B-B881-442479F38D7B}" type="slidenum">
              <a:rPr lang="en-US" smtClean="0"/>
              <a:t>‹#›</a:t>
            </a:fld>
            <a:endParaRPr lang="en-US"/>
          </a:p>
        </p:txBody>
      </p:sp>
    </p:spTree>
    <p:extLst>
      <p:ext uri="{BB962C8B-B14F-4D97-AF65-F5344CB8AC3E}">
        <p14:creationId xmlns:p14="http://schemas.microsoft.com/office/powerpoint/2010/main" val="24693127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E9AB7-D39E-429B-8B9F-B26AF937B53F}"/>
              </a:ext>
            </a:extLst>
          </p:cNvPr>
          <p:cNvSpPr>
            <a:spLocks noGrp="1"/>
          </p:cNvSpPr>
          <p:nvPr>
            <p:ph type="title"/>
          </p:nvPr>
        </p:nvSpPr>
        <p:spPr>
          <a:xfrm>
            <a:off x="838200" y="365125"/>
            <a:ext cx="10515600" cy="5651362"/>
          </a:xfrm>
        </p:spPr>
        <p:txBody>
          <a:bodyPr>
            <a:normAutofit/>
          </a:bodyPr>
          <a:lstStyle/>
          <a:p>
            <a:pPr algn="ctr"/>
            <a:r>
              <a:rPr lang="en-US" sz="6000" b="1" dirty="0">
                <a:latin typeface="Tahoma" panose="020B0604030504040204" pitchFamily="34" charset="0"/>
                <a:ea typeface="Tahoma" panose="020B0604030504040204" pitchFamily="34" charset="0"/>
                <a:cs typeface="Tahoma" panose="020B0604030504040204" pitchFamily="34" charset="0"/>
              </a:rPr>
              <a:t>UPI Fraud Detection Using MACHINE LEARNING Model</a:t>
            </a:r>
          </a:p>
        </p:txBody>
      </p:sp>
    </p:spTree>
    <p:extLst>
      <p:ext uri="{BB962C8B-B14F-4D97-AF65-F5344CB8AC3E}">
        <p14:creationId xmlns:p14="http://schemas.microsoft.com/office/powerpoint/2010/main" val="10300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0706B-B936-45DE-AA79-DBEB4CC06D2F}"/>
              </a:ext>
            </a:extLst>
          </p:cNvPr>
          <p:cNvSpPr>
            <a:spLocks noGrp="1"/>
          </p:cNvSpPr>
          <p:nvPr>
            <p:ph type="title"/>
          </p:nvPr>
        </p:nvSpPr>
        <p:spPr/>
        <p:txBody>
          <a:bodyPr>
            <a:normAutofit/>
          </a:bodyPr>
          <a:lstStyle/>
          <a:p>
            <a:r>
              <a:rPr lang="en-US" sz="6000" b="1" dirty="0">
                <a:latin typeface="Ink Free" panose="03080402000500000000" pitchFamily="66" charset="0"/>
              </a:rPr>
              <a:t>MODULES</a:t>
            </a:r>
          </a:p>
        </p:txBody>
      </p:sp>
      <p:sp>
        <p:nvSpPr>
          <p:cNvPr id="3" name="Content Placeholder 2">
            <a:extLst>
              <a:ext uri="{FF2B5EF4-FFF2-40B4-BE49-F238E27FC236}">
                <a16:creationId xmlns:a16="http://schemas.microsoft.com/office/drawing/2014/main" xmlns="" id="{8659A9B5-6B0D-4205-BB54-4A8784D95360}"/>
              </a:ext>
            </a:extLst>
          </p:cNvPr>
          <p:cNvSpPr>
            <a:spLocks noGrp="1"/>
          </p:cNvSpPr>
          <p:nvPr>
            <p:ph idx="1"/>
          </p:nvPr>
        </p:nvSpPr>
        <p:spPr>
          <a:xfrm>
            <a:off x="626166" y="1690688"/>
            <a:ext cx="10515600" cy="4351338"/>
          </a:xfrm>
        </p:spPr>
        <p:txBody>
          <a:bodyPr/>
          <a:lstStyle/>
          <a:p>
            <a:pPr marL="0" indent="0">
              <a:buNone/>
            </a:pPr>
            <a:endParaRPr lang="en-US" dirty="0"/>
          </a:p>
          <a:p>
            <a:pPr lvl="0"/>
            <a:r>
              <a:rPr lang="en-US" b="1" dirty="0"/>
              <a:t>New </a:t>
            </a:r>
            <a:r>
              <a:rPr lang="en-US" b="1" dirty="0" smtClean="0"/>
              <a:t>UPI</a:t>
            </a:r>
            <a:endParaRPr lang="en-US" dirty="0"/>
          </a:p>
          <a:p>
            <a:pPr lvl="0"/>
            <a:r>
              <a:rPr lang="en-US" b="1" dirty="0"/>
              <a:t>Login</a:t>
            </a:r>
            <a:endParaRPr lang="en-US" dirty="0"/>
          </a:p>
          <a:p>
            <a:pPr lvl="0"/>
            <a:r>
              <a:rPr lang="en-US" b="1" dirty="0"/>
              <a:t>Security information</a:t>
            </a:r>
            <a:endParaRPr lang="en-US" dirty="0"/>
          </a:p>
          <a:p>
            <a:pPr lvl="0"/>
            <a:r>
              <a:rPr lang="en-US" b="1" dirty="0"/>
              <a:t>Transaction</a:t>
            </a:r>
            <a:endParaRPr lang="en-US" dirty="0"/>
          </a:p>
          <a:p>
            <a:pPr lvl="0"/>
            <a:r>
              <a:rPr lang="en-US" b="1" dirty="0"/>
              <a:t>Verification</a:t>
            </a:r>
            <a:endParaRPr lang="en-US" dirty="0"/>
          </a:p>
          <a:p>
            <a:endParaRPr lang="en-US" dirty="0"/>
          </a:p>
        </p:txBody>
      </p:sp>
    </p:spTree>
    <p:extLst>
      <p:ext uri="{BB962C8B-B14F-4D97-AF65-F5344CB8AC3E}">
        <p14:creationId xmlns:p14="http://schemas.microsoft.com/office/powerpoint/2010/main" val="6744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6C15D-D3D7-4A7C-A3B6-7D1BDE5589C2}"/>
              </a:ext>
            </a:extLst>
          </p:cNvPr>
          <p:cNvSpPr>
            <a:spLocks noGrp="1"/>
          </p:cNvSpPr>
          <p:nvPr>
            <p:ph type="title"/>
          </p:nvPr>
        </p:nvSpPr>
        <p:spPr/>
        <p:txBody>
          <a:bodyPr/>
          <a:lstStyle/>
          <a:p>
            <a:r>
              <a:rPr lang="en-US" b="1" u="sng" dirty="0"/>
              <a:t>Module Description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4BEFCBEC-0B86-464F-85F3-B1FC7CE3A89E}"/>
              </a:ext>
            </a:extLst>
          </p:cNvPr>
          <p:cNvSpPr>
            <a:spLocks noGrp="1"/>
          </p:cNvSpPr>
          <p:nvPr>
            <p:ph idx="1"/>
          </p:nvPr>
        </p:nvSpPr>
        <p:spPr>
          <a:xfrm>
            <a:off x="838200" y="1219200"/>
            <a:ext cx="10515600" cy="4957763"/>
          </a:xfrm>
        </p:spPr>
        <p:txBody>
          <a:bodyPr>
            <a:normAutofit fontScale="92500" lnSpcReduction="20000"/>
          </a:bodyPr>
          <a:lstStyle/>
          <a:p>
            <a:r>
              <a:rPr lang="en-US" b="1" u="sng" dirty="0"/>
              <a:t>New </a:t>
            </a:r>
            <a:r>
              <a:rPr lang="en-US" b="1" u="sng" dirty="0" smtClean="0"/>
              <a:t>UPI</a:t>
            </a:r>
            <a:endParaRPr lang="en-US" dirty="0"/>
          </a:p>
          <a:p>
            <a:r>
              <a:rPr lang="en-US" dirty="0"/>
              <a:t>In this module, the customer gives there information to enroll a new card. The information is all about there contact details. They can create there own login and password for there future use of the card.</a:t>
            </a:r>
          </a:p>
          <a:p>
            <a:r>
              <a:rPr lang="en-US" b="1" u="sng" dirty="0"/>
              <a:t>Login</a:t>
            </a:r>
            <a:endParaRPr lang="en-US" dirty="0"/>
          </a:p>
          <a:p>
            <a:r>
              <a:rPr lang="en-US" dirty="0"/>
              <a:t>In Login Form module presents site visitors with a form with username and password fields. If the user enters a valid username/password combination they will be granted access to additional resources on website. Which additional resources they will have access to can be configured separately.</a:t>
            </a:r>
          </a:p>
          <a:p>
            <a:r>
              <a:rPr lang="en-US" b="1" u="sng" dirty="0"/>
              <a:t>Security information</a:t>
            </a:r>
            <a:endParaRPr lang="en-US" dirty="0"/>
          </a:p>
          <a:p>
            <a:r>
              <a:rPr lang="en-US" dirty="0"/>
              <a:t>In Security information module it will get the information detail and its store’s in database.  If the card lost then the Security information module form arise. It has a set of question where the user has to answer the correctly to move to the transaction section. It contain informational privacy and informational self-determination are addressed squarely by the invention affording persons and entities a trusted means to user, secure, search, process, and exchange personal and/or confidential information.</a:t>
            </a:r>
          </a:p>
          <a:p>
            <a:endParaRPr lang="en-US" dirty="0"/>
          </a:p>
        </p:txBody>
      </p:sp>
    </p:spTree>
    <p:extLst>
      <p:ext uri="{BB962C8B-B14F-4D97-AF65-F5344CB8AC3E}">
        <p14:creationId xmlns:p14="http://schemas.microsoft.com/office/powerpoint/2010/main" val="40832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CFFD9-2733-4958-B38D-E5751ED249AE}"/>
              </a:ext>
            </a:extLst>
          </p:cNvPr>
          <p:cNvSpPr>
            <a:spLocks noGrp="1"/>
          </p:cNvSpPr>
          <p:nvPr>
            <p:ph type="title"/>
          </p:nvPr>
        </p:nvSpPr>
        <p:spPr/>
        <p:txBody>
          <a:bodyPr/>
          <a:lstStyle/>
          <a:p>
            <a:r>
              <a:rPr lang="en-US" b="1" u="sng" dirty="0"/>
              <a:t>Module Description</a:t>
            </a:r>
            <a:endParaRPr lang="en-US" dirty="0"/>
          </a:p>
        </p:txBody>
      </p:sp>
      <p:sp>
        <p:nvSpPr>
          <p:cNvPr id="3" name="Content Placeholder 2">
            <a:extLst>
              <a:ext uri="{FF2B5EF4-FFF2-40B4-BE49-F238E27FC236}">
                <a16:creationId xmlns:a16="http://schemas.microsoft.com/office/drawing/2014/main" xmlns="" id="{D34D9C5D-118C-4823-B948-ACE9F8AEC332}"/>
              </a:ext>
            </a:extLst>
          </p:cNvPr>
          <p:cNvSpPr>
            <a:spLocks noGrp="1"/>
          </p:cNvSpPr>
          <p:nvPr>
            <p:ph idx="1"/>
          </p:nvPr>
        </p:nvSpPr>
        <p:spPr/>
        <p:txBody>
          <a:bodyPr>
            <a:normAutofit fontScale="77500" lnSpcReduction="20000"/>
          </a:bodyPr>
          <a:lstStyle/>
          <a:p>
            <a:r>
              <a:rPr lang="en-US" b="1" u="sng" dirty="0"/>
              <a:t>Transaction</a:t>
            </a:r>
            <a:endParaRPr lang="en-US" dirty="0"/>
          </a:p>
          <a:p>
            <a:r>
              <a:rPr lang="en-US" dirty="0"/>
              <a:t>The method and apparatus for pre-authorizing transactions includes providing a communications device to a vendor and a UPI owner. The UPI owner initiates a UPI transaction by communicating to a UPI number, and storing therein, a distinguishing piece of information that characterizes a specific transaction to be made by an authorized user of the UPI at a later time. The information is accepted as "network data" in the data base only if a correct personal identification code (PIC) is used with the communication. The "network data" will serve to later authorize that specific transaction. The UPI owner or other authorized user can then only make that specific transaction with the UPI. Because the transaction is pre-authorized, the vendor does not need to see or transmit a PIC.</a:t>
            </a:r>
          </a:p>
          <a:p>
            <a:r>
              <a:rPr lang="en-US" b="1" u="sng" dirty="0"/>
              <a:t>Verification</a:t>
            </a:r>
            <a:endParaRPr lang="en-US" dirty="0"/>
          </a:p>
          <a:p>
            <a:r>
              <a:rPr lang="en-US" dirty="0"/>
              <a:t>Verification information is provided with respect to a transaction between an initiating party and a verification-seeking party, the verification information being given by a third, verifying party, based on confidential information in the possession of the initiating party. In verification the process will seeks card number and if the card number is correct the relevant process will be executed. If the number is wrong, mail will be sent to the user saying the card no has been block and he can’t do the further transaction.</a:t>
            </a:r>
          </a:p>
          <a:p>
            <a:pPr marL="0" indent="0">
              <a:buNone/>
            </a:pPr>
            <a:endParaRPr lang="en-US" dirty="0"/>
          </a:p>
        </p:txBody>
      </p:sp>
    </p:spTree>
    <p:extLst>
      <p:ext uri="{BB962C8B-B14F-4D97-AF65-F5344CB8AC3E}">
        <p14:creationId xmlns:p14="http://schemas.microsoft.com/office/powerpoint/2010/main" val="35932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030308-23E0-4F71-80AB-32C91D12B1A2}"/>
              </a:ext>
            </a:extLst>
          </p:cNvPr>
          <p:cNvSpPr>
            <a:spLocks noGrp="1"/>
          </p:cNvSpPr>
          <p:nvPr>
            <p:ph type="title"/>
          </p:nvPr>
        </p:nvSpPr>
        <p:spPr/>
        <p:txBody>
          <a:bodyPr/>
          <a:lstStyle/>
          <a:p>
            <a:r>
              <a:rPr lang="en-US" b="1" u="sng" dirty="0"/>
              <a:t>Module I/O</a:t>
            </a:r>
            <a:endParaRPr lang="en-US" dirty="0"/>
          </a:p>
        </p:txBody>
      </p:sp>
      <p:sp>
        <p:nvSpPr>
          <p:cNvPr id="3" name="Content Placeholder 2">
            <a:extLst>
              <a:ext uri="{FF2B5EF4-FFF2-40B4-BE49-F238E27FC236}">
                <a16:creationId xmlns:a16="http://schemas.microsoft.com/office/drawing/2014/main" xmlns="" id="{8137C565-F80D-4D25-AAC3-9904719BAD0D}"/>
              </a:ext>
            </a:extLst>
          </p:cNvPr>
          <p:cNvSpPr>
            <a:spLocks noGrp="1"/>
          </p:cNvSpPr>
          <p:nvPr>
            <p:ph idx="1"/>
          </p:nvPr>
        </p:nvSpPr>
        <p:spPr/>
        <p:txBody>
          <a:bodyPr>
            <a:normAutofit fontScale="55000" lnSpcReduction="20000"/>
          </a:bodyPr>
          <a:lstStyle/>
          <a:p>
            <a:r>
              <a:rPr lang="en-US" b="1" u="sng" dirty="0"/>
              <a:t>New </a:t>
            </a:r>
            <a:r>
              <a:rPr lang="en-US" b="1" u="sng" dirty="0" smtClean="0"/>
              <a:t>UPI</a:t>
            </a:r>
            <a:endParaRPr lang="en-US" dirty="0"/>
          </a:p>
          <a:p>
            <a:r>
              <a:rPr lang="en-US" dirty="0"/>
              <a:t>Given Input- Request from the user for the card.</a:t>
            </a:r>
          </a:p>
          <a:p>
            <a:r>
              <a:rPr lang="en-US" dirty="0"/>
              <a:t>Expected Output-Assigning an account to requested user.</a:t>
            </a:r>
          </a:p>
          <a:p>
            <a:r>
              <a:rPr lang="en-US" b="1" u="sng" dirty="0"/>
              <a:t>Login</a:t>
            </a:r>
            <a:endParaRPr lang="en-US" dirty="0"/>
          </a:p>
          <a:p>
            <a:r>
              <a:rPr lang="en-US" dirty="0"/>
              <a:t>Given Input- Give username and password of particular user.</a:t>
            </a:r>
          </a:p>
          <a:p>
            <a:r>
              <a:rPr lang="en-US" dirty="0"/>
              <a:t>Expected Output- Login to user’s account.</a:t>
            </a:r>
          </a:p>
          <a:p>
            <a:r>
              <a:rPr lang="en-US" b="1" u="sng" dirty="0"/>
              <a:t>Security information</a:t>
            </a:r>
            <a:endParaRPr lang="en-US" dirty="0"/>
          </a:p>
          <a:p>
            <a:r>
              <a:rPr lang="en-US" dirty="0"/>
              <a:t>Given Input- Give the security information by answering security questions.</a:t>
            </a:r>
          </a:p>
          <a:p>
            <a:r>
              <a:rPr lang="en-US" dirty="0"/>
              <a:t>Expected Output-</a:t>
            </a:r>
            <a:r>
              <a:rPr lang="en-US" dirty="0" err="1"/>
              <a:t>Updation</a:t>
            </a:r>
            <a:r>
              <a:rPr lang="en-US" dirty="0"/>
              <a:t> of account with the security details.</a:t>
            </a:r>
          </a:p>
          <a:p>
            <a:r>
              <a:rPr lang="en-US" b="1" u="sng" dirty="0"/>
              <a:t>Transaction</a:t>
            </a:r>
            <a:endParaRPr lang="en-US" dirty="0"/>
          </a:p>
          <a:p>
            <a:r>
              <a:rPr lang="en-US" dirty="0"/>
              <a:t>Given Input- Give the account details and performs transaction.</a:t>
            </a:r>
          </a:p>
          <a:p>
            <a:r>
              <a:rPr lang="en-US" dirty="0"/>
              <a:t>Expected Output- </a:t>
            </a:r>
            <a:r>
              <a:rPr lang="en-US" dirty="0" err="1"/>
              <a:t>Updation</a:t>
            </a:r>
            <a:r>
              <a:rPr lang="en-US" dirty="0"/>
              <a:t> of database.</a:t>
            </a:r>
          </a:p>
          <a:p>
            <a:r>
              <a:rPr lang="en-US" b="1" u="sng" dirty="0"/>
              <a:t>Verification</a:t>
            </a:r>
            <a:endParaRPr lang="en-US" dirty="0"/>
          </a:p>
          <a:p>
            <a:r>
              <a:rPr lang="en-US" dirty="0"/>
              <a:t>Given Input- Checks with user’s stored details like security answers or hidden details.</a:t>
            </a:r>
          </a:p>
          <a:p>
            <a:r>
              <a:rPr lang="en-US" dirty="0"/>
              <a:t>Expected Output-If the verification is success, user can perform transaction, else blocks the cards</a:t>
            </a:r>
          </a:p>
          <a:p>
            <a:endParaRPr lang="en-US" dirty="0"/>
          </a:p>
        </p:txBody>
      </p:sp>
    </p:spTree>
    <p:extLst>
      <p:ext uri="{BB962C8B-B14F-4D97-AF65-F5344CB8AC3E}">
        <p14:creationId xmlns:p14="http://schemas.microsoft.com/office/powerpoint/2010/main" val="317874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F9074-171D-4717-9BBC-8C8CA5069917}"/>
              </a:ext>
            </a:extLst>
          </p:cNvPr>
          <p:cNvSpPr>
            <a:spLocks noGrp="1"/>
          </p:cNvSpPr>
          <p:nvPr>
            <p:ph type="title"/>
          </p:nvPr>
        </p:nvSpPr>
        <p:spPr/>
        <p:txBody>
          <a:bodyPr/>
          <a:lstStyle/>
          <a:p>
            <a:r>
              <a:rPr lang="en-US" b="1" u="sng" dirty="0"/>
              <a:t>Hardware Requirements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9785E82-2A83-470A-B582-FBB31CFEB33D}"/>
              </a:ext>
            </a:extLst>
          </p:cNvPr>
          <p:cNvSpPr>
            <a:spLocks noGrp="1"/>
          </p:cNvSpPr>
          <p:nvPr>
            <p:ph idx="1"/>
          </p:nvPr>
        </p:nvSpPr>
        <p:spPr/>
        <p:txBody>
          <a:bodyPr/>
          <a:lstStyle/>
          <a:p>
            <a:pPr marL="0" indent="0">
              <a:buNone/>
            </a:pPr>
            <a:endParaRPr lang="en-US" dirty="0"/>
          </a:p>
          <a:p>
            <a:pPr lvl="0"/>
            <a:r>
              <a:rPr lang="en-GB" dirty="0"/>
              <a:t>SYSTEM		: Pentium IV 2.4 GHz</a:t>
            </a:r>
            <a:endParaRPr lang="en-US" dirty="0"/>
          </a:p>
          <a:p>
            <a:pPr lvl="0"/>
            <a:r>
              <a:rPr lang="en-GB" dirty="0"/>
              <a:t>HARD DISK		: 40 GB</a:t>
            </a:r>
            <a:endParaRPr lang="en-US" dirty="0"/>
          </a:p>
          <a:p>
            <a:pPr lvl="0"/>
            <a:r>
              <a:rPr lang="en-GB" dirty="0"/>
              <a:t>FLOPPY DRIVE	: 1.44 MB</a:t>
            </a:r>
            <a:endParaRPr lang="en-US" dirty="0"/>
          </a:p>
          <a:p>
            <a:pPr lvl="0"/>
            <a:r>
              <a:rPr lang="en-GB" dirty="0"/>
              <a:t>MONITOR		: 15 VGA colour</a:t>
            </a:r>
            <a:endParaRPr lang="en-US" dirty="0"/>
          </a:p>
          <a:p>
            <a:pPr lvl="0"/>
            <a:r>
              <a:rPr lang="en-GB" dirty="0"/>
              <a:t>MOUSE		: Logitech.</a:t>
            </a:r>
            <a:endParaRPr lang="en-US" dirty="0"/>
          </a:p>
          <a:p>
            <a:pPr lvl="0"/>
            <a:r>
              <a:rPr lang="en-GB" dirty="0"/>
              <a:t>RAM		: 256 MB</a:t>
            </a:r>
            <a:endParaRPr lang="en-US" dirty="0"/>
          </a:p>
          <a:p>
            <a:endParaRPr lang="en-US" dirty="0"/>
          </a:p>
        </p:txBody>
      </p:sp>
    </p:spTree>
    <p:extLst>
      <p:ext uri="{BB962C8B-B14F-4D97-AF65-F5344CB8AC3E}">
        <p14:creationId xmlns:p14="http://schemas.microsoft.com/office/powerpoint/2010/main" val="73764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2C72D-046E-4096-A085-1759B4B1883C}"/>
              </a:ext>
            </a:extLst>
          </p:cNvPr>
          <p:cNvSpPr>
            <a:spLocks noGrp="1"/>
          </p:cNvSpPr>
          <p:nvPr>
            <p:ph type="title"/>
          </p:nvPr>
        </p:nvSpPr>
        <p:spPr/>
        <p:txBody>
          <a:bodyPr/>
          <a:lstStyle/>
          <a:p>
            <a:r>
              <a:rPr lang="en-US" b="1" u="sng" dirty="0"/>
              <a:t>Software Requirements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AFED75D-5307-43DA-980E-B75048A1D694}"/>
              </a:ext>
            </a:extLst>
          </p:cNvPr>
          <p:cNvSpPr>
            <a:spLocks noGrp="1"/>
          </p:cNvSpPr>
          <p:nvPr>
            <p:ph idx="1"/>
          </p:nvPr>
        </p:nvSpPr>
        <p:spPr/>
        <p:txBody>
          <a:bodyPr/>
          <a:lstStyle/>
          <a:p>
            <a:pPr lvl="0"/>
            <a:r>
              <a:rPr lang="en-US" dirty="0"/>
              <a:t>Operating system 	:- Windows</a:t>
            </a:r>
          </a:p>
          <a:p>
            <a:pPr lvl="0"/>
            <a:r>
              <a:rPr lang="en-US" dirty="0"/>
              <a:t>Front End  		: Anaconda </a:t>
            </a:r>
            <a:r>
              <a:rPr lang="en-US" dirty="0" err="1"/>
              <a:t>iDE</a:t>
            </a:r>
            <a:endParaRPr lang="en-US" dirty="0"/>
          </a:p>
          <a:p>
            <a:pPr lvl="0"/>
            <a:r>
              <a:rPr lang="en-US" dirty="0"/>
              <a:t>Coding Language	: Python</a:t>
            </a:r>
          </a:p>
          <a:p>
            <a:pPr lvl="0"/>
            <a:r>
              <a:rPr lang="en-US" dirty="0"/>
              <a:t>Back-End		: - </a:t>
            </a:r>
            <a:r>
              <a:rPr lang="en-US" dirty="0" err="1"/>
              <a:t>Sql</a:t>
            </a:r>
            <a:r>
              <a:rPr lang="en-US" dirty="0"/>
              <a:t> </a:t>
            </a:r>
          </a:p>
        </p:txBody>
      </p:sp>
    </p:spTree>
    <p:extLst>
      <p:ext uri="{BB962C8B-B14F-4D97-AF65-F5344CB8AC3E}">
        <p14:creationId xmlns:p14="http://schemas.microsoft.com/office/powerpoint/2010/main" val="366484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8FC962A-9988-440C-BA65-5C09C907B1DD}"/>
              </a:ext>
            </a:extLst>
          </p:cNvPr>
          <p:cNvSpPr>
            <a:spLocks noGrp="1"/>
          </p:cNvSpPr>
          <p:nvPr>
            <p:ph type="title"/>
          </p:nvPr>
        </p:nvSpPr>
        <p:spPr/>
        <p:txBody>
          <a:bodyPr>
            <a:normAutofit/>
          </a:bodyPr>
          <a:lstStyle/>
          <a:p>
            <a:pPr algn="ctr"/>
            <a:r>
              <a:rPr lang="en-US" sz="2000" b="1" dirty="0" smtClean="0"/>
              <a:t>ARCHITECTURE DIAGRAM</a:t>
            </a:r>
            <a:endParaRPr lang="en-US" sz="2000" b="1" dirty="0"/>
          </a:p>
        </p:txBody>
      </p:sp>
      <p:pic>
        <p:nvPicPr>
          <p:cNvPr id="4" name="Picture 3"/>
          <p:cNvPicPr>
            <a:picLocks noChangeAspect="1"/>
          </p:cNvPicPr>
          <p:nvPr/>
        </p:nvPicPr>
        <p:blipFill>
          <a:blip r:embed="rId2"/>
          <a:stretch>
            <a:fillRect/>
          </a:stretch>
        </p:blipFill>
        <p:spPr>
          <a:xfrm>
            <a:off x="646111" y="1018902"/>
            <a:ext cx="9630004" cy="5711525"/>
          </a:xfrm>
          <a:prstGeom prst="rect">
            <a:avLst/>
          </a:prstGeom>
        </p:spPr>
      </p:pic>
    </p:spTree>
    <p:extLst>
      <p:ext uri="{BB962C8B-B14F-4D97-AF65-F5344CB8AC3E}">
        <p14:creationId xmlns:p14="http://schemas.microsoft.com/office/powerpoint/2010/main" val="75669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7148C-6B1D-4E54-9701-DC4C1AAEA700}"/>
              </a:ext>
            </a:extLst>
          </p:cNvPr>
          <p:cNvSpPr>
            <a:spLocks noGrp="1"/>
          </p:cNvSpPr>
          <p:nvPr>
            <p:ph type="title"/>
          </p:nvPr>
        </p:nvSpPr>
        <p:spPr/>
        <p:txBody>
          <a:bodyPr/>
          <a:lstStyle/>
          <a:p>
            <a:r>
              <a:rPr lang="en-US" b="1" u="sng" dirty="0"/>
              <a:t>Advantages</a:t>
            </a:r>
            <a:br>
              <a:rPr lang="en-US" b="1" u="sng" dirty="0"/>
            </a:br>
            <a:endParaRPr lang="en-US" dirty="0"/>
          </a:p>
        </p:txBody>
      </p:sp>
      <p:sp>
        <p:nvSpPr>
          <p:cNvPr id="3" name="Content Placeholder 2">
            <a:extLst>
              <a:ext uri="{FF2B5EF4-FFF2-40B4-BE49-F238E27FC236}">
                <a16:creationId xmlns:a16="http://schemas.microsoft.com/office/drawing/2014/main" xmlns="" id="{F08E885E-3788-407A-88CB-E865CD0FDA13}"/>
              </a:ext>
            </a:extLst>
          </p:cNvPr>
          <p:cNvSpPr>
            <a:spLocks noGrp="1"/>
          </p:cNvSpPr>
          <p:nvPr>
            <p:ph idx="1"/>
          </p:nvPr>
        </p:nvSpPr>
        <p:spPr/>
        <p:txBody>
          <a:bodyPr>
            <a:normAutofit/>
          </a:bodyPr>
          <a:lstStyle/>
          <a:p>
            <a:endParaRPr lang="en-US" dirty="0"/>
          </a:p>
          <a:p>
            <a:r>
              <a:rPr lang="en-US" dirty="0"/>
              <a:t>Highly Security from unauthorized use of UPI</a:t>
            </a:r>
          </a:p>
          <a:p>
            <a:r>
              <a:rPr lang="en-US" dirty="0"/>
              <a:t>1. Avoids fraud usage of card through online transactions.</a:t>
            </a:r>
          </a:p>
          <a:p>
            <a:r>
              <a:rPr lang="en-US" dirty="0"/>
              <a:t>2. Detect if card used by others if card lost.</a:t>
            </a:r>
          </a:p>
        </p:txBody>
      </p:sp>
    </p:spTree>
    <p:extLst>
      <p:ext uri="{BB962C8B-B14F-4D97-AF65-F5344CB8AC3E}">
        <p14:creationId xmlns:p14="http://schemas.microsoft.com/office/powerpoint/2010/main" val="37998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11769-F6E5-4A25-A8F4-C1974E6A6D01}"/>
              </a:ext>
            </a:extLst>
          </p:cNvPr>
          <p:cNvSpPr>
            <a:spLocks noGrp="1"/>
          </p:cNvSpPr>
          <p:nvPr>
            <p:ph type="title"/>
          </p:nvPr>
        </p:nvSpPr>
        <p:spPr/>
        <p:txBody>
          <a:bodyPr/>
          <a:lstStyle/>
          <a:p>
            <a:r>
              <a:rPr lang="en-US" b="1" dirty="0"/>
              <a:t>SYSTEM TESTING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B99E311-45EF-4968-97C6-1F485AACDB18}"/>
              </a:ext>
            </a:extLst>
          </p:cNvPr>
          <p:cNvSpPr>
            <a:spLocks noGrp="1"/>
          </p:cNvSpPr>
          <p:nvPr>
            <p:ph idx="1"/>
          </p:nvPr>
        </p:nvSpPr>
        <p:spPr/>
        <p:txBody>
          <a:bodyPr>
            <a:normAutofit/>
          </a:bodyPr>
          <a:lstStyle/>
          <a:p>
            <a:pPr lvl="0"/>
            <a:r>
              <a:rPr lang="en-US" dirty="0"/>
              <a:t>To ensure that during operation the system will perform as per specification</a:t>
            </a:r>
          </a:p>
          <a:p>
            <a:pPr lvl="0"/>
            <a:r>
              <a:rPr lang="en-US" dirty="0"/>
              <a:t>To make sure that the system meets user’s requirements during .operation.</a:t>
            </a:r>
          </a:p>
          <a:p>
            <a:pPr lvl="0"/>
            <a:r>
              <a:rPr lang="en-US" dirty="0"/>
              <a:t>To verify that the controls incorporated in the system function as intended.</a:t>
            </a:r>
          </a:p>
          <a:p>
            <a:pPr lvl="0"/>
            <a:r>
              <a:rPr lang="en-US" dirty="0"/>
              <a:t>To make sure when correct inputs are fed to the system, the outputs are correct.</a:t>
            </a:r>
          </a:p>
          <a:p>
            <a:pPr lvl="0"/>
            <a:r>
              <a:rPr lang="en-US" dirty="0"/>
              <a:t>To make sure that during operation, incorrect input, processing and outputs will be deleted.</a:t>
            </a:r>
          </a:p>
          <a:p>
            <a:endParaRPr lang="en-US" dirty="0"/>
          </a:p>
          <a:p>
            <a:endParaRPr lang="en-US" dirty="0"/>
          </a:p>
        </p:txBody>
      </p:sp>
    </p:spTree>
    <p:extLst>
      <p:ext uri="{BB962C8B-B14F-4D97-AF65-F5344CB8AC3E}">
        <p14:creationId xmlns:p14="http://schemas.microsoft.com/office/powerpoint/2010/main" val="12507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5715A-B7B5-4626-B2BC-3BDBA05BCE82}"/>
              </a:ext>
            </a:extLst>
          </p:cNvPr>
          <p:cNvSpPr>
            <a:spLocks noGrp="1"/>
          </p:cNvSpPr>
          <p:nvPr>
            <p:ph type="title"/>
          </p:nvPr>
        </p:nvSpPr>
        <p:spPr/>
        <p:txBody>
          <a:bodyPr/>
          <a:lstStyle/>
          <a:p>
            <a:r>
              <a:rPr lang="en-US" b="1" dirty="0"/>
              <a:t>PERFORMANCE TESTING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03E955A-38C7-4319-A13B-6064227F59A3}"/>
              </a:ext>
            </a:extLst>
          </p:cNvPr>
          <p:cNvSpPr>
            <a:spLocks noGrp="1"/>
          </p:cNvSpPr>
          <p:nvPr>
            <p:ph idx="1"/>
          </p:nvPr>
        </p:nvSpPr>
        <p:spPr/>
        <p:txBody>
          <a:bodyPr/>
          <a:lstStyle/>
          <a:p>
            <a:r>
              <a:rPr lang="en-US" dirty="0"/>
              <a:t>Performance test is designed to test the run- time performance of the software within the context of an integrated system. Tests are based on coverage of code statements, branches, paths, conditions.</a:t>
            </a:r>
          </a:p>
          <a:p>
            <a:endParaRPr lang="en-US" dirty="0"/>
          </a:p>
        </p:txBody>
      </p:sp>
    </p:spTree>
    <p:extLst>
      <p:ext uri="{BB962C8B-B14F-4D97-AF65-F5344CB8AC3E}">
        <p14:creationId xmlns:p14="http://schemas.microsoft.com/office/powerpoint/2010/main" val="241861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7D2DE-2ED7-4879-B19E-1C2A4C1575A1}"/>
              </a:ext>
            </a:extLst>
          </p:cNvPr>
          <p:cNvSpPr>
            <a:spLocks noGrp="1"/>
          </p:cNvSpPr>
          <p:nvPr>
            <p:ph type="title"/>
          </p:nvPr>
        </p:nvSpPr>
        <p:spPr/>
        <p:txBody>
          <a:bodyPr>
            <a:normAutofit/>
          </a:bodyPr>
          <a:lstStyle/>
          <a:p>
            <a:pPr algn="ctr"/>
            <a:r>
              <a:rPr lang="en-US" sz="6000" b="1" dirty="0">
                <a:latin typeface="Tahoma" panose="020B0604030504040204" pitchFamily="34" charset="0"/>
                <a:ea typeface="Tahoma" panose="020B0604030504040204" pitchFamily="34" charset="0"/>
                <a:cs typeface="Tahoma" panose="020B0604030504040204" pitchFamily="34" charset="0"/>
              </a:rPr>
              <a:t>Abstrac</a:t>
            </a:r>
            <a:r>
              <a:rPr lang="en-US" sz="6000" dirty="0">
                <a:latin typeface="Tahoma" panose="020B0604030504040204" pitchFamily="34" charset="0"/>
                <a:ea typeface="Tahoma" panose="020B0604030504040204" pitchFamily="34" charset="0"/>
                <a:cs typeface="Tahoma" panose="020B0604030504040204" pitchFamily="34" charset="0"/>
              </a:rPr>
              <a:t>t</a:t>
            </a:r>
          </a:p>
        </p:txBody>
      </p:sp>
      <p:sp>
        <p:nvSpPr>
          <p:cNvPr id="3" name="Content Placeholder 2">
            <a:extLst>
              <a:ext uri="{FF2B5EF4-FFF2-40B4-BE49-F238E27FC236}">
                <a16:creationId xmlns:a16="http://schemas.microsoft.com/office/drawing/2014/main" xmlns="" id="{411ED9C4-5116-4AC8-9EDB-90E502B77D41}"/>
              </a:ext>
            </a:extLst>
          </p:cNvPr>
          <p:cNvSpPr>
            <a:spLocks noGrp="1"/>
          </p:cNvSpPr>
          <p:nvPr>
            <p:ph idx="1"/>
          </p:nvPr>
        </p:nvSpPr>
        <p:spPr/>
        <p:txBody>
          <a:bodyPr>
            <a:normAutofit/>
          </a:bodyPr>
          <a:lstStyle/>
          <a:p>
            <a:r>
              <a:rPr lang="en-US" dirty="0"/>
              <a:t>Increase in UPI usage for online payments</a:t>
            </a:r>
          </a:p>
          <a:p>
            <a:r>
              <a:rPr lang="en-US" dirty="0"/>
              <a:t>cases of fraud associated with it are also rising.</a:t>
            </a:r>
          </a:p>
          <a:p>
            <a:r>
              <a:rPr lang="en-US" dirty="0"/>
              <a:t>Few steps involving UPI transaction process using a Hidden Markov Model (HMM)</a:t>
            </a:r>
          </a:p>
          <a:p>
            <a:r>
              <a:rPr lang="en-US" dirty="0"/>
              <a:t>how it can be used for the detection of frauds.</a:t>
            </a:r>
          </a:p>
          <a:p>
            <a:r>
              <a:rPr lang="en-US" dirty="0"/>
              <a:t> An HMM is initially trained for a  cardholder. </a:t>
            </a:r>
          </a:p>
          <a:p>
            <a:r>
              <a:rPr lang="en-US" dirty="0"/>
              <a:t>If a UPI transaction is not accepted by the trained HMM. It is considered to be fraudulent. </a:t>
            </a:r>
          </a:p>
          <a:p>
            <a:endParaRPr lang="en-US" dirty="0"/>
          </a:p>
        </p:txBody>
      </p:sp>
    </p:spTree>
    <p:extLst>
      <p:ext uri="{BB962C8B-B14F-4D97-AF65-F5344CB8AC3E}">
        <p14:creationId xmlns:p14="http://schemas.microsoft.com/office/powerpoint/2010/main" val="103350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6F7BB-5765-4355-8A71-548E965DC36C}"/>
              </a:ext>
            </a:extLst>
          </p:cNvPr>
          <p:cNvSpPr>
            <a:spLocks noGrp="1"/>
          </p:cNvSpPr>
          <p:nvPr>
            <p:ph type="title"/>
          </p:nvPr>
        </p:nvSpPr>
        <p:spPr/>
        <p:txBody>
          <a:bodyPr/>
          <a:lstStyle/>
          <a:p>
            <a:r>
              <a:rPr lang="en-US" b="1" dirty="0"/>
              <a:t>UNIT TESTING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5D75899-8052-49DA-82FC-F746976FA110}"/>
              </a:ext>
            </a:extLst>
          </p:cNvPr>
          <p:cNvSpPr>
            <a:spLocks noGrp="1"/>
          </p:cNvSpPr>
          <p:nvPr>
            <p:ph idx="1"/>
          </p:nvPr>
        </p:nvSpPr>
        <p:spPr/>
        <p:txBody>
          <a:bodyPr/>
          <a:lstStyle/>
          <a:p>
            <a:r>
              <a:rPr lang="en-US" dirty="0"/>
              <a:t>Testing of individual software components or modules. Typically done by the programmer and not by testers, as it requires detailed knowledge of the internal program design and code.</a:t>
            </a:r>
          </a:p>
          <a:p>
            <a:endParaRPr lang="en-US" dirty="0"/>
          </a:p>
        </p:txBody>
      </p:sp>
    </p:spTree>
    <p:extLst>
      <p:ext uri="{BB962C8B-B14F-4D97-AF65-F5344CB8AC3E}">
        <p14:creationId xmlns:p14="http://schemas.microsoft.com/office/powerpoint/2010/main" val="19635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E1336-9817-47B3-9A08-A267FF260F20}"/>
              </a:ext>
            </a:extLst>
          </p:cNvPr>
          <p:cNvSpPr>
            <a:spLocks noGrp="1"/>
          </p:cNvSpPr>
          <p:nvPr>
            <p:ph type="title"/>
          </p:nvPr>
        </p:nvSpPr>
        <p:spPr/>
        <p:txBody>
          <a:bodyPr/>
          <a:lstStyle/>
          <a:p>
            <a:r>
              <a:rPr lang="en-US" b="1" dirty="0"/>
              <a:t>INTEGRATION TESTING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C47E85AD-20ED-4BBD-ABF0-BF3E8B93BF17}"/>
              </a:ext>
            </a:extLst>
          </p:cNvPr>
          <p:cNvSpPr>
            <a:spLocks noGrp="1"/>
          </p:cNvSpPr>
          <p:nvPr>
            <p:ph idx="1"/>
          </p:nvPr>
        </p:nvSpPr>
        <p:spPr/>
        <p:txBody>
          <a:bodyPr/>
          <a:lstStyle/>
          <a:p>
            <a:r>
              <a:rPr lang="en-US" dirty="0"/>
              <a:t>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a:p>
            <a:endParaRPr lang="en-US" dirty="0"/>
          </a:p>
          <a:p>
            <a:endParaRPr lang="en-US" dirty="0"/>
          </a:p>
        </p:txBody>
      </p:sp>
    </p:spTree>
    <p:extLst>
      <p:ext uri="{BB962C8B-B14F-4D97-AF65-F5344CB8AC3E}">
        <p14:creationId xmlns:p14="http://schemas.microsoft.com/office/powerpoint/2010/main" val="416730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75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BDDFF-1EBF-D66B-3F6F-4EA071EF44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C2212327-ABCA-10FD-8EBE-998CCC2C9E43}"/>
              </a:ext>
            </a:extLst>
          </p:cNvPr>
          <p:cNvSpPr>
            <a:spLocks noGrp="1"/>
          </p:cNvSpPr>
          <p:nvPr>
            <p:ph idx="1"/>
          </p:nvPr>
        </p:nvSpPr>
        <p:spPr>
          <a:xfrm>
            <a:off x="1103312" y="1381328"/>
            <a:ext cx="9529020" cy="4867071"/>
          </a:xfrm>
        </p:spPr>
        <p:txBody>
          <a:bodyPr/>
          <a:lstStyle/>
          <a:p>
            <a:pPr algn="just"/>
            <a:r>
              <a:rPr lang="en-US" dirty="0"/>
              <a:t>UPI fraud becomes a serious concern to the world. </a:t>
            </a:r>
          </a:p>
          <a:p>
            <a:pPr algn="just"/>
            <a:r>
              <a:rPr lang="en-US" dirty="0"/>
              <a:t>Fraud brings huge financial losses to the world. This urged UPI companies have been invested money to create and develop techniques to reveal and reduce fraud.</a:t>
            </a:r>
          </a:p>
          <a:p>
            <a:pPr algn="just"/>
            <a:r>
              <a:rPr lang="en-US" dirty="0"/>
              <a:t> The prime goal of this study is to define algorithms that confer the appropriate, and can be adapted by UPI companies for identifying fraudulent transactions more accurately, in less time and cost. Different machine learning algorithms are compared,</a:t>
            </a:r>
          </a:p>
        </p:txBody>
      </p:sp>
    </p:spTree>
    <p:extLst>
      <p:ext uri="{BB962C8B-B14F-4D97-AF65-F5344CB8AC3E}">
        <p14:creationId xmlns:p14="http://schemas.microsoft.com/office/powerpoint/2010/main" val="4031023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30D04-8847-804E-C6FF-B816C3DF4D2A}"/>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A50449E6-5811-A153-1251-FB8BC5095BD7}"/>
              </a:ext>
            </a:extLst>
          </p:cNvPr>
          <p:cNvSpPr>
            <a:spLocks noGrp="1"/>
          </p:cNvSpPr>
          <p:nvPr>
            <p:ph idx="1"/>
          </p:nvPr>
        </p:nvSpPr>
        <p:spPr/>
        <p:txBody>
          <a:bodyPr>
            <a:normAutofit fontScale="92500" lnSpcReduction="10000"/>
          </a:bodyPr>
          <a:lstStyle/>
          <a:p>
            <a:pPr algn="just"/>
            <a:r>
              <a:rPr lang="en-US" dirty="0"/>
              <a:t>1] K. Sim, V. Gopalkrishnan, A. </a:t>
            </a:r>
            <a:r>
              <a:rPr lang="en-US" dirty="0" err="1"/>
              <a:t>Zimek</a:t>
            </a:r>
            <a:r>
              <a:rPr lang="en-US" dirty="0"/>
              <a:t>, and G. Cong -‘‘A survey on enhanced subspace clustering,’’ Data Mining Knowledge Discovery, vol. 26, no. 2, pp. 332–397, 2019. </a:t>
            </a:r>
          </a:p>
          <a:p>
            <a:pPr algn="just"/>
            <a:r>
              <a:rPr lang="en-US" dirty="0"/>
              <a:t>2] S. </a:t>
            </a:r>
            <a:r>
              <a:rPr lang="en-US" dirty="0" err="1"/>
              <a:t>Mcskimming</a:t>
            </a:r>
            <a:r>
              <a:rPr lang="en-US" dirty="0"/>
              <a:t> -‘‘Trade-based money laundering: Responding to an emerging threat,’’ Deakin Law Rev, vol. 15, no. 1, 2020.</a:t>
            </a:r>
          </a:p>
          <a:p>
            <a:pPr algn="just"/>
            <a:r>
              <a:rPr lang="en-US" dirty="0"/>
              <a:t> 3] </a:t>
            </a:r>
            <a:r>
              <a:rPr lang="en-US" dirty="0" err="1"/>
              <a:t>Nitu</a:t>
            </a:r>
            <a:r>
              <a:rPr lang="en-US" dirty="0"/>
              <a:t> Kumari, S. Kannan and A. </a:t>
            </a:r>
            <a:r>
              <a:rPr lang="en-US" dirty="0" err="1"/>
              <a:t>Muthukumaravel</a:t>
            </a:r>
            <a:r>
              <a:rPr lang="en-US" dirty="0"/>
              <a:t> - “UPI Fraud Detection Using Genetic-A Survey” published by </a:t>
            </a:r>
            <a:r>
              <a:rPr lang="en-US" dirty="0" err="1"/>
              <a:t>MiddleEast</a:t>
            </a:r>
            <a:r>
              <a:rPr lang="en-US" dirty="0"/>
              <a:t> Journal of Scientific Research , IDOSI Publications, 2014 </a:t>
            </a:r>
          </a:p>
          <a:p>
            <a:pPr algn="just"/>
            <a:r>
              <a:rPr lang="en-US" dirty="0"/>
              <a:t>4] </a:t>
            </a:r>
            <a:r>
              <a:rPr lang="en-US" dirty="0" err="1"/>
              <a:t>Satvik</a:t>
            </a:r>
            <a:r>
              <a:rPr lang="en-US" dirty="0"/>
              <a:t> Vats, Surya Kant Dubey, Naveen Kumar Pandey - “A Tool for Effective Detection of Fraud in UPI System”, published in International Journal of Communication Network Security ISSN: 2231 – 1882, Volume-2 </a:t>
            </a:r>
          </a:p>
          <a:p>
            <a:pPr algn="just"/>
            <a:r>
              <a:rPr lang="en-US" dirty="0"/>
              <a:t>5] S.H. Projects and W. </a:t>
            </a:r>
            <a:r>
              <a:rPr lang="en-US" dirty="0" err="1"/>
              <a:t>Lovo</a:t>
            </a:r>
            <a:r>
              <a:rPr lang="en-US" dirty="0"/>
              <a:t> , ―JMU Scholarly Commons Detecting UPI fraud : An analysis of fraud detection techniques,‖ 2020.</a:t>
            </a:r>
          </a:p>
        </p:txBody>
      </p:sp>
    </p:spTree>
    <p:extLst>
      <p:ext uri="{BB962C8B-B14F-4D97-AF65-F5344CB8AC3E}">
        <p14:creationId xmlns:p14="http://schemas.microsoft.com/office/powerpoint/2010/main" val="343987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497DE-DEAB-D3A7-2675-A1D7BBBCF9ED}"/>
              </a:ext>
            </a:extLst>
          </p:cNvPr>
          <p:cNvSpPr>
            <a:spLocks noGrp="1"/>
          </p:cNvSpPr>
          <p:nvPr>
            <p:ph type="title"/>
          </p:nvPr>
        </p:nvSpPr>
        <p:spPr>
          <a:xfrm>
            <a:off x="739302" y="452718"/>
            <a:ext cx="9311532" cy="860516"/>
          </a:xfrm>
        </p:spPr>
        <p:txBody>
          <a:bodyPr/>
          <a:lstStyle/>
          <a:p>
            <a:r>
              <a:rPr lang="en-US" dirty="0"/>
              <a:t>ABSTRACT</a:t>
            </a:r>
          </a:p>
        </p:txBody>
      </p:sp>
      <p:sp>
        <p:nvSpPr>
          <p:cNvPr id="3" name="Content Placeholder 2">
            <a:extLst>
              <a:ext uri="{FF2B5EF4-FFF2-40B4-BE49-F238E27FC236}">
                <a16:creationId xmlns:a16="http://schemas.microsoft.com/office/drawing/2014/main" xmlns="" id="{CA15EC16-BE56-143C-8EBE-914BA7D75311}"/>
              </a:ext>
            </a:extLst>
          </p:cNvPr>
          <p:cNvSpPr>
            <a:spLocks noGrp="1"/>
          </p:cNvSpPr>
          <p:nvPr>
            <p:ph idx="1"/>
          </p:nvPr>
        </p:nvSpPr>
        <p:spPr>
          <a:xfrm>
            <a:off x="817124" y="1400784"/>
            <a:ext cx="9232730" cy="4847616"/>
          </a:xfrm>
        </p:spPr>
        <p:txBody>
          <a:bodyPr/>
          <a:lstStyle/>
          <a:p>
            <a:r>
              <a:rPr lang="en-US" dirty="0"/>
              <a:t>People can use UPIs for online transactions as it provides an efficient and easy-to-use facility. </a:t>
            </a:r>
          </a:p>
          <a:p>
            <a:r>
              <a:rPr lang="en-US" dirty="0"/>
              <a:t>With the increase in usage of UPIs, the capacity of UPI misuse has also enhanced.</a:t>
            </a:r>
          </a:p>
          <a:p>
            <a:r>
              <a:rPr lang="en-US" dirty="0"/>
              <a:t> UPI frauds cause significant financial losses for both UPI holders and financial companies.</a:t>
            </a:r>
          </a:p>
          <a:p>
            <a:r>
              <a:rPr lang="en-US" dirty="0"/>
              <a:t> In this Project, the main aim is to detect such frauds, including the accessibility of public data, high-class imbalance data, the changes in fraud nature, and high rates of false alarm.</a:t>
            </a:r>
          </a:p>
          <a:p>
            <a:r>
              <a:rPr lang="en-US" dirty="0"/>
              <a:t>The main focus has been to apply the recent development of Machine Learning algorithms for this purpose. </a:t>
            </a:r>
          </a:p>
          <a:p>
            <a:r>
              <a:rPr lang="en-US" dirty="0"/>
              <a:t>We have created 5 Algorithms to detection the UPI Fraud and evaluated results Based on that.</a:t>
            </a:r>
          </a:p>
        </p:txBody>
      </p:sp>
    </p:spTree>
    <p:extLst>
      <p:ext uri="{BB962C8B-B14F-4D97-AF65-F5344CB8AC3E}">
        <p14:creationId xmlns:p14="http://schemas.microsoft.com/office/powerpoint/2010/main" val="24075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DE8A2-3F8C-4B11-8652-CC3564193404}"/>
              </a:ext>
            </a:extLst>
          </p:cNvPr>
          <p:cNvSpPr>
            <a:spLocks noGrp="1"/>
          </p:cNvSpPr>
          <p:nvPr>
            <p:ph type="title"/>
          </p:nvPr>
        </p:nvSpPr>
        <p:spPr/>
        <p:txBody>
          <a:bodyPr>
            <a:normAutofit/>
          </a:bodyPr>
          <a:lstStyle/>
          <a:p>
            <a:r>
              <a:rPr lang="en-US" b="1" u="sng" dirty="0">
                <a:latin typeface="Castellar" panose="020A0402060406010301" pitchFamily="18" charset="0"/>
              </a:rPr>
              <a:t>Scope of the project</a:t>
            </a:r>
            <a:endParaRPr lang="en-US" dirty="0">
              <a:latin typeface="Castellar" panose="020A0402060406010301" pitchFamily="18" charset="0"/>
            </a:endParaRPr>
          </a:p>
        </p:txBody>
      </p:sp>
      <p:sp>
        <p:nvSpPr>
          <p:cNvPr id="3" name="Content Placeholder 2">
            <a:extLst>
              <a:ext uri="{FF2B5EF4-FFF2-40B4-BE49-F238E27FC236}">
                <a16:creationId xmlns:a16="http://schemas.microsoft.com/office/drawing/2014/main" xmlns="" id="{27E9A35A-219B-4FEC-914A-7E235998084E}"/>
              </a:ext>
            </a:extLst>
          </p:cNvPr>
          <p:cNvSpPr>
            <a:spLocks noGrp="1"/>
          </p:cNvSpPr>
          <p:nvPr>
            <p:ph idx="1"/>
          </p:nvPr>
        </p:nvSpPr>
        <p:spPr/>
        <p:txBody>
          <a:bodyPr>
            <a:normAutofit fontScale="32500" lnSpcReduction="20000"/>
          </a:bodyPr>
          <a:lstStyle/>
          <a:p>
            <a:pPr algn="just">
              <a:lnSpc>
                <a:spcPct val="170000"/>
              </a:lnSpc>
            </a:pPr>
            <a:endParaRPr lang="en-US" dirty="0">
              <a:latin typeface="Times New Roman" panose="02020603050405020304" pitchFamily="18" charset="0"/>
              <a:cs typeface="Times New Roman" panose="02020603050405020304" pitchFamily="18" charset="0"/>
            </a:endParaRPr>
          </a:p>
          <a:p>
            <a:pPr algn="just">
              <a:lnSpc>
                <a:spcPct val="170000"/>
              </a:lnSpc>
            </a:pPr>
            <a:endParaRPr lang="en-US" dirty="0">
              <a:latin typeface="Times New Roman" panose="02020603050405020304" pitchFamily="18" charset="0"/>
              <a:cs typeface="Times New Roman" panose="02020603050405020304" pitchFamily="18" charset="0"/>
            </a:endParaRPr>
          </a:p>
          <a:p>
            <a:pPr algn="just">
              <a:lnSpc>
                <a:spcPct val="170000"/>
              </a:lnSpc>
            </a:pPr>
            <a:r>
              <a:rPr lang="en-US" sz="6000" dirty="0">
                <a:latin typeface="Times New Roman" panose="02020603050405020304" pitchFamily="18" charset="0"/>
                <a:cs typeface="Times New Roman" panose="02020603050405020304" pitchFamily="18" charset="0"/>
              </a:rPr>
              <a:t>To detect and block from fraud transactions using a UPI.</a:t>
            </a:r>
          </a:p>
          <a:p>
            <a:pPr algn="just">
              <a:lnSpc>
                <a:spcPct val="170000"/>
              </a:lnSpc>
            </a:pPr>
            <a:r>
              <a:rPr lang="en-US" sz="6000" dirty="0">
                <a:latin typeface="Times New Roman" panose="02020603050405020304" pitchFamily="18" charset="0"/>
                <a:cs typeface="Times New Roman" panose="02020603050405020304" pitchFamily="18" charset="0"/>
              </a:rPr>
              <a:t>UPIs play an exploding role in modern economies.</a:t>
            </a:r>
          </a:p>
          <a:p>
            <a:pPr algn="just">
              <a:lnSpc>
                <a:spcPct val="170000"/>
              </a:lnSpc>
            </a:pPr>
            <a:r>
              <a:rPr lang="en-US" sz="6000" dirty="0">
                <a:latin typeface="Times New Roman" panose="02020603050405020304" pitchFamily="18" charset="0"/>
                <a:cs typeface="Times New Roman" panose="02020603050405020304" pitchFamily="18" charset="0"/>
              </a:rPr>
              <a:t> Its popularity and ubiquity have created a fertile ground for fraud, assisted by the cross boarder reach and instantaneous confirmation.</a:t>
            </a:r>
          </a:p>
          <a:p>
            <a:pPr algn="just">
              <a:lnSpc>
                <a:spcPct val="170000"/>
              </a:lnSpc>
            </a:pPr>
            <a:r>
              <a:rPr lang="en-US" sz="6000" dirty="0">
                <a:latin typeface="Times New Roman" panose="02020603050405020304" pitchFamily="18" charset="0"/>
                <a:cs typeface="Times New Roman" panose="02020603050405020304" pitchFamily="18" charset="0"/>
              </a:rPr>
              <a:t> While transactions are growing, the fraud percentages are also on the rise </a:t>
            </a:r>
          </a:p>
          <a:p>
            <a:pPr algn="just">
              <a:lnSpc>
                <a:spcPct val="17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7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9C27F-5534-4550-8417-4A1764B6208D}"/>
              </a:ext>
            </a:extLst>
          </p:cNvPr>
          <p:cNvSpPr>
            <a:spLocks noGrp="1"/>
          </p:cNvSpPr>
          <p:nvPr>
            <p:ph type="title"/>
          </p:nvPr>
        </p:nvSpPr>
        <p:spPr/>
        <p:txBody>
          <a:bodyPr/>
          <a:lstStyle/>
          <a:p>
            <a:r>
              <a:rPr lang="en-US" b="1" u="sng" dirty="0">
                <a:latin typeface="Tahoma" panose="020B0604030504040204" pitchFamily="34" charset="0"/>
                <a:ea typeface="Tahoma" panose="020B0604030504040204" pitchFamily="34" charset="0"/>
                <a:cs typeface="Tahoma" panose="020B0604030504040204" pitchFamily="34" charset="0"/>
              </a:rPr>
              <a:t>Introduction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EFCC09CD-8912-4F8A-A8F4-0424379BEFFC}"/>
              </a:ext>
            </a:extLst>
          </p:cNvPr>
          <p:cNvSpPr>
            <a:spLocks noGrp="1"/>
          </p:cNvSpPr>
          <p:nvPr>
            <p:ph idx="1"/>
          </p:nvPr>
        </p:nvSpPr>
        <p:spPr>
          <a:xfrm>
            <a:off x="1103312" y="1614792"/>
            <a:ext cx="10122407" cy="4633608"/>
          </a:xfrm>
        </p:spPr>
        <p:txBody>
          <a:bodyPr>
            <a:normAutofit lnSpcReduction="10000"/>
          </a:bodyPr>
          <a:lstStyle/>
          <a:p>
            <a:r>
              <a:rPr lang="en-US" dirty="0"/>
              <a:t>Credit-card-based purchases can be categorized into two types: </a:t>
            </a:r>
          </a:p>
          <a:p>
            <a:r>
              <a:rPr lang="en-US" dirty="0"/>
              <a:t>1) physical card and</a:t>
            </a:r>
          </a:p>
          <a:p>
            <a:r>
              <a:rPr lang="en-US" dirty="0"/>
              <a:t> 2) virtual card. </a:t>
            </a:r>
          </a:p>
          <a:p>
            <a:r>
              <a:rPr lang="en-US" dirty="0"/>
              <a:t>In a physical-card based purchase, the cardholder presents his card physically to a merchant for making a payment. </a:t>
            </a:r>
          </a:p>
          <a:p>
            <a:r>
              <a:rPr lang="en-US" dirty="0"/>
              <a:t>To carry out fraudulent transactions in this kind of purchase, an attacker has to steal the UPI. </a:t>
            </a:r>
          </a:p>
          <a:p>
            <a:r>
              <a:rPr lang="en-US" dirty="0"/>
              <a:t>If the cardholder does not realize the loss of card, it can lead to a substantial financial loss to the UPI company. </a:t>
            </a:r>
          </a:p>
          <a:p>
            <a:r>
              <a:rPr lang="en-US" dirty="0"/>
              <a:t>In the second kind of purchase, only some important information about a card (card number, expiration date, secure code) is required to make the payment. Such purchases are normally done on the Internet or over the telephone</a:t>
            </a:r>
          </a:p>
          <a:p>
            <a:endParaRPr lang="en-US" dirty="0"/>
          </a:p>
        </p:txBody>
      </p:sp>
    </p:spTree>
    <p:extLst>
      <p:ext uri="{BB962C8B-B14F-4D97-AF65-F5344CB8AC3E}">
        <p14:creationId xmlns:p14="http://schemas.microsoft.com/office/powerpoint/2010/main" val="22940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p:txBody>
          <a:bodyPr/>
          <a:lstStyle/>
          <a:p>
            <a:fld id="{EDF8BD5B-FB61-4B5D-8E15-84383BBC546B}" type="slidenum">
              <a:rPr lang="en-US" smtClean="0"/>
              <a:pPr/>
              <a:t>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358342382"/>
              </p:ext>
            </p:extLst>
          </p:nvPr>
        </p:nvGraphicFramePr>
        <p:xfrm>
          <a:off x="1905000" y="1447800"/>
          <a:ext cx="8229600" cy="4697710"/>
        </p:xfrm>
        <a:graphic>
          <a:graphicData uri="http://schemas.openxmlformats.org/drawingml/2006/table">
            <a:tbl>
              <a:tblPr/>
              <a:tblGrid>
                <a:gridCol w="1935360">
                  <a:extLst>
                    <a:ext uri="{9D8B030D-6E8A-4147-A177-3AD203B41FA5}">
                      <a16:colId xmlns:a16="http://schemas.microsoft.com/office/drawing/2014/main" xmlns="" val="20000"/>
                    </a:ext>
                  </a:extLst>
                </a:gridCol>
                <a:gridCol w="1534319">
                  <a:extLst>
                    <a:ext uri="{9D8B030D-6E8A-4147-A177-3AD203B41FA5}">
                      <a16:colId xmlns:a16="http://schemas.microsoft.com/office/drawing/2014/main" xmlns="" val="20001"/>
                    </a:ext>
                  </a:extLst>
                </a:gridCol>
                <a:gridCol w="1130401">
                  <a:extLst>
                    <a:ext uri="{9D8B030D-6E8A-4147-A177-3AD203B41FA5}">
                      <a16:colId xmlns:a16="http://schemas.microsoft.com/office/drawing/2014/main" xmlns="" val="20002"/>
                    </a:ext>
                  </a:extLst>
                </a:gridCol>
                <a:gridCol w="1361521">
                  <a:extLst>
                    <a:ext uri="{9D8B030D-6E8A-4147-A177-3AD203B41FA5}">
                      <a16:colId xmlns:a16="http://schemas.microsoft.com/office/drawing/2014/main" xmlns="" val="20003"/>
                    </a:ext>
                  </a:extLst>
                </a:gridCol>
                <a:gridCol w="2267999">
                  <a:extLst>
                    <a:ext uri="{9D8B030D-6E8A-4147-A177-3AD203B41FA5}">
                      <a16:colId xmlns:a16="http://schemas.microsoft.com/office/drawing/2014/main" xmlns="" val="20004"/>
                    </a:ext>
                  </a:extLst>
                </a:gridCol>
              </a:tblGrid>
              <a:tr h="322378">
                <a:tc>
                  <a:txBody>
                    <a:bodyPr/>
                    <a:lstStyle/>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TITLE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AUTHOR</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MONTH/</a:t>
                      </a:r>
                      <a:endParaRPr lang="en-US" sz="800" dirty="0">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YEAR</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JOURNAL/</a:t>
                      </a:r>
                      <a:endParaRPr lang="en-US" sz="800" dirty="0">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800" b="1" dirty="0">
                          <a:latin typeface="Times New Roman" panose="02020603050405020304" pitchFamily="18" charset="0"/>
                          <a:ea typeface="Calibri"/>
                          <a:cs typeface="Times New Roman" panose="02020603050405020304" pitchFamily="18" charset="0"/>
                        </a:rPr>
                        <a:t>CONFERENCE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panose="02020603050405020304" pitchFamily="18" charset="0"/>
                          <a:ea typeface="Calibri"/>
                          <a:cs typeface="Times New Roman" panose="02020603050405020304" pitchFamily="18" charset="0"/>
                        </a:rPr>
                        <a:t>EXPLANATION</a:t>
                      </a:r>
                      <a:endParaRPr lang="en-US" sz="80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61947">
                <a:tc>
                  <a:txBody>
                    <a:bodyPr/>
                    <a:lstStyle/>
                    <a:p>
                      <a:pPr marL="0" marR="0" algn="just">
                        <a:lnSpc>
                          <a:spcPct val="150000"/>
                        </a:lnSpc>
                        <a:spcBef>
                          <a:spcPts val="0"/>
                        </a:spcBef>
                        <a:spcAft>
                          <a:spcPts val="0"/>
                        </a:spcAft>
                      </a:pPr>
                      <a:r>
                        <a:rPr lang="en-US" sz="800" dirty="0"/>
                        <a:t>Random Forest for Credit Card Fraud Detection</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it-IT" sz="800" dirty="0"/>
                        <a:t>Hettiarachchi H.A.C.K. </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700" dirty="0">
                          <a:latin typeface="Times New Roman" panose="02020603050405020304" pitchFamily="18" charset="0"/>
                          <a:ea typeface="Bookman Old Style"/>
                          <a:cs typeface="Times New Roman" panose="02020603050405020304" pitchFamily="18" charset="0"/>
                        </a:rPr>
                        <a:t>December</a:t>
                      </a:r>
                      <a:r>
                        <a:rPr lang="en-US" sz="700" baseline="0" dirty="0">
                          <a:latin typeface="Times New Roman" panose="02020603050405020304" pitchFamily="18" charset="0"/>
                          <a:ea typeface="Bookman Old Style"/>
                          <a:cs typeface="Times New Roman" panose="02020603050405020304" pitchFamily="18" charset="0"/>
                        </a:rPr>
                        <a:t> 2021</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dirty="0">
                          <a:latin typeface="Times New Roman" panose="02020603050405020304" pitchFamily="18" charset="0"/>
                          <a:ea typeface="Calibri"/>
                          <a:cs typeface="Times New Roman" panose="02020603050405020304" pitchFamily="18" charset="0"/>
                        </a:rPr>
                        <a:t>IEEE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t>SVM (Support Vector Machine) Small change in data will not affect the model stability. Long training time, lots of memory required.</a:t>
                      </a:r>
                      <a:endParaRPr lang="en-US" sz="10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90060">
                <a:tc>
                  <a:txBody>
                    <a:bodyPr/>
                    <a:lstStyle/>
                    <a:p>
                      <a:pPr marL="0" marR="0">
                        <a:lnSpc>
                          <a:spcPct val="115000"/>
                        </a:lnSpc>
                        <a:spcBef>
                          <a:spcPts val="0"/>
                        </a:spcBef>
                        <a:spcAft>
                          <a:spcPts val="0"/>
                        </a:spcAft>
                      </a:pPr>
                      <a:r>
                        <a:rPr lang="en-US" sz="800" dirty="0"/>
                        <a:t>Credit Card Fraud Detection - Machine Learning methods</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Nikhil Jadhav</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700" dirty="0">
                          <a:latin typeface="Times New Roman" panose="02020603050405020304" pitchFamily="18" charset="0"/>
                          <a:ea typeface="Bookman Old Style"/>
                          <a:cs typeface="Times New Roman" panose="02020603050405020304" pitchFamily="18" charset="0"/>
                        </a:rPr>
                        <a:t>2020</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dirty="0">
                          <a:latin typeface="Times New Roman" panose="02020603050405020304" pitchFamily="18" charset="0"/>
                          <a:ea typeface="Calibri"/>
                          <a:cs typeface="Times New Roman" panose="02020603050405020304" pitchFamily="18" charset="0"/>
                        </a:rPr>
                        <a:t>IEEE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t>Logistic Regression It tells about coefficient size with direction (positive/negative) If (No. of observation&lt; features) than it may lead to over fit.</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37933">
                <a:tc>
                  <a:txBody>
                    <a:bodyPr/>
                    <a:lstStyle/>
                    <a:p>
                      <a:pPr marL="0" marR="0" algn="just">
                        <a:lnSpc>
                          <a:spcPct val="150000"/>
                        </a:lnSpc>
                        <a:spcBef>
                          <a:spcPts val="0"/>
                        </a:spcBef>
                        <a:spcAft>
                          <a:spcPts val="0"/>
                        </a:spcAft>
                      </a:pPr>
                      <a:r>
                        <a:rPr lang="en-US" sz="800" dirty="0"/>
                        <a:t>A Comparative Study of Machine Learning Techniques for Credit Card Fraud Detection Based on Time Variance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Felix G. Hamza-</a:t>
                      </a:r>
                      <a:r>
                        <a:rPr lang="en-US" sz="800" dirty="0" err="1"/>
                        <a:t>Lup</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700" dirty="0">
                          <a:latin typeface="Times New Roman" panose="02020603050405020304" pitchFamily="18" charset="0"/>
                          <a:ea typeface="Bookman Old Style"/>
                          <a:cs typeface="Times New Roman" panose="02020603050405020304" pitchFamily="18" charset="0"/>
                        </a:rPr>
                        <a:t>2021</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dirty="0">
                          <a:latin typeface="Times New Roman" panose="02020603050405020304" pitchFamily="18" charset="0"/>
                          <a:ea typeface="Calibri"/>
                          <a:cs typeface="Times New Roman" panose="02020603050405020304" pitchFamily="18" charset="0"/>
                        </a:rPr>
                        <a:t>IEEE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t>Gaussian Naïve Bayes The prediction and training process is fast and gives best result with small data sets.</a:t>
                      </a:r>
                      <a:endParaRPr lang="en-US" sz="10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922417">
                <a:tc>
                  <a:txBody>
                    <a:bodyPr/>
                    <a:lstStyle/>
                    <a:p>
                      <a:pPr marL="0" marR="0" algn="just">
                        <a:lnSpc>
                          <a:spcPct val="150000"/>
                        </a:lnSpc>
                        <a:spcBef>
                          <a:spcPts val="0"/>
                        </a:spcBef>
                        <a:spcAft>
                          <a:spcPts val="0"/>
                        </a:spcAft>
                      </a:pPr>
                      <a:r>
                        <a:rPr lang="en-US" sz="800" dirty="0"/>
                        <a:t>Credit Card Fraud Detection: A Novel Approach Using Aggregation Strategy and Feedback Mechanism</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err="1"/>
                        <a:t>Mengwei</a:t>
                      </a:r>
                      <a:r>
                        <a:rPr lang="en-US" sz="800" dirty="0"/>
                        <a:t> Pang</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700" dirty="0">
                          <a:latin typeface="Times New Roman" panose="02020603050405020304" pitchFamily="18" charset="0"/>
                          <a:ea typeface="Calibri"/>
                          <a:cs typeface="Times New Roman" panose="02020603050405020304" pitchFamily="18" charset="0"/>
                        </a:rPr>
                        <a:t>2020</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700" dirty="0">
                          <a:latin typeface="Times New Roman" panose="02020603050405020304" pitchFamily="18" charset="0"/>
                          <a:ea typeface="Calibri"/>
                          <a:cs typeface="Times New Roman" panose="02020603050405020304" pitchFamily="18" charset="0"/>
                        </a:rPr>
                        <a:t>IEEE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t>K-Neighbor Classification Since it doesn’t require training time new data can easily added to it. Need scaled data. It can’t work with high dimensionality. </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48622">
                <a:tc>
                  <a:txBody>
                    <a:bodyPr/>
                    <a:lstStyle/>
                    <a:p>
                      <a:pPr marL="0" marR="0" algn="just">
                        <a:lnSpc>
                          <a:spcPct val="150000"/>
                        </a:lnSpc>
                        <a:spcBef>
                          <a:spcPts val="0"/>
                        </a:spcBef>
                        <a:spcAft>
                          <a:spcPts val="0"/>
                        </a:spcAft>
                      </a:pPr>
                      <a:r>
                        <a:rPr lang="en-US" sz="800" dirty="0"/>
                        <a:t>A Survey of Credit Card Fraud Detection Techniques: Data and Technique Oriented Perspective.</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de-DE" sz="800" dirty="0">
                          <a:latin typeface="Times New Roman" panose="02020603050405020304" pitchFamily="18" charset="0"/>
                          <a:cs typeface="Times New Roman" panose="02020603050405020304" pitchFamily="18" charset="0"/>
                        </a:rPr>
                        <a:t>Heinrich F., Joeres F., Lawonn K.</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700" dirty="0">
                          <a:latin typeface="Times New Roman" panose="02020603050405020304" pitchFamily="18" charset="0"/>
                          <a:ea typeface="Bookman Old Style"/>
                          <a:cs typeface="Times New Roman" panose="02020603050405020304" pitchFamily="18" charset="0"/>
                        </a:rPr>
                        <a:t>221</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fr-FR" sz="800" dirty="0">
                          <a:latin typeface="Times New Roman" panose="02020603050405020304" pitchFamily="18" charset="0"/>
                          <a:cs typeface="Times New Roman" panose="02020603050405020304" pitchFamily="18" charset="0"/>
                        </a:rPr>
                        <a:t>IEEE Trans. Vis. Comput. Graphics</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t>Random Forest It uses bagging and ensemble learning as a result it reduces over fitting and improves the accuracy of a model. It is complex in nature. </a:t>
                      </a:r>
                      <a:endParaRPr lang="en-US" sz="800" dirty="0">
                        <a:latin typeface="Times New Roman" panose="02020603050405020304" pitchFamily="18" charset="0"/>
                        <a:ea typeface="Calibri"/>
                        <a:cs typeface="Times New Roman" panose="02020603050405020304" pitchFamily="18" charset="0"/>
                      </a:endParaRPr>
                    </a:p>
                  </a:txBody>
                  <a:tcPr marL="48141" marR="481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54051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39DDB5-2DF9-01D4-9015-DE8F8E4612F0}"/>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xmlns="" id="{CEEF9721-A001-AC8F-E9FD-FF3CB3AF550C}"/>
              </a:ext>
            </a:extLst>
          </p:cNvPr>
          <p:cNvSpPr>
            <a:spLocks noGrp="1"/>
          </p:cNvSpPr>
          <p:nvPr>
            <p:ph idx="1"/>
          </p:nvPr>
        </p:nvSpPr>
        <p:spPr>
          <a:xfrm>
            <a:off x="749030" y="1361872"/>
            <a:ext cx="9824936" cy="4886527"/>
          </a:xfrm>
        </p:spPr>
        <p:txBody>
          <a:bodyPr/>
          <a:lstStyle/>
          <a:p>
            <a:pPr algn="just"/>
            <a:r>
              <a:rPr lang="en-US" dirty="0"/>
              <a:t>To detect counterfeit transactions, three machine-learning algorithms were presented and implemented. </a:t>
            </a:r>
          </a:p>
          <a:p>
            <a:pPr algn="just"/>
            <a:r>
              <a:rPr lang="en-US" dirty="0"/>
              <a:t>There are many measures used to evaluate the performance of classifiers or predictors, such as the Gradient Boost Classifier, Vector Machine, Random Forest, and Decision Tree. </a:t>
            </a:r>
          </a:p>
          <a:p>
            <a:pPr algn="just"/>
            <a:r>
              <a:rPr lang="en-US" dirty="0"/>
              <a:t>These metrics are either prevalence dependent or prevalence-independent. </a:t>
            </a:r>
          </a:p>
          <a:p>
            <a:pPr algn="just"/>
            <a:r>
              <a:rPr lang="en-US" dirty="0"/>
              <a:t>Furthermore, these techniques are used in UPI fraud detection mechanisms, and the results of these algorithms have been compared. </a:t>
            </a:r>
          </a:p>
        </p:txBody>
      </p:sp>
    </p:spTree>
    <p:extLst>
      <p:ext uri="{BB962C8B-B14F-4D97-AF65-F5344CB8AC3E}">
        <p14:creationId xmlns:p14="http://schemas.microsoft.com/office/powerpoint/2010/main" val="313978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3F37E-B8BD-A6AC-902C-EE37A50B651C}"/>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xmlns="" id="{4B838A77-D4E0-F741-9888-228C9B05C6ED}"/>
              </a:ext>
            </a:extLst>
          </p:cNvPr>
          <p:cNvSpPr>
            <a:spLocks noGrp="1"/>
          </p:cNvSpPr>
          <p:nvPr>
            <p:ph idx="1"/>
          </p:nvPr>
        </p:nvSpPr>
        <p:spPr>
          <a:xfrm>
            <a:off x="1103312" y="1536970"/>
            <a:ext cx="9538748" cy="4711429"/>
          </a:xfrm>
        </p:spPr>
        <p:txBody>
          <a:bodyPr/>
          <a:lstStyle/>
          <a:p>
            <a:r>
              <a:rPr lang="en-US" dirty="0"/>
              <a:t>There are lots of issues that make this procedure tough to implement and one of the biggest problems associated with fraud detection is the lack real-world data to perform experiments on. </a:t>
            </a:r>
          </a:p>
          <a:p>
            <a:r>
              <a:rPr lang="en-US" dirty="0"/>
              <a:t>The reason behind this is the sensitive financial data associated with the fraud that has to be kept confidential for the purpose of customer’s privacy.</a:t>
            </a:r>
          </a:p>
          <a:p>
            <a:r>
              <a:rPr lang="en-US" dirty="0"/>
              <a:t>There should be a proper means to handle the noise. Noise is the errors that is present in the data, for example, incorrect dates.</a:t>
            </a:r>
          </a:p>
          <a:p>
            <a:r>
              <a:rPr lang="en-US" dirty="0"/>
              <a:t>This noise in actual data limits the accuracy of generalization that can be achieved, irrespective of how extensive the training set is.</a:t>
            </a:r>
          </a:p>
        </p:txBody>
      </p:sp>
    </p:spTree>
    <p:extLst>
      <p:ext uri="{BB962C8B-B14F-4D97-AF65-F5344CB8AC3E}">
        <p14:creationId xmlns:p14="http://schemas.microsoft.com/office/powerpoint/2010/main" val="194468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70821-51E6-F904-CB63-02AD197B46C2}"/>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A49EFDB7-4216-D36A-9AE4-47A1DEBD081B}"/>
              </a:ext>
            </a:extLst>
          </p:cNvPr>
          <p:cNvSpPr>
            <a:spLocks noGrp="1"/>
          </p:cNvSpPr>
          <p:nvPr>
            <p:ph idx="1"/>
          </p:nvPr>
        </p:nvSpPr>
        <p:spPr>
          <a:xfrm>
            <a:off x="646112" y="1245140"/>
            <a:ext cx="9665208" cy="5160142"/>
          </a:xfrm>
        </p:spPr>
        <p:txBody>
          <a:bodyPr/>
          <a:lstStyle/>
          <a:p>
            <a:pPr algn="just"/>
            <a:r>
              <a:rPr lang="en-US" dirty="0"/>
              <a:t>Various modern techniques like artificial neural network </a:t>
            </a:r>
          </a:p>
          <a:p>
            <a:pPr algn="just"/>
            <a:r>
              <a:rPr lang="en-US" dirty="0"/>
              <a:t>Different machine learning algorithms are compared, including Auto Encoder, Local Outlier Factor, </a:t>
            </a:r>
            <a:r>
              <a:rPr lang="en-US" dirty="0" err="1"/>
              <a:t>Kmeans</a:t>
            </a:r>
            <a:r>
              <a:rPr lang="en-US" dirty="0"/>
              <a:t> Clustering.</a:t>
            </a:r>
          </a:p>
          <a:p>
            <a:pPr algn="just"/>
            <a:r>
              <a:rPr lang="en-US" dirty="0"/>
              <a:t>This project uses various algorithm, and neural network which comprises of techniques for finding optimal solution for the problem and implicitly generating the result of the fraudulent transaction.</a:t>
            </a:r>
          </a:p>
          <a:p>
            <a:pPr algn="just"/>
            <a:r>
              <a:rPr lang="en-US" dirty="0"/>
              <a:t> The main aim is to detect the fraudulent transaction and to develop a method of generating test data.</a:t>
            </a:r>
          </a:p>
          <a:p>
            <a:pPr algn="just"/>
            <a:r>
              <a:rPr lang="en-US" dirty="0"/>
              <a:t> This algorithm is a heuristic approach used to solve high complexity computational problems. </a:t>
            </a:r>
          </a:p>
          <a:p>
            <a:pPr algn="just"/>
            <a:r>
              <a:rPr lang="en-US" dirty="0"/>
              <a:t>The implementation of an efficient fraud detection system is imperative for all UPI issuing companies and their clients to minimize their losses. </a:t>
            </a:r>
          </a:p>
        </p:txBody>
      </p:sp>
    </p:spTree>
    <p:extLst>
      <p:ext uri="{BB962C8B-B14F-4D97-AF65-F5344CB8AC3E}">
        <p14:creationId xmlns:p14="http://schemas.microsoft.com/office/powerpoint/2010/main" val="2964642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95</TotalTime>
  <Words>1948</Words>
  <Application>Microsoft Office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Castellar</vt:lpstr>
      <vt:lpstr>Century Gothic</vt:lpstr>
      <vt:lpstr>Ink Free</vt:lpstr>
      <vt:lpstr>Tahoma</vt:lpstr>
      <vt:lpstr>Times New Roman</vt:lpstr>
      <vt:lpstr>Wingdings 3</vt:lpstr>
      <vt:lpstr>Ion</vt:lpstr>
      <vt:lpstr>UPI Fraud Detection Using MACHINE LEARNING Model</vt:lpstr>
      <vt:lpstr>Abstract</vt:lpstr>
      <vt:lpstr>ABSTRACT</vt:lpstr>
      <vt:lpstr>Scope of the project</vt:lpstr>
      <vt:lpstr>Introduction</vt:lpstr>
      <vt:lpstr>LITERATURE SURVEY</vt:lpstr>
      <vt:lpstr>EXISTING SYSTEM</vt:lpstr>
      <vt:lpstr>PROBLEM DEFINITION</vt:lpstr>
      <vt:lpstr>PROPOSED SYSTEM</vt:lpstr>
      <vt:lpstr>MODULES</vt:lpstr>
      <vt:lpstr>Module Description </vt:lpstr>
      <vt:lpstr>Module Description</vt:lpstr>
      <vt:lpstr>Module I/O</vt:lpstr>
      <vt:lpstr>Hardware Requirements </vt:lpstr>
      <vt:lpstr>Software Requirements </vt:lpstr>
      <vt:lpstr>ARCHITECTURE DIAGRAM</vt:lpstr>
      <vt:lpstr>Advantages </vt:lpstr>
      <vt:lpstr>SYSTEM TESTING </vt:lpstr>
      <vt:lpstr>PERFORMANCE TESTING </vt:lpstr>
      <vt:lpstr>UNIT TESTING </vt:lpstr>
      <vt:lpstr>INTEGRATION TESTING </vt:lpstr>
      <vt:lpstr>CONCLUSION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Hidden Markov Model</dc:title>
  <dc:creator>shashi teja</dc:creator>
  <cp:lastModifiedBy>Microsoft account</cp:lastModifiedBy>
  <cp:revision>42</cp:revision>
  <dcterms:created xsi:type="dcterms:W3CDTF">2019-08-15T13:25:49Z</dcterms:created>
  <dcterms:modified xsi:type="dcterms:W3CDTF">2023-07-20T09:30:42Z</dcterms:modified>
</cp:coreProperties>
</file>