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8" r:id="rId2"/>
    <p:sldId id="285" r:id="rId3"/>
    <p:sldId id="257" r:id="rId4"/>
    <p:sldId id="284" r:id="rId5"/>
    <p:sldId id="283" r:id="rId6"/>
    <p:sldId id="260" r:id="rId7"/>
    <p:sldId id="261" r:id="rId8"/>
    <p:sldId id="262" r:id="rId9"/>
    <p:sldId id="286" r:id="rId10"/>
    <p:sldId id="263" r:id="rId11"/>
    <p:sldId id="264" r:id="rId12"/>
    <p:sldId id="265" r:id="rId13"/>
    <p:sldId id="266" r:id="rId14"/>
    <p:sldId id="269" r:id="rId15"/>
    <p:sldId id="290" r:id="rId16"/>
    <p:sldId id="289" r:id="rId17"/>
    <p:sldId id="291" r:id="rId18"/>
    <p:sldId id="293" r:id="rId19"/>
    <p:sldId id="292" r:id="rId20"/>
    <p:sldId id="295" r:id="rId21"/>
    <p:sldId id="296" r:id="rId22"/>
    <p:sldId id="271" r:id="rId23"/>
    <p:sldId id="272" r:id="rId24"/>
    <p:sldId id="273" r:id="rId25"/>
    <p:sldId id="274" r:id="rId26"/>
    <p:sldId id="275" r:id="rId27"/>
    <p:sldId id="287" r:id="rId28"/>
    <p:sldId id="277" r:id="rId29"/>
    <p:sldId id="288" r:id="rId30"/>
    <p:sldId id="279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48938"/>
            <a:ext cx="8915399" cy="2072639"/>
          </a:xfrm>
        </p:spPr>
        <p:txBody>
          <a:bodyPr/>
          <a:lstStyle/>
          <a:p>
            <a:r>
              <a:rPr lang="en-US" dirty="0" smtClean="0"/>
              <a:t>FTP , GOOGLE , YAHOO , E-MAIL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0618" y="6423300"/>
            <a:ext cx="5361713" cy="3519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Ikshu</a:t>
            </a:r>
            <a:r>
              <a:rPr lang="en-US" dirty="0" smtClean="0"/>
              <a:t> </a:t>
            </a:r>
            <a:r>
              <a:rPr lang="en-US" dirty="0" err="1" smtClean="0"/>
              <a:t>Gyawali</a:t>
            </a:r>
            <a:r>
              <a:rPr lang="en-US" dirty="0" smtClean="0"/>
              <a:t> &amp; </a:t>
            </a:r>
            <a:r>
              <a:rPr lang="en-US" dirty="0" err="1" smtClean="0"/>
              <a:t>Sabita</a:t>
            </a:r>
            <a:r>
              <a:rPr lang="en-US" dirty="0" smtClean="0"/>
              <a:t> </a:t>
            </a:r>
            <a:r>
              <a:rPr lang="en-US" dirty="0" err="1" smtClean="0"/>
              <a:t>Subedi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686" y="1887569"/>
            <a:ext cx="5541645" cy="9977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/>
            <a:r>
              <a:rPr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2005, Google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maps </a:t>
            </a:r>
            <a:r>
              <a:rPr sz="3200" spc="-1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was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created  Google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talk </a:t>
            </a:r>
            <a:r>
              <a:rPr sz="3200" spc="-1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was</a:t>
            </a:r>
            <a:r>
              <a:rPr sz="3200" spc="-1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launched</a:t>
            </a:r>
            <a:r>
              <a:rPr lang="en-US"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440" y="827689"/>
            <a:ext cx="1989084" cy="346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1000" dirty="0">
                <a:solidFill>
                  <a:srgbClr val="0070C0"/>
                </a:solidFill>
              </a:rPr>
              <a:t>H</a:t>
            </a:r>
            <a:r>
              <a:rPr lang="en-US" sz="1000" dirty="0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C000"/>
                </a:solidFill>
              </a:rPr>
              <a:t>s</a:t>
            </a:r>
            <a:r>
              <a:rPr lang="en-US" sz="1000" dirty="0">
                <a:solidFill>
                  <a:srgbClr val="0070C0"/>
                </a:solidFill>
              </a:rPr>
              <a:t>t</a:t>
            </a:r>
            <a:r>
              <a:rPr lang="en-US" sz="1000" dirty="0">
                <a:solidFill>
                  <a:srgbClr val="00B050"/>
                </a:solidFill>
              </a:rPr>
              <a:t>o</a:t>
            </a:r>
            <a:r>
              <a:rPr lang="en-US" sz="1000" dirty="0">
                <a:solidFill>
                  <a:srgbClr val="FF0000"/>
                </a:solidFill>
              </a:rPr>
              <a:t>r</a:t>
            </a:r>
            <a:r>
              <a:rPr lang="en-US" sz="1000" dirty="0">
                <a:solidFill>
                  <a:srgbClr val="FFC000"/>
                </a:solidFill>
              </a:rPr>
              <a:t>y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cntd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  <a:endParaRPr sz="1000" dirty="0"/>
          </a:p>
        </p:txBody>
      </p:sp>
      <p:sp>
        <p:nvSpPr>
          <p:cNvPr id="4" name="object 4"/>
          <p:cNvSpPr/>
          <p:nvPr/>
        </p:nvSpPr>
        <p:spPr>
          <a:xfrm>
            <a:off x="2908124" y="2954021"/>
            <a:ext cx="7145020" cy="3903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580649" y="529181"/>
            <a:ext cx="50408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1739166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282" y="836930"/>
            <a:ext cx="2141483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1000" dirty="0" smtClean="0">
                <a:solidFill>
                  <a:srgbClr val="0070C0"/>
                </a:solidFill>
              </a:rPr>
              <a:t>H</a:t>
            </a:r>
            <a:r>
              <a:rPr lang="en-US" sz="1000" dirty="0" smtClean="0">
                <a:solidFill>
                  <a:srgbClr val="FF0000"/>
                </a:solidFill>
              </a:rPr>
              <a:t>i</a:t>
            </a:r>
            <a:r>
              <a:rPr lang="en-US" sz="1000" dirty="0" smtClean="0">
                <a:solidFill>
                  <a:srgbClr val="FFC000"/>
                </a:solidFill>
              </a:rPr>
              <a:t>s</a:t>
            </a:r>
            <a:r>
              <a:rPr lang="en-US" sz="1000" dirty="0" smtClean="0">
                <a:solidFill>
                  <a:srgbClr val="0070C0"/>
                </a:solidFill>
              </a:rPr>
              <a:t>t</a:t>
            </a:r>
            <a:r>
              <a:rPr lang="en-US" sz="1000" dirty="0" smtClean="0">
                <a:solidFill>
                  <a:srgbClr val="00B050"/>
                </a:solidFill>
              </a:rPr>
              <a:t>o</a:t>
            </a:r>
            <a:r>
              <a:rPr lang="en-US" sz="1000" dirty="0" smtClean="0">
                <a:solidFill>
                  <a:srgbClr val="FF0000"/>
                </a:solidFill>
              </a:rPr>
              <a:t>r</a:t>
            </a:r>
            <a:r>
              <a:rPr lang="en-US" sz="1000" dirty="0" smtClean="0">
                <a:solidFill>
                  <a:srgbClr val="FFC000"/>
                </a:solidFill>
              </a:rPr>
              <a:t>y</a:t>
            </a:r>
            <a:br>
              <a:rPr lang="en-US" sz="1000" dirty="0" smtClean="0">
                <a:solidFill>
                  <a:srgbClr val="FFC000"/>
                </a:solidFill>
              </a:rPr>
            </a:br>
            <a:r>
              <a:rPr lang="en-US" sz="1000" dirty="0" smtClean="0">
                <a:solidFill>
                  <a:srgbClr val="FFC000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cntd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  <a:endParaRPr sz="1000" dirty="0"/>
          </a:p>
        </p:txBody>
      </p:sp>
      <p:sp>
        <p:nvSpPr>
          <p:cNvPr id="3" name="object 3"/>
          <p:cNvSpPr txBox="1"/>
          <p:nvPr/>
        </p:nvSpPr>
        <p:spPr>
          <a:xfrm>
            <a:off x="3600451" y="2567940"/>
            <a:ext cx="132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/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2961" y="1567573"/>
            <a:ext cx="41955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/>
            <a:r>
              <a:rPr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</a:t>
            </a:r>
            <a:r>
              <a:rPr sz="3200" spc="-1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2006,</a:t>
            </a:r>
            <a:r>
              <a:rPr sz="3200" spc="-7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5" dirty="0" err="1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Youtube</a:t>
            </a:r>
            <a:r>
              <a:rPr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1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joined</a:t>
            </a:r>
            <a:r>
              <a:rPr sz="3200" spc="-2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Google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6249" y="477198"/>
            <a:ext cx="267740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endParaRPr lang="en-US" sz="5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69" y="230144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680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6480" y="1334770"/>
            <a:ext cx="132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/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3680" y="1351279"/>
            <a:ext cx="70237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/>
            <a:r>
              <a:rPr sz="3200" spc="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</a:t>
            </a:r>
            <a:r>
              <a:rPr sz="3200" spc="-1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2008, </a:t>
            </a:r>
            <a:r>
              <a:rPr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Google</a:t>
            </a:r>
            <a:r>
              <a:rPr sz="3200" spc="-1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introduced one web  browser.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5341" y="133222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5341" y="21844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3750" y="2239543"/>
            <a:ext cx="66489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0059">
              <a:spcBef>
                <a:spcPts val="100"/>
              </a:spcBef>
            </a:pP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Named</a:t>
            </a:r>
            <a:r>
              <a:rPr sz="3200" spc="-8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Google  </a:t>
            </a:r>
            <a:r>
              <a:rPr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chrome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Faster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 easier</a:t>
            </a:r>
            <a:r>
              <a:rPr sz="3200" spc="-6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and 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safer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3216" y="590433"/>
            <a:ext cx="69562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GOOGLE</a:t>
            </a:r>
            <a:r>
              <a:rPr lang="en-US" sz="5000" b="1" spc="-4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5000" b="1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CHROME</a:t>
            </a:r>
            <a:endParaRPr lang="en-US" sz="50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1026" name="Picture 2" descr="Image result for chrom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49" y="3200004"/>
            <a:ext cx="3525348" cy="3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74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6480" y="1461770"/>
            <a:ext cx="150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/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/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3679" y="1482090"/>
            <a:ext cx="58991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/>
            <a:r>
              <a:rPr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2011, Google launced Google plus 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is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social networking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service.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9437" y="499667"/>
            <a:ext cx="36247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79" y="2479799"/>
            <a:ext cx="5947249" cy="38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258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7076" y="656704"/>
            <a:ext cx="481220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b="1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Market</a:t>
            </a:r>
            <a:r>
              <a:rPr sz="5000" b="1" spc="-7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5000" b="1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Share</a:t>
            </a:r>
            <a:endParaRPr sz="50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5939" y="223520"/>
            <a:ext cx="623824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spc="-5" dirty="0"/>
              <a:t>	</a:t>
            </a:r>
          </a:p>
        </p:txBody>
      </p:sp>
      <p:sp>
        <p:nvSpPr>
          <p:cNvPr id="4" name="object 4"/>
          <p:cNvSpPr/>
          <p:nvPr/>
        </p:nvSpPr>
        <p:spPr>
          <a:xfrm>
            <a:off x="3497581" y="1854200"/>
            <a:ext cx="3242854" cy="4756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54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537" y="2932387"/>
            <a:ext cx="8915399" cy="2262781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YAHOO!</a:t>
            </a:r>
            <a:endParaRPr lang="en-US" sz="8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2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391961" y="2371873"/>
            <a:ext cx="9566183" cy="3519043"/>
          </a:xfrm>
          <a:prstGeom prst="rect">
            <a:avLst/>
          </a:prstGeom>
        </p:spPr>
        <p:txBody>
          <a:bodyPr wrap="square" lIns="0" tIns="13747" rIns="0" bIns="0" rtlCol="0">
            <a:noAutofit/>
          </a:bodyPr>
          <a:lstStyle/>
          <a:p>
            <a:pPr marL="298450" marR="31539" indent="-285750">
              <a:lnSpc>
                <a:spcPts val="2165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Yet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Another Hierarchical Officious Oracle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298450" marR="31539" indent="-285750">
              <a:lnSpc>
                <a:spcPts val="2165"/>
              </a:lnSpc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98450" marR="31539" indent="-285750">
              <a:lnSpc>
                <a:spcPts val="216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Yahoo is an American web services provider.</a:t>
            </a:r>
          </a:p>
          <a:p>
            <a:pPr marL="12700" marR="31539">
              <a:lnSpc>
                <a:spcPts val="2165"/>
              </a:lnSpc>
            </a:pP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98450" marR="31539" indent="-285750">
              <a:lnSpc>
                <a:spcPts val="216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 F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ounded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by Jerry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Yang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 and David Filo in January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1994.</a:t>
            </a:r>
          </a:p>
          <a:p>
            <a:pPr marL="298450" marR="31539" indent="-285750">
              <a:lnSpc>
                <a:spcPts val="2165"/>
              </a:lnSpc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98450" marR="31539" indent="-285750">
              <a:lnSpc>
                <a:spcPts val="216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ne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of the pioneers of the early Internet era in the 1990s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12700" marR="31539">
              <a:lnSpc>
                <a:spcPts val="2165"/>
              </a:lnSpc>
            </a:pPr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571" y="984251"/>
            <a:ext cx="64515" cy="362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470273" y="984250"/>
            <a:ext cx="300608" cy="57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70274" y="1041401"/>
            <a:ext cx="115443" cy="305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585717" y="1041401"/>
            <a:ext cx="64515" cy="305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650232" y="1041401"/>
            <a:ext cx="120650" cy="305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511933" y="984250"/>
            <a:ext cx="300608" cy="57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1934" y="1041401"/>
            <a:ext cx="115481" cy="305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065325" y="984251"/>
            <a:ext cx="64427" cy="362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TextBox 34"/>
          <p:cNvSpPr txBox="1"/>
          <p:nvPr/>
        </p:nvSpPr>
        <p:spPr>
          <a:xfrm>
            <a:off x="1773620" y="553363"/>
            <a:ext cx="50994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5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8454" y="1979024"/>
            <a:ext cx="9154511" cy="3711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1539">
              <a:lnSpc>
                <a:spcPts val="2165"/>
              </a:lnSpc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1995 –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Yahoo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ncorporated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41300" marR="158225" indent="-228600" algn="just">
              <a:lnSpc>
                <a:spcPct val="100050"/>
              </a:lnSpc>
              <a:spcBef>
                <a:spcPts val="461"/>
              </a:spcBef>
            </a:pPr>
            <a:r>
              <a:rPr lang="en-US" sz="3200" spc="-2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1996 – </a:t>
            </a:r>
            <a:r>
              <a:rPr lang="en-US" sz="3200" spc="-2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YAHOO GOES PUBLIC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41300" marR="86653" indent="-228600">
              <a:lnSpc>
                <a:spcPct val="99954"/>
              </a:lnSpc>
              <a:spcBef>
                <a:spcPts val="502"/>
              </a:spcBef>
            </a:pPr>
            <a:r>
              <a:rPr lang="en-US" sz="3200" spc="-1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1997 – News delivery service, people-searching, Online gaming and e-mail.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41300" indent="-228600" algn="just">
              <a:lnSpc>
                <a:spcPct val="99954"/>
              </a:lnSpc>
              <a:spcBef>
                <a:spcPts val="508"/>
              </a:spcBef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1999 –</a:t>
            </a:r>
            <a:r>
              <a:rPr lang="en-US" sz="3200" spc="-11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gressi</a:t>
            </a:r>
            <a:r>
              <a:rPr lang="en-US" sz="3200" spc="-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</a:t>
            </a:r>
            <a:r>
              <a:rPr lang="en-US" sz="3200" spc="-3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gr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wth</a:t>
            </a:r>
            <a:r>
              <a:rPr lang="en-US" sz="3200" spc="-3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str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teg</a:t>
            </a:r>
            <a:r>
              <a:rPr lang="en-US" sz="3200" spc="-24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 pro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id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ng</a:t>
            </a:r>
            <a:r>
              <a:rPr lang="en-US" sz="3200" spc="-3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ore</a:t>
            </a:r>
            <a:r>
              <a:rPr lang="en-US" sz="3200" spc="-1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nte</a:t>
            </a:r>
            <a:r>
              <a:rPr lang="en-US" sz="3200" spc="-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t,</a:t>
            </a:r>
            <a:r>
              <a:rPr lang="en-US" sz="3200" spc="-4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fe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tures and</a:t>
            </a:r>
            <a:r>
              <a:rPr lang="en-US" sz="3200" spc="-1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ser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es</a:t>
            </a:r>
            <a:r>
              <a:rPr lang="en-US" sz="3200" spc="-3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su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</a:t>
            </a:r>
            <a:r>
              <a:rPr lang="en-US" sz="3200" spc="-2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as</a:t>
            </a:r>
            <a:r>
              <a:rPr lang="en-US" sz="3200" spc="-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web</a:t>
            </a:r>
            <a:r>
              <a:rPr lang="en-US" sz="3200" spc="-1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ho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ting, internet</a:t>
            </a:r>
            <a:r>
              <a:rPr lang="en-US" sz="3200" spc="-4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rad</a:t>
            </a:r>
            <a:r>
              <a:rPr lang="en-US" sz="32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3200" spc="-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etc.</a:t>
            </a:r>
          </a:p>
          <a:p>
            <a:pPr marL="241300" indent="-228600" algn="just">
              <a:lnSpc>
                <a:spcPct val="99954"/>
              </a:lnSpc>
              <a:spcBef>
                <a:spcPts val="508"/>
              </a:spcBef>
            </a:pPr>
            <a:endParaRPr lang="en-US" dirty="0">
              <a:latin typeface="Calibri"/>
              <a:cs typeface="Calibri"/>
            </a:endParaRPr>
          </a:p>
          <a:p>
            <a:pPr marL="241300" indent="-228600" algn="just">
              <a:lnSpc>
                <a:spcPct val="99954"/>
              </a:lnSpc>
              <a:spcBef>
                <a:spcPts val="508"/>
              </a:spcBef>
            </a:pP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731" y="559676"/>
            <a:ext cx="54075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US" sz="5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2557" y="2465872"/>
            <a:ext cx="9556531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8600" algn="just">
              <a:lnSpc>
                <a:spcPct val="99954"/>
              </a:lnSpc>
              <a:spcBef>
                <a:spcPts val="508"/>
              </a:spcBef>
            </a:pPr>
            <a:r>
              <a:rPr lang="en-US" sz="3200" spc="-2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2000 - Yahoo began using Google for search.</a:t>
            </a:r>
          </a:p>
          <a:p>
            <a:pPr marL="241300" indent="-228600" algn="just">
              <a:lnSpc>
                <a:spcPct val="99954"/>
              </a:lnSpc>
              <a:spcBef>
                <a:spcPts val="508"/>
              </a:spcBef>
            </a:pPr>
            <a:r>
              <a:rPr lang="en-US" sz="3200" spc="-2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2001-</a:t>
            </a:r>
            <a:r>
              <a:rPr lang="en-US" sz="3200" spc="-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Yahoo! Inc. rose to stardom being the </a:t>
            </a:r>
            <a:r>
              <a:rPr lang="en-US" sz="3200" spc="-4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second most </a:t>
            </a:r>
            <a:r>
              <a:rPr lang="en-US" sz="3200" spc="-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popular name on the Internet after AOL.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41300" indent="-228600" algn="just">
              <a:lnSpc>
                <a:spcPct val="99954"/>
              </a:lnSpc>
              <a:spcBef>
                <a:spcPts val="508"/>
              </a:spcBef>
            </a:pPr>
            <a:r>
              <a:rPr lang="en-US" sz="3200" spc="-2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2007-</a:t>
            </a:r>
            <a:r>
              <a:rPr lang="en-US" sz="3200" spc="22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Yahoo began to offer unlimited email storage. </a:t>
            </a:r>
          </a:p>
          <a:p>
            <a:pPr marL="241300" indent="-228600" algn="just">
              <a:lnSpc>
                <a:spcPct val="99954"/>
              </a:lnSpc>
              <a:spcBef>
                <a:spcPts val="508"/>
              </a:spcBef>
            </a:pPr>
            <a:r>
              <a:rPr lang="en-US" sz="3200" spc="-3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2012 Yahoo sold the shares held in Alibaba. 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41300" indent="-228600" algn="just">
              <a:lnSpc>
                <a:spcPct val="99954"/>
              </a:lnSpc>
              <a:spcBef>
                <a:spcPts val="508"/>
              </a:spcBef>
            </a:pPr>
            <a:r>
              <a:rPr lang="en-US" sz="3200" spc="-2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2016 Yahoo owns a meager 15% of Alibaba, which alone is worth $30 billion.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3628" y="81313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History </a:t>
            </a: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Contd.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6987" y="1868214"/>
            <a:ext cx="10555013" cy="4540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416">
              <a:lnSpc>
                <a:spcPct val="96761"/>
              </a:lnSpc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Social Ne</a:t>
            </a:r>
            <a:r>
              <a:rPr lang="en-US" sz="2500" b="1" spc="-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</a:t>
            </a:r>
            <a:r>
              <a:rPr lang="en-US" sz="2500" b="1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</a:t>
            </a:r>
            <a:r>
              <a:rPr lang="en-US" sz="2500" b="1" spc="-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k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lang="en-US" sz="2500" b="1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                          </a:t>
            </a:r>
            <a:r>
              <a:rPr lang="en-US" sz="2500" b="1" spc="17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spc="-15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ahoo </a:t>
            </a:r>
            <a:r>
              <a:rPr lang="en-US" sz="25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</a:t>
            </a:r>
            <a:r>
              <a:rPr lang="en-US" sz="25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l,</a:t>
            </a:r>
            <a:r>
              <a:rPr lang="en-US" sz="2500" spc="576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yahoo</a:t>
            </a:r>
            <a:r>
              <a:rPr lang="en-US" sz="2500" spc="-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essen</a:t>
            </a:r>
            <a:r>
              <a:rPr lang="en-US" sz="2500" spc="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</a:t>
            </a:r>
            <a:r>
              <a:rPr lang="en-US" sz="2500" spc="-22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</a:t>
            </a:r>
            <a:r>
              <a:rPr lang="en-US" sz="2500" spc="-2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My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spc="-13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Web, Flickr, Delicious</a:t>
            </a:r>
            <a:endParaRPr lang="en-US" sz="2500" dirty="0" smtClean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80416">
              <a:lnSpc>
                <a:spcPct val="96761"/>
              </a:lnSpc>
              <a:spcBef>
                <a:spcPts val="12068"/>
              </a:spcBef>
            </a:pPr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Mobile</a:t>
            </a:r>
            <a:r>
              <a:rPr lang="en-US" sz="2500" b="1" spc="-14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</a:t>
            </a:r>
            <a:r>
              <a:rPr lang="en-US" sz="2500" b="1" spc="-9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</a:t>
            </a:r>
            <a:r>
              <a:rPr lang="en-US" sz="2500" b="1" spc="54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</a:t>
            </a:r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ices                              </a:t>
            </a:r>
            <a:r>
              <a:rPr lang="en-US" sz="2500" b="1" spc="34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spc="-179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  <a:r>
              <a:rPr lang="en-US" sz="25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ahoo</a:t>
            </a:r>
            <a:r>
              <a:rPr lang="en-US" sz="2500" spc="-19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Mobile, </a:t>
            </a:r>
            <a:r>
              <a:rPr lang="en-US" sz="2500" dirty="0" err="1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OneSear</a:t>
            </a:r>
            <a:r>
              <a:rPr lang="en-US" sz="2500" spc="4" dirty="0" err="1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2500" dirty="0" err="1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</a:t>
            </a:r>
            <a:endParaRPr lang="en-US" sz="2500" dirty="0" smtClean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80416">
              <a:lnSpc>
                <a:spcPct val="96761"/>
              </a:lnSpc>
              <a:spcBef>
                <a:spcPts val="7262"/>
              </a:spcBef>
            </a:pPr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Adve</a:t>
            </a:r>
            <a:r>
              <a:rPr lang="en-US" sz="2500" b="1" spc="-9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</a:t>
            </a:r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tising                                    </a:t>
            </a:r>
            <a:r>
              <a:rPr lang="en-US" sz="2500" b="1" spc="376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spc="-18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ahoo</a:t>
            </a:r>
            <a:r>
              <a:rPr lang="en-US" sz="2500" spc="-1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</a:t>
            </a:r>
            <a:r>
              <a:rPr lang="en-US" sz="2500" spc="-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arch</a:t>
            </a:r>
            <a:r>
              <a:rPr lang="en-US" sz="2500" spc="-3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spc="-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arketing</a:t>
            </a:r>
          </a:p>
          <a:p>
            <a:pPr marL="80416">
              <a:lnSpc>
                <a:spcPct val="96761"/>
              </a:lnSpc>
              <a:spcBef>
                <a:spcPts val="3920"/>
              </a:spcBef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Small</a:t>
            </a:r>
            <a:r>
              <a:rPr lang="en-US" sz="2500" b="1" spc="-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Busi</a:t>
            </a:r>
            <a:r>
              <a:rPr lang="en-US" sz="2500" b="1" spc="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ess                               </a:t>
            </a:r>
            <a:r>
              <a:rPr lang="en-US" sz="2500" b="1" spc="437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spc="-17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ahoo</a:t>
            </a:r>
            <a:r>
              <a:rPr lang="en-US" sz="2500" spc="-1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Do</a:t>
            </a:r>
            <a:r>
              <a:rPr lang="en-US" sz="2500" spc="9" dirty="0" err="1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lang="en-US" sz="2500" spc="4" dirty="0" err="1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ai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</a:t>
            </a:r>
            <a:r>
              <a:rPr lang="en-US" sz="2500" spc="-59" dirty="0" err="1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K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ey</a:t>
            </a:r>
            <a:r>
              <a:rPr lang="en-US" sz="2500" spc="-9" dirty="0" err="1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</a:t>
            </a:r>
            <a:r>
              <a:rPr lang="en-US" sz="2500" spc="-6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spc="-17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ahoo</a:t>
            </a:r>
            <a:r>
              <a:rPr lang="en-US" sz="2500" spc="-2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5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web </a:t>
            </a:r>
            <a:r>
              <a:rPr lang="en-US" sz="2500" spc="-9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Hosting</a:t>
            </a:r>
            <a:r>
              <a:rPr lang="en-US" sz="2500" spc="-9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 Yahoo Merchant Solutions</a:t>
            </a:r>
            <a:endParaRPr lang="en-US" sz="25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6987" y="584538"/>
            <a:ext cx="90756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AND SERVICES</a:t>
            </a:r>
            <a:endParaRPr lang="en-US" sz="5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8951" y="3066393"/>
            <a:ext cx="8915399" cy="2262781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8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8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8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3612" y="630620"/>
            <a:ext cx="100207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 FOR DOWNFALL OF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YAHOO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77765" y="1504045"/>
            <a:ext cx="11700642" cy="360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15480" marR="1359598" indent="-457200">
              <a:lnSpc>
                <a:spcPts val="4205"/>
              </a:lnSpc>
              <a:buFont typeface="Arial" panose="020B0604020202020204" pitchFamily="34" charset="0"/>
              <a:buChar char="•"/>
            </a:pPr>
            <a:r>
              <a:rPr lang="en-US" sz="2800" b="1" spc="-2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Bad Acquisitions and </a:t>
            </a:r>
            <a:r>
              <a:rPr lang="en-US" sz="2800" b="1" spc="-2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Stronger Competition</a:t>
            </a:r>
            <a:endParaRPr lang="en-US" sz="2800" b="1" spc="-2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815480" marR="1359598" indent="-457200">
              <a:lnSpc>
                <a:spcPts val="4205"/>
              </a:lnSpc>
              <a:buFont typeface="Arial" panose="020B0604020202020204" pitchFamily="34" charset="0"/>
              <a:buChar char="•"/>
            </a:pPr>
            <a:r>
              <a:rPr lang="en-US" sz="2800" b="1" spc="-3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The </a:t>
            </a:r>
            <a:r>
              <a:rPr lang="en-US" sz="2800" b="1" spc="-3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damage from too many </a:t>
            </a:r>
            <a:r>
              <a:rPr lang="en-US" sz="2800" b="1" spc="-3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bad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b="1" spc="-6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deals </a:t>
            </a:r>
            <a:r>
              <a:rPr lang="en-US" sz="2800" b="1" spc="-6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failed to lift </a:t>
            </a:r>
            <a:r>
              <a:rPr lang="en-US" sz="2800" b="1" spc="-6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Yahoo from the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b="1" spc="-2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ongoing crisis.</a:t>
            </a:r>
          </a:p>
          <a:p>
            <a:pPr marL="1815480" marR="1359598" indent="-457200">
              <a:lnSpc>
                <a:spcPts val="4205"/>
              </a:lnSpc>
              <a:buFont typeface="Arial" panose="020B0604020202020204" pitchFamily="34" charset="0"/>
              <a:buChar char="•"/>
            </a:pPr>
            <a:r>
              <a:rPr lang="en-US" sz="2800" b="1" spc="-6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It </a:t>
            </a:r>
            <a:r>
              <a:rPr lang="en-US" sz="2800" b="1" spc="-6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was evident; Yahoo was </a:t>
            </a:r>
            <a:r>
              <a:rPr lang="en-US" sz="2800" b="1" spc="-6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making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b="1" spc="-4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too </a:t>
            </a:r>
            <a:r>
              <a:rPr lang="en-US" sz="2800" b="1" spc="-4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many bad decisions year </a:t>
            </a:r>
            <a:r>
              <a:rPr lang="en-US" sz="2800" b="1" spc="-4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after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800" b="1" spc="-3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year</a:t>
            </a:r>
            <a:r>
              <a:rPr lang="en-US" sz="2800" b="1" spc="-3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891413" marR="906441" algn="ctr">
              <a:lnSpc>
                <a:spcPts val="2160"/>
              </a:lnSpc>
            </a:pPr>
            <a:endParaRPr lang="en-US" dirty="0">
              <a:latin typeface="Calibri"/>
              <a:cs typeface="Calibri"/>
            </a:endParaRPr>
          </a:p>
          <a:p>
            <a:pPr marL="1358280" marR="1359598" algn="ctr">
              <a:lnSpc>
                <a:spcPts val="4205"/>
              </a:lnSpc>
            </a:pPr>
            <a:endParaRPr lang="en-US" b="1" spc="-2" dirty="0" smtClean="0">
              <a:latin typeface="Calibri"/>
              <a:cs typeface="Calibri"/>
            </a:endParaRPr>
          </a:p>
          <a:p>
            <a:pPr marL="1358280" marR="1359598" algn="ctr">
              <a:lnSpc>
                <a:spcPts val="4205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0804"/>
          <a:stretch/>
        </p:blipFill>
        <p:spPr>
          <a:xfrm>
            <a:off x="2372942" y="3993243"/>
            <a:ext cx="7764286" cy="28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4000" y="0"/>
            <a:ext cx="9144000" cy="6857998"/>
          </a:xfrm>
          <a:prstGeom prst="rect">
            <a:avLst/>
          </a:prstGeom>
        </p:spPr>
        <p:txBody>
          <a:bodyPr wrap="square" lIns="0" tIns="3325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898269">
              <a:lnSpc>
                <a:spcPct val="101725"/>
              </a:lnSpc>
              <a:spcBef>
                <a:spcPts val="1000"/>
              </a:spcBef>
            </a:pPr>
            <a:r>
              <a:rPr sz="4000" b="1" spc="-12" dirty="0">
                <a:latin typeface="Calibri"/>
                <a:cs typeface="Calibri"/>
              </a:rPr>
              <a:t>July 2016 – The Wrap Up!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4760" y="-2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9866" y="3317480"/>
            <a:ext cx="333613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b="1" spc="-7" dirty="0">
                <a:latin typeface="Calibri"/>
                <a:cs typeface="Calibri"/>
              </a:rPr>
              <a:t>Verizon Buys Yahoo for $4.8 billion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066" y="2415135"/>
            <a:ext cx="8791575" cy="286852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 </a:t>
            </a:r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</a:rPr>
              <a:t>E-MAIL</a:t>
            </a:r>
            <a:endParaRPr lang="en-US" sz="8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567" y="474338"/>
            <a:ext cx="8911687" cy="1280890"/>
          </a:xfrm>
        </p:spPr>
        <p:txBody>
          <a:bodyPr/>
          <a:lstStyle/>
          <a:p>
            <a:r>
              <a:rPr lang="en-US" dirty="0" smtClean="0"/>
              <a:t>                 </a:t>
            </a:r>
            <a:r>
              <a:rPr lang="en-US" sz="5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E-MAIL ?</a:t>
            </a:r>
            <a:endParaRPr lang="en-US" sz="5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803021"/>
            <a:ext cx="9905999" cy="128186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E-mail ( Electronic Mail):method of exchanging digital message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Based on STORE &amp; FORWARD model </a:t>
            </a:r>
          </a:p>
        </p:txBody>
      </p:sp>
    </p:spTree>
    <p:extLst>
      <p:ext uri="{BB962C8B-B14F-4D97-AF65-F5344CB8AC3E}">
        <p14:creationId xmlns:p14="http://schemas.microsoft.com/office/powerpoint/2010/main" val="29921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056" y="529517"/>
            <a:ext cx="8911687" cy="128089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Foundation for today’s global internet services created in the early ARPANET 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E-mail send in early 1970s looks very similar to one send on internet today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Network based email was initially exchanged on the ARPANET in extension to FTP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Today carried out with the extension by SMTP</a:t>
            </a:r>
          </a:p>
        </p:txBody>
      </p:sp>
    </p:spTree>
    <p:extLst>
      <p:ext uri="{BB962C8B-B14F-4D97-AF65-F5344CB8AC3E}">
        <p14:creationId xmlns:p14="http://schemas.microsoft.com/office/powerpoint/2010/main" val="2759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153" y="624110"/>
            <a:ext cx="9699460" cy="1280890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TO USE E-MAIL ?</a:t>
            </a:r>
            <a:endParaRPr lang="en-US" sz="5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883" y="2324295"/>
            <a:ext cx="9905999" cy="33129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Fast compared to postal mail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Send message anytime anywhere even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 several people at same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time in different corners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Easy to edit  and return revised version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Easy sending and receiving document within a minute</a:t>
            </a:r>
          </a:p>
          <a:p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98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03" y="299103"/>
            <a:ext cx="5503491" cy="6246975"/>
          </a:xfrm>
        </p:spPr>
      </p:pic>
    </p:spTree>
    <p:extLst>
      <p:ext uri="{BB962C8B-B14F-4D97-AF65-F5344CB8AC3E}">
        <p14:creationId xmlns:p14="http://schemas.microsoft.com/office/powerpoint/2010/main" val="17492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068" y="3104854"/>
            <a:ext cx="10511932" cy="206623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 (FILE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PROTOCOL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4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WHAT IS FTP ?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pplication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layer protocol which moves files between local and remote file systems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uns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 the top of TCP, like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HTTP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 transfer a file, 2 TCP connections are used by FTP in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parallel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90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How does ftp works ?</a:t>
            </a:r>
          </a:p>
        </p:txBody>
      </p:sp>
    </p:spTree>
    <p:extLst>
      <p:ext uri="{BB962C8B-B14F-4D97-AF65-F5344CB8AC3E}">
        <p14:creationId xmlns:p14="http://schemas.microsoft.com/office/powerpoint/2010/main" val="22001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181" y="676523"/>
            <a:ext cx="6722110" cy="695960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5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5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5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5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5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5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5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8647" y="2092518"/>
            <a:ext cx="9579855" cy="4231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American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multinational technology company.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Specializes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Internet-related services and products. </a:t>
            </a:r>
            <a:endParaRPr lang="en-US" sz="2500" dirty="0"/>
          </a:p>
          <a:p>
            <a:pPr marL="0" indent="0">
              <a:buNone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243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99" y="490556"/>
            <a:ext cx="4285714" cy="11238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51" y="3003728"/>
            <a:ext cx="4285714" cy="13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59" y="5343659"/>
            <a:ext cx="4285714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60" y="2305939"/>
            <a:ext cx="9905999" cy="45520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ransfer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data files between a client and a server over a computer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network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eveloped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the early 1970s by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student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at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MIT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ecure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transfer of files between servers and host computers over the ARPANET Network Control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Program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ontinued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evolve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rowing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concerns over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security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38059" y="556311"/>
            <a:ext cx="9715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this old protocol still matters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3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2240" y="3050628"/>
            <a:ext cx="8915399" cy="2262781"/>
          </a:xfrm>
        </p:spPr>
        <p:txBody>
          <a:bodyPr>
            <a:normAutofit/>
          </a:bodyPr>
          <a:lstStyle/>
          <a:p>
            <a:r>
              <a:rPr lang="en-US" sz="8800" spc="-5" dirty="0" smtClean="0">
                <a:solidFill>
                  <a:srgbClr val="0070C0"/>
                </a:solidFill>
                <a:cs typeface="Arial" panose="020B0604020202020204" pitchFamily="34" charset="0"/>
              </a:rPr>
              <a:t>H</a:t>
            </a:r>
            <a:r>
              <a:rPr lang="en-US" sz="8800" spc="-5" dirty="0" smtClean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sz="8800" spc="-5" dirty="0" smtClean="0">
                <a:solidFill>
                  <a:srgbClr val="FFC000"/>
                </a:solidFill>
                <a:cs typeface="Arial" panose="020B0604020202020204" pitchFamily="34" charset="0"/>
              </a:rPr>
              <a:t>S</a:t>
            </a:r>
            <a:r>
              <a:rPr lang="en-US" sz="8800" spc="-5" dirty="0" smtClean="0">
                <a:solidFill>
                  <a:srgbClr val="0070C0"/>
                </a:solidFill>
                <a:cs typeface="Arial" panose="020B0604020202020204" pitchFamily="34" charset="0"/>
              </a:rPr>
              <a:t>T</a:t>
            </a:r>
            <a:r>
              <a:rPr lang="en-US" sz="8800" spc="-5" dirty="0" smtClean="0">
                <a:solidFill>
                  <a:srgbClr val="00B050"/>
                </a:solidFill>
                <a:cs typeface="Arial" panose="020B0604020202020204" pitchFamily="34" charset="0"/>
              </a:rPr>
              <a:t>O</a:t>
            </a:r>
            <a:r>
              <a:rPr lang="en-US" sz="8800" spc="-5" dirty="0" smtClean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en-US" sz="8800" spc="-5" dirty="0">
                <a:solidFill>
                  <a:srgbClr val="FFC000"/>
                </a:solidFill>
                <a:cs typeface="Arial" panose="020B0604020202020204" pitchFamily="34" charset="0"/>
              </a:rPr>
              <a:t>Y</a:t>
            </a:r>
            <a:endParaRPr lang="en-US" sz="8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76" y="862477"/>
            <a:ext cx="615358" cy="400649"/>
          </a:xfrm>
        </p:spPr>
        <p:txBody>
          <a:bodyPr>
            <a:normAutofit fontScale="90000"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</a:t>
            </a:r>
            <a:r>
              <a:rPr lang="en-US" sz="1100" dirty="0">
                <a:solidFill>
                  <a:srgbClr val="FF0000"/>
                </a:solidFill>
              </a:rPr>
              <a:t>i</a:t>
            </a:r>
            <a:r>
              <a:rPr lang="en-US" sz="1100" dirty="0">
                <a:solidFill>
                  <a:srgbClr val="FFC000"/>
                </a:solidFill>
              </a:rPr>
              <a:t>s</a:t>
            </a:r>
            <a:r>
              <a:rPr lang="en-US" sz="1100" dirty="0">
                <a:solidFill>
                  <a:srgbClr val="0070C0"/>
                </a:solidFill>
              </a:rPr>
              <a:t>t</a:t>
            </a:r>
            <a:r>
              <a:rPr lang="en-US" sz="1100" dirty="0">
                <a:solidFill>
                  <a:srgbClr val="00B050"/>
                </a:solidFill>
              </a:rPr>
              <a:t>o</a:t>
            </a:r>
            <a:r>
              <a:rPr lang="en-US" sz="1100" dirty="0">
                <a:solidFill>
                  <a:srgbClr val="FF0000"/>
                </a:solidFill>
              </a:rPr>
              <a:t>r</a:t>
            </a:r>
            <a:r>
              <a:rPr lang="en-US" sz="1100" dirty="0">
                <a:solidFill>
                  <a:srgbClr val="FFC000"/>
                </a:solidFill>
              </a:rPr>
              <a:t>y</a:t>
            </a:r>
            <a:br>
              <a:rPr lang="en-US" sz="1100" dirty="0">
                <a:solidFill>
                  <a:srgbClr val="FFC000"/>
                </a:solidFill>
              </a:rPr>
            </a:br>
            <a:r>
              <a:rPr lang="en-US" sz="1100" dirty="0">
                <a:solidFill>
                  <a:srgbClr val="FFC000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cntd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360" y="846711"/>
            <a:ext cx="9334316" cy="4854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Founded in 1998 by Larry Page and Sergey </a:t>
            </a:r>
            <a:r>
              <a:rPr lang="en-US" sz="9800" dirty="0" err="1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Brin</a:t>
            </a:r>
            <a:r>
              <a:rPr lang="en-US" sz="98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03" y="1820918"/>
            <a:ext cx="7899653" cy="43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8581" y="922812"/>
            <a:ext cx="51389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1999, Google redesigned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the</a:t>
            </a:r>
            <a:r>
              <a:rPr sz="3200" spc="-9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logo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832" y="800984"/>
            <a:ext cx="487016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 dirty="0">
                <a:solidFill>
                  <a:srgbClr val="0070C0"/>
                </a:solidFill>
              </a:rPr>
              <a:t>H</a:t>
            </a:r>
            <a:r>
              <a:rPr lang="en-US" sz="1000" dirty="0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C000"/>
                </a:solidFill>
              </a:rPr>
              <a:t>s</a:t>
            </a:r>
            <a:r>
              <a:rPr lang="en-US" sz="1000" dirty="0">
                <a:solidFill>
                  <a:srgbClr val="0070C0"/>
                </a:solidFill>
              </a:rPr>
              <a:t>t</a:t>
            </a:r>
            <a:r>
              <a:rPr lang="en-US" sz="1000" dirty="0">
                <a:solidFill>
                  <a:srgbClr val="00B050"/>
                </a:solidFill>
              </a:rPr>
              <a:t>o</a:t>
            </a:r>
            <a:r>
              <a:rPr lang="en-US" sz="1000" dirty="0">
                <a:solidFill>
                  <a:srgbClr val="FF0000"/>
                </a:solidFill>
              </a:rPr>
              <a:t>r</a:t>
            </a:r>
            <a:r>
              <a:rPr lang="en-US" sz="1000" dirty="0">
                <a:solidFill>
                  <a:srgbClr val="FFC000"/>
                </a:solidFill>
              </a:rPr>
              <a:t>y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cntd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  <a:endParaRPr sz="1000" dirty="0"/>
          </a:p>
        </p:txBody>
      </p:sp>
      <p:sp>
        <p:nvSpPr>
          <p:cNvPr id="4" name="object 4"/>
          <p:cNvSpPr/>
          <p:nvPr/>
        </p:nvSpPr>
        <p:spPr>
          <a:xfrm>
            <a:off x="2862099" y="1579468"/>
            <a:ext cx="713105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2099" y="3628726"/>
            <a:ext cx="859027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</a:t>
            </a:r>
            <a:r>
              <a:rPr sz="3200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2000, Google </a:t>
            </a:r>
            <a:r>
              <a:rPr sz="3200" spc="-5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AdWords </a:t>
            </a:r>
            <a:r>
              <a:rPr sz="3200" spc="-10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was</a:t>
            </a:r>
            <a:r>
              <a:rPr sz="3200" spc="-35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created</a:t>
            </a:r>
          </a:p>
          <a:p>
            <a:pPr marL="12700"/>
            <a:r>
              <a:rPr sz="3200" spc="-5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Quick </a:t>
            </a:r>
            <a:r>
              <a:rPr sz="3200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and easy </a:t>
            </a:r>
            <a:r>
              <a:rPr sz="3200" spc="-5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way for </a:t>
            </a:r>
            <a:r>
              <a:rPr sz="3200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business </a:t>
            </a:r>
            <a:r>
              <a:rPr sz="3200" spc="-5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 advertising</a:t>
            </a:r>
            <a:r>
              <a:rPr sz="3200" spc="10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5" dirty="0">
                <a:solidFill>
                  <a:schemeClr val="accent3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online</a:t>
            </a:r>
            <a:endParaRPr sz="3200" dirty="0">
              <a:solidFill>
                <a:schemeClr val="accent3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2099" y="4529232"/>
            <a:ext cx="7131050" cy="2195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7136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0279" y="1902110"/>
            <a:ext cx="6637655" cy="1334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105"/>
              </a:spcBef>
              <a:buSzPct val="96428"/>
              <a:tabLst>
                <a:tab pos="138430" algn="l"/>
              </a:tabLst>
            </a:pP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</a:t>
            </a:r>
            <a:r>
              <a:rPr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aunched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International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office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 Tokyo </a:t>
            </a:r>
            <a:r>
              <a:rPr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and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Japan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(2001)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2700" marR="186055">
              <a:lnSpc>
                <a:spcPts val="3360"/>
              </a:lnSpc>
              <a:buSzPct val="96428"/>
              <a:tabLst>
                <a:tab pos="138430" algn="l"/>
              </a:tabLst>
            </a:pP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ntroduced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Google images with </a:t>
            </a:r>
            <a:r>
              <a:rPr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250</a:t>
            </a:r>
            <a:r>
              <a:rPr lang="en-US"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</a:t>
            </a:r>
            <a:r>
              <a:rPr sz="3200" spc="-1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images.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6999" y="3678183"/>
            <a:ext cx="7964213" cy="292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9940" y="80404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H</a:t>
            </a:r>
            <a:r>
              <a:rPr lang="en-US" sz="1000" dirty="0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C000"/>
                </a:solidFill>
              </a:rPr>
              <a:t>s</a:t>
            </a:r>
            <a:r>
              <a:rPr lang="en-US" sz="1000" dirty="0">
                <a:solidFill>
                  <a:srgbClr val="0070C0"/>
                </a:solidFill>
              </a:rPr>
              <a:t>t</a:t>
            </a:r>
            <a:r>
              <a:rPr lang="en-US" sz="1000" dirty="0">
                <a:solidFill>
                  <a:srgbClr val="00B050"/>
                </a:solidFill>
              </a:rPr>
              <a:t>o</a:t>
            </a:r>
            <a:r>
              <a:rPr lang="en-US" sz="1000" dirty="0">
                <a:solidFill>
                  <a:srgbClr val="FF0000"/>
                </a:solidFill>
              </a:rPr>
              <a:t>r</a:t>
            </a:r>
            <a:r>
              <a:rPr lang="en-US" sz="1000" dirty="0">
                <a:solidFill>
                  <a:srgbClr val="FFC000"/>
                </a:solidFill>
              </a:rPr>
              <a:t>y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cntd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77509" y="521694"/>
            <a:ext cx="53697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GOOGLE</a:t>
            </a:r>
            <a:r>
              <a:rPr lang="en-US" sz="5000" b="1" spc="-1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5000" b="1" spc="-5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Images</a:t>
            </a:r>
            <a:endParaRPr lang="en-US" sz="50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023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721" y="1282700"/>
            <a:ext cx="1504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/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0197" y="589036"/>
            <a:ext cx="684293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5000" b="1" spc="-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GOOGLE </a:t>
            </a:r>
            <a:r>
              <a:rPr sz="5000" b="1" spc="-5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news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10800000" flipV="1">
            <a:off x="2796667" y="1725427"/>
            <a:ext cx="629460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2002, Google  </a:t>
            </a:r>
            <a:r>
              <a:rPr lang="en-US" sz="3200" spc="-1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news was 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launched with  4,000 </a:t>
            </a:r>
            <a:r>
              <a:rPr lang="en-US" sz="3200" spc="-1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news 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resources</a:t>
            </a:r>
            <a:r>
              <a:rPr lang="en-US" sz="3200" spc="-5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online</a:t>
            </a:r>
            <a:r>
              <a:rPr lang="en-US" sz="3200" spc="-5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15" y="780114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H</a:t>
            </a:r>
            <a:r>
              <a:rPr lang="en-US" sz="1000" dirty="0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C000"/>
                </a:solidFill>
              </a:rPr>
              <a:t>s</a:t>
            </a:r>
            <a:r>
              <a:rPr lang="en-US" sz="1000" dirty="0">
                <a:solidFill>
                  <a:srgbClr val="0070C0"/>
                </a:solidFill>
              </a:rPr>
              <a:t>t</a:t>
            </a:r>
            <a:r>
              <a:rPr lang="en-US" sz="1000" dirty="0">
                <a:solidFill>
                  <a:srgbClr val="00B050"/>
                </a:solidFill>
              </a:rPr>
              <a:t>o</a:t>
            </a:r>
            <a:r>
              <a:rPr lang="en-US" sz="1000" dirty="0">
                <a:solidFill>
                  <a:srgbClr val="FF0000"/>
                </a:solidFill>
              </a:rPr>
              <a:t>r</a:t>
            </a:r>
            <a:r>
              <a:rPr lang="en-US" sz="1000" dirty="0">
                <a:solidFill>
                  <a:srgbClr val="FFC000"/>
                </a:solidFill>
              </a:rPr>
              <a:t>y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cntd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67" y="2717706"/>
            <a:ext cx="666807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22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2293" y="520263"/>
            <a:ext cx="40648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132" y="809665"/>
            <a:ext cx="5822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H</a:t>
            </a:r>
            <a:r>
              <a:rPr lang="en-US" sz="1000" dirty="0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C000"/>
                </a:solidFill>
              </a:rPr>
              <a:t>s</a:t>
            </a:r>
            <a:r>
              <a:rPr lang="en-US" sz="1000" dirty="0">
                <a:solidFill>
                  <a:srgbClr val="0070C0"/>
                </a:solidFill>
              </a:rPr>
              <a:t>t</a:t>
            </a:r>
            <a:r>
              <a:rPr lang="en-US" sz="1000" dirty="0">
                <a:solidFill>
                  <a:srgbClr val="00B050"/>
                </a:solidFill>
              </a:rPr>
              <a:t>o</a:t>
            </a:r>
            <a:r>
              <a:rPr lang="en-US" sz="1000" dirty="0">
                <a:solidFill>
                  <a:srgbClr val="FF0000"/>
                </a:solidFill>
              </a:rPr>
              <a:t>r</a:t>
            </a:r>
            <a:r>
              <a:rPr lang="en-US" sz="1000" dirty="0">
                <a:solidFill>
                  <a:srgbClr val="FFC000"/>
                </a:solidFill>
              </a:rPr>
              <a:t>y</a:t>
            </a:r>
            <a:br>
              <a:rPr lang="en-US" sz="1000" dirty="0">
                <a:solidFill>
                  <a:srgbClr val="FFC000"/>
                </a:solidFill>
              </a:rPr>
            </a:br>
            <a:r>
              <a:rPr lang="en-US" sz="1000" dirty="0">
                <a:solidFill>
                  <a:srgbClr val="FFC000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cntd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  <a:endParaRPr lang="en-US" sz="1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8066" y="2164395"/>
            <a:ext cx="603436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1st Apr 2004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Gmail goes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live 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started </a:t>
            </a:r>
            <a:r>
              <a:rPr lang="en-US" sz="3200" spc="-1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with</a:t>
            </a:r>
            <a:r>
              <a:rPr lang="en-US" sz="3200" spc="-4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spc="-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1GB  storage</a:t>
            </a:r>
            <a:r>
              <a:rPr lang="en-US" sz="3200" spc="-25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space.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92" y="3187338"/>
            <a:ext cx="5730846" cy="32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462</TotalTime>
  <Words>628</Words>
  <Application>Microsoft Office PowerPoint</Application>
  <PresentationFormat>Widescreen</PresentationFormat>
  <Paragraphs>108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Adobe Arabic</vt:lpstr>
      <vt:lpstr>Arial</vt:lpstr>
      <vt:lpstr>Calibri</vt:lpstr>
      <vt:lpstr>Century Gothic</vt:lpstr>
      <vt:lpstr>Trebuchet MS</vt:lpstr>
      <vt:lpstr>Wingdings 3</vt:lpstr>
      <vt:lpstr>Wisp</vt:lpstr>
      <vt:lpstr>FTP , GOOGLE , YAHOO , E-MAIL</vt:lpstr>
      <vt:lpstr>GOOGLE</vt:lpstr>
      <vt:lpstr>INTRODUCTION</vt:lpstr>
      <vt:lpstr>HISTORY</vt:lpstr>
      <vt:lpstr>History  cntd.</vt:lpstr>
      <vt:lpstr>History  cntd.</vt:lpstr>
      <vt:lpstr>PowerPoint Presentation</vt:lpstr>
      <vt:lpstr>PowerPoint Presentation</vt:lpstr>
      <vt:lpstr>PowerPoint Presentation</vt:lpstr>
      <vt:lpstr>In 2005, Google maps was created  Google talk was launched.</vt:lpstr>
      <vt:lpstr>PowerPoint Presentation</vt:lpstr>
      <vt:lpstr>PowerPoint Presentation</vt:lpstr>
      <vt:lpstr>PowerPoint Presentation</vt:lpstr>
      <vt:lpstr> </vt:lpstr>
      <vt:lpstr>YAHOO!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E-MAIL</vt:lpstr>
      <vt:lpstr>                 What is E-MAIL ?</vt:lpstr>
      <vt:lpstr>  History</vt:lpstr>
      <vt:lpstr>WHY TO USE E-MAIL ?</vt:lpstr>
      <vt:lpstr>PowerPoint Presentation</vt:lpstr>
      <vt:lpstr>FTP (FILE TRANSFER PROTOCOL)</vt:lpstr>
      <vt:lpstr>             WHAT IS FTP ?</vt:lpstr>
      <vt:lpstr> How does ftp works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49</cp:revision>
  <dcterms:created xsi:type="dcterms:W3CDTF">2019-07-02T17:34:18Z</dcterms:created>
  <dcterms:modified xsi:type="dcterms:W3CDTF">2019-07-03T07:26:52Z</dcterms:modified>
</cp:coreProperties>
</file>