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02" r:id="rId4"/>
    <p:sldId id="257" r:id="rId5"/>
    <p:sldId id="260" r:id="rId6"/>
    <p:sldId id="271" r:id="rId7"/>
    <p:sldId id="261" r:id="rId8"/>
    <p:sldId id="30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3" r:id="rId17"/>
    <p:sldId id="294" r:id="rId18"/>
    <p:sldId id="295" r:id="rId19"/>
    <p:sldId id="296" r:id="rId20"/>
    <p:sldId id="297" r:id="rId21"/>
    <p:sldId id="272" r:id="rId22"/>
    <p:sldId id="274" r:id="rId23"/>
    <p:sldId id="275" r:id="rId24"/>
    <p:sldId id="276" r:id="rId25"/>
    <p:sldId id="278" r:id="rId26"/>
    <p:sldId id="280" r:id="rId27"/>
    <p:sldId id="283" r:id="rId28"/>
    <p:sldId id="286" r:id="rId29"/>
    <p:sldId id="288" r:id="rId30"/>
    <p:sldId id="292" r:id="rId31"/>
    <p:sldId id="291" r:id="rId32"/>
    <p:sldId id="259" r:id="rId33"/>
    <p:sldId id="298" r:id="rId34"/>
    <p:sldId id="301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7" y="2137892"/>
            <a:ext cx="13394028" cy="1557663"/>
          </a:xfrm>
        </p:spPr>
        <p:txBody>
          <a:bodyPr/>
          <a:lstStyle/>
          <a:p>
            <a:r>
              <a:rPr lang="en-US" sz="9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CSS &amp; MEDIA QUERIES</a:t>
            </a:r>
            <a:endParaRPr lang="en-US" sz="9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3825" y="4752305"/>
            <a:ext cx="6748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smtClean="0">
                <a:latin typeface="Bahnschrift SemiBold" panose="020B0502040204020203" pitchFamily="34" charset="0"/>
              </a:rPr>
              <a:t>AABISHKAR KARKI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smtClean="0">
                <a:latin typeface="Bahnschrift SemiBold" panose="020B0502040204020203" pitchFamily="34" charset="0"/>
              </a:rPr>
              <a:t>SURAKSHYA BHANDARI</a:t>
            </a:r>
            <a:endParaRPr lang="en-US" sz="4000" i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3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70092" y="907638"/>
            <a:ext cx="3790247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spc="8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4000" b="1" spc="8" dirty="0">
                <a:solidFill>
                  <a:srgbClr val="FFFF00"/>
                </a:solidFill>
                <a:latin typeface="Times New Roman"/>
                <a:cs typeface="Times New Roman"/>
              </a:rPr>
              <a:t>YPES OF </a:t>
            </a:r>
            <a:r>
              <a:rPr sz="4400" b="1" spc="8" dirty="0">
                <a:solidFill>
                  <a:srgbClr val="FFFF00"/>
                </a:solidFill>
                <a:latin typeface="Times New Roman"/>
                <a:cs typeface="Times New Roman"/>
              </a:rPr>
              <a:t>CSS</a:t>
            </a:r>
            <a:endParaRPr sz="4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341" y="2230724"/>
            <a:ext cx="7309401" cy="434603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>
              <a:lnSpc>
                <a:spcPts val="3390"/>
              </a:lnSpc>
            </a:pPr>
            <a:r>
              <a:rPr sz="3200" spc="348" dirty="0">
                <a:latin typeface="Arial"/>
                <a:cs typeface="Arial"/>
              </a:rPr>
              <a:t>• </a:t>
            </a:r>
            <a:r>
              <a:rPr sz="3200" dirty="0">
                <a:latin typeface="Times New Roman"/>
                <a:cs typeface="Times New Roman"/>
              </a:rPr>
              <a:t>There are 3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 of cascading style sheet: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3926" y="3403705"/>
            <a:ext cx="426914" cy="1602799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i="1" spc="4" dirty="0"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sz="3200" i="1" spc="4" dirty="0">
                <a:latin typeface="Times New Roman"/>
                <a:cs typeface="Times New Roman"/>
              </a:rPr>
              <a:t>2)</a:t>
            </a:r>
            <a:endParaRPr sz="3200">
              <a:latin typeface="Times New Roman"/>
              <a:cs typeface="Times New Roman"/>
            </a:endParaRPr>
          </a:p>
          <a:p>
            <a:pPr marL="12700" marR="5">
              <a:lnSpc>
                <a:spcPct val="95825"/>
              </a:lnSpc>
              <a:spcBef>
                <a:spcPts val="928"/>
              </a:spcBef>
            </a:pPr>
            <a:r>
              <a:rPr sz="3200" i="1" spc="4" dirty="0">
                <a:latin typeface="Times New Roman"/>
                <a:cs typeface="Times New Roman"/>
              </a:rPr>
              <a:t>3)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77515" y="3403705"/>
            <a:ext cx="5833910" cy="1602799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i="1" dirty="0">
                <a:latin typeface="Times New Roman"/>
                <a:cs typeface="Times New Roman"/>
              </a:rPr>
              <a:t>External style sheet.</a:t>
            </a:r>
            <a:endParaRPr sz="3200" dirty="0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759"/>
              </a:spcBef>
            </a:pPr>
            <a:r>
              <a:rPr sz="3200" i="1" dirty="0">
                <a:latin typeface="Times New Roman"/>
                <a:cs typeface="Times New Roman"/>
              </a:rPr>
              <a:t>Internal style </a:t>
            </a:r>
            <a:r>
              <a:rPr sz="3200" i="1" smtClean="0">
                <a:latin typeface="Times New Roman"/>
                <a:cs typeface="Times New Roman"/>
              </a:rPr>
              <a:t>sheet</a:t>
            </a:r>
            <a:r>
              <a:rPr lang="en-US" sz="3200" i="1" smtClean="0">
                <a:latin typeface="Times New Roman"/>
                <a:cs typeface="Times New Roman"/>
              </a:rPr>
              <a:t>(Embedded)</a:t>
            </a:r>
            <a:r>
              <a:rPr sz="3200" i="1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928"/>
              </a:spcBef>
            </a:pPr>
            <a:r>
              <a:rPr sz="3200" i="1" dirty="0">
                <a:latin typeface="Times New Roman"/>
                <a:cs typeface="Times New Roman"/>
              </a:rPr>
              <a:t>Inline style.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70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791" y="298185"/>
            <a:ext cx="8329726" cy="6262791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609472" marR="47548">
              <a:lnSpc>
                <a:spcPts val="4595"/>
              </a:lnSpc>
            </a:pPr>
            <a:r>
              <a:rPr sz="4400" b="1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XTERNAL </a:t>
            </a:r>
            <a:r>
              <a:rPr sz="4400" b="1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TYLE </a:t>
            </a:r>
            <a:r>
              <a:rPr sz="4400" b="1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HEET</a:t>
            </a:r>
            <a:endParaRPr sz="40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12700" marR="47548">
              <a:lnSpc>
                <a:spcPct val="95825"/>
              </a:lnSpc>
              <a:spcBef>
                <a:spcPts val="3337"/>
              </a:spcBef>
            </a:pPr>
            <a:r>
              <a:rPr sz="2500" spc="144" dirty="0">
                <a:latin typeface="Arial"/>
                <a:cs typeface="Arial"/>
              </a:rPr>
              <a:t>•  </a:t>
            </a:r>
            <a:r>
              <a:rPr sz="2500" spc="-5" dirty="0">
                <a:latin typeface="Times New Roman"/>
                <a:cs typeface="Times New Roman"/>
              </a:rPr>
              <a:t>Ideal when applied to Many </a:t>
            </a:r>
            <a:r>
              <a:rPr sz="2500" spc="-5" dirty="0" smtClean="0">
                <a:latin typeface="Times New Roman"/>
                <a:cs typeface="Times New Roman"/>
              </a:rPr>
              <a:t>Pages.</a:t>
            </a:r>
            <a:endParaRPr lang="en-US" sz="2500" spc="-5" dirty="0">
              <a:latin typeface="Times New Roman"/>
              <a:cs typeface="Times New Roman"/>
            </a:endParaRPr>
          </a:p>
          <a:p>
            <a:pPr marL="355600" marR="47548" indent="-342900">
              <a:lnSpc>
                <a:spcPct val="95825"/>
              </a:lnSpc>
              <a:spcBef>
                <a:spcPts val="3337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must include a reference to the external style sheet file inside the &lt;link&gt; element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250748" marR="47548">
              <a:lnSpc>
                <a:spcPct val="95825"/>
              </a:lnSpc>
              <a:spcBef>
                <a:spcPts val="1736"/>
              </a:spcBef>
            </a:pPr>
            <a:r>
              <a:rPr sz="2500" dirty="0">
                <a:latin typeface="Times New Roman"/>
                <a:cs typeface="Times New Roman"/>
              </a:rPr>
              <a:t>&lt;head&gt;</a:t>
            </a:r>
          </a:p>
          <a:p>
            <a:pPr marL="648462">
              <a:lnSpc>
                <a:spcPct val="95825"/>
              </a:lnSpc>
              <a:spcBef>
                <a:spcPts val="1721"/>
              </a:spcBef>
            </a:pPr>
            <a:r>
              <a:rPr sz="2500" dirty="0">
                <a:latin typeface="Times New Roman"/>
                <a:cs typeface="Times New Roman"/>
              </a:rPr>
              <a:t>&lt;link rel=“stylesheet” type=“text/css” href="mystyle.css"/&gt;</a:t>
            </a:r>
          </a:p>
          <a:p>
            <a:pPr marL="250748" marR="47548">
              <a:lnSpc>
                <a:spcPct val="95825"/>
              </a:lnSpc>
              <a:spcBef>
                <a:spcPts val="1721"/>
              </a:spcBef>
            </a:pPr>
            <a:r>
              <a:rPr sz="2500" spc="-1" dirty="0">
                <a:latin typeface="Times New Roman"/>
                <a:cs typeface="Times New Roman"/>
              </a:rPr>
              <a:t>&lt;/head&gt;</a:t>
            </a:r>
            <a:endParaRPr sz="2500" dirty="0">
              <a:latin typeface="Times New Roman"/>
              <a:cs typeface="Times New Roman"/>
            </a:endParaRPr>
          </a:p>
          <a:p>
            <a:pPr marL="12700" marR="47548">
              <a:lnSpc>
                <a:spcPct val="95825"/>
              </a:lnSpc>
              <a:spcBef>
                <a:spcPts val="1724"/>
              </a:spcBef>
            </a:pPr>
            <a:r>
              <a:rPr sz="2500" spc="144" dirty="0">
                <a:latin typeface="Arial"/>
                <a:cs typeface="Arial"/>
              </a:rPr>
              <a:t>•  </a:t>
            </a:r>
            <a:r>
              <a:rPr sz="2500" spc="-5" dirty="0">
                <a:latin typeface="Times New Roman"/>
                <a:cs typeface="Times New Roman"/>
              </a:rPr>
              <a:t>An external style sheet can be written in any text editor.</a:t>
            </a:r>
            <a:endParaRPr sz="2500" dirty="0">
              <a:latin typeface="Times New Roman"/>
              <a:cs typeface="Times New Roman"/>
            </a:endParaRPr>
          </a:p>
          <a:p>
            <a:pPr marL="12700" marR="47548">
              <a:lnSpc>
                <a:spcPct val="95825"/>
              </a:lnSpc>
              <a:spcBef>
                <a:spcPts val="1710"/>
              </a:spcBef>
            </a:pPr>
            <a:r>
              <a:rPr sz="2500" spc="144" dirty="0">
                <a:latin typeface="Arial"/>
                <a:cs typeface="Arial"/>
              </a:rPr>
              <a:t>•  </a:t>
            </a:r>
            <a:r>
              <a:rPr sz="2500" spc="-9" dirty="0">
                <a:latin typeface="Times New Roman"/>
                <a:cs typeface="Times New Roman"/>
              </a:rPr>
              <a:t>Your style sheet should be saved with a .css extension</a:t>
            </a:r>
            <a:r>
              <a:rPr sz="2500" spc="-9" dirty="0" smtClean="0">
                <a:latin typeface="Times New Roman"/>
                <a:cs typeface="Times New Roman"/>
              </a:rPr>
              <a:t>.</a:t>
            </a:r>
            <a:endParaRPr lang="en-US" sz="2500" spc="-9" dirty="0" smtClean="0">
              <a:latin typeface="Times New Roman"/>
              <a:cs typeface="Times New Roman"/>
            </a:endParaRPr>
          </a:p>
          <a:p>
            <a:pPr marL="355600" marR="47548" indent="-342900">
              <a:lnSpc>
                <a:spcPct val="95825"/>
              </a:lnSpc>
              <a:spcBef>
                <a:spcPts val="171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/>
                <a:cs typeface="Times New Roman"/>
              </a:rPr>
              <a:t>Can </a:t>
            </a:r>
            <a:r>
              <a:rPr lang="en-US" sz="2500" dirty="0">
                <a:latin typeface="Times New Roman"/>
                <a:cs typeface="Times New Roman"/>
              </a:rPr>
              <a:t>change the look of an entire website by changing just one file</a:t>
            </a:r>
            <a:endParaRPr sz="2500" dirty="0">
              <a:latin typeface="Times New Roman"/>
              <a:cs typeface="Times New Roman"/>
            </a:endParaRPr>
          </a:p>
          <a:p>
            <a:pPr marL="12700" marR="47548">
              <a:lnSpc>
                <a:spcPct val="95825"/>
              </a:lnSpc>
              <a:spcBef>
                <a:spcPts val="1713"/>
              </a:spcBef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304800"/>
            <a:ext cx="88392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800" y="4571998"/>
            <a:ext cx="86106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10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517445" y="541809"/>
            <a:ext cx="7239915" cy="2380940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382092" marR="52573">
              <a:lnSpc>
                <a:spcPts val="4595"/>
              </a:lnSpc>
            </a:pPr>
            <a:r>
              <a:rPr sz="4400" b="1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NTERNAL </a:t>
            </a:r>
            <a:r>
              <a:rPr sz="4400" b="1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TYLE </a:t>
            </a:r>
            <a:r>
              <a:rPr sz="4400" b="1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HEET</a:t>
            </a:r>
            <a:endParaRPr sz="40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611"/>
              </a:spcBef>
            </a:pPr>
            <a:r>
              <a:rPr sz="2400" spc="176" dirty="0">
                <a:latin typeface="Arial"/>
                <a:cs typeface="Arial"/>
              </a:rPr>
              <a:t>•  </a:t>
            </a:r>
            <a:r>
              <a:rPr sz="2400" spc="-1" dirty="0">
                <a:latin typeface="Times New Roman"/>
                <a:cs typeface="Times New Roman"/>
              </a:rPr>
              <a:t>It should be used when a Single Document has a unique</a:t>
            </a:r>
            <a:endParaRPr sz="2400" dirty="0">
              <a:latin typeface="Times New Roman"/>
              <a:cs typeface="Times New Roman"/>
            </a:endParaRPr>
          </a:p>
          <a:p>
            <a:pPr marL="355549" marR="52573">
              <a:lnSpc>
                <a:spcPct val="95825"/>
              </a:lnSpc>
              <a:spcBef>
                <a:spcPts val="699"/>
              </a:spcBef>
            </a:pPr>
            <a:r>
              <a:rPr sz="2400" spc="1" dirty="0">
                <a:latin typeface="Times New Roman"/>
                <a:cs typeface="Times New Roman"/>
              </a:rPr>
              <a:t>style.</a:t>
            </a:r>
            <a:endParaRPr sz="2400" dirty="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61"/>
              </a:spcBef>
            </a:pPr>
            <a:r>
              <a:rPr sz="2400" spc="176" dirty="0">
                <a:latin typeface="Arial"/>
                <a:cs typeface="Arial"/>
              </a:rPr>
              <a:t>•  </a:t>
            </a:r>
            <a:r>
              <a:rPr sz="2400" spc="-5" dirty="0">
                <a:latin typeface="Times New Roman"/>
                <a:cs typeface="Times New Roman"/>
              </a:rPr>
              <a:t>You can define internal styles in the head section of an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444" y="3031462"/>
            <a:ext cx="3545514" cy="256605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319989" marR="8564" algn="ctr">
              <a:lnSpc>
                <a:spcPts val="2550"/>
              </a:lnSpc>
            </a:pPr>
            <a:r>
              <a:rPr sz="2400" spc="-3" dirty="0">
                <a:latin typeface="Times New Roman"/>
                <a:cs typeface="Times New Roman"/>
              </a:rPr>
              <a:t>HTML page, by using the</a:t>
            </a:r>
            <a:endParaRPr sz="2400">
              <a:latin typeface="Times New Roman"/>
              <a:cs typeface="Times New Roman"/>
            </a:endParaRPr>
          </a:p>
          <a:p>
            <a:pPr marL="12700" marR="31424">
              <a:lnSpc>
                <a:spcPct val="95825"/>
              </a:lnSpc>
              <a:spcBef>
                <a:spcPts val="1136"/>
              </a:spcBef>
            </a:pPr>
            <a:r>
              <a:rPr sz="2400" spc="176" dirty="0">
                <a:latin typeface="Arial"/>
                <a:cs typeface="Arial"/>
              </a:rPr>
              <a:t>•  </a:t>
            </a:r>
            <a:r>
              <a:rPr sz="2400" dirty="0">
                <a:latin typeface="Times New Roman"/>
                <a:cs typeface="Times New Roman"/>
              </a:rPr>
              <a:t>Eg:</a:t>
            </a:r>
            <a:endParaRPr sz="2400">
              <a:latin typeface="Times New Roman"/>
              <a:cs typeface="Times New Roman"/>
            </a:endParaRPr>
          </a:p>
          <a:p>
            <a:pPr marL="827989" marR="31424">
              <a:lnSpc>
                <a:spcPct val="95825"/>
              </a:lnSpc>
              <a:spcBef>
                <a:spcPts val="1458"/>
              </a:spcBef>
            </a:pPr>
            <a:r>
              <a:rPr sz="2200" dirty="0">
                <a:latin typeface="Times New Roman"/>
                <a:cs typeface="Times New Roman"/>
              </a:rPr>
              <a:t>&lt;head&gt;</a:t>
            </a:r>
            <a:endParaRPr sz="2200">
              <a:latin typeface="Times New Roman"/>
              <a:cs typeface="Times New Roman"/>
            </a:endParaRPr>
          </a:p>
          <a:p>
            <a:pPr marL="866089">
              <a:lnSpc>
                <a:spcPct val="95825"/>
              </a:lnSpc>
              <a:spcBef>
                <a:spcPts val="710"/>
              </a:spcBef>
            </a:pPr>
            <a:r>
              <a:rPr sz="2200" dirty="0">
                <a:latin typeface="Times New Roman"/>
                <a:cs typeface="Times New Roman"/>
              </a:rPr>
              <a:t>&lt;style type="text/css"&gt;</a:t>
            </a:r>
            <a:endParaRPr sz="2200">
              <a:latin typeface="Times New Roman"/>
              <a:cs typeface="Times New Roman"/>
            </a:endParaRPr>
          </a:p>
          <a:p>
            <a:pPr marL="866089" marR="31424">
              <a:lnSpc>
                <a:spcPct val="95825"/>
              </a:lnSpc>
              <a:spcBef>
                <a:spcPts val="641"/>
              </a:spcBef>
            </a:pPr>
            <a:r>
              <a:rPr sz="2200" spc="-3" dirty="0">
                <a:latin typeface="Times New Roman"/>
                <a:cs typeface="Times New Roman"/>
              </a:rPr>
              <a:t>hr {color: sienna;}</a:t>
            </a:r>
            <a:endParaRPr sz="2200">
              <a:latin typeface="Times New Roman"/>
              <a:cs typeface="Times New Roman"/>
            </a:endParaRPr>
          </a:p>
          <a:p>
            <a:pPr marL="866089" marR="31424">
              <a:lnSpc>
                <a:spcPct val="95825"/>
              </a:lnSpc>
              <a:spcBef>
                <a:spcPts val="638"/>
              </a:spcBef>
            </a:pPr>
            <a:r>
              <a:rPr sz="2200" spc="-1" dirty="0">
                <a:latin typeface="Times New Roman"/>
                <a:cs typeface="Times New Roman"/>
              </a:rPr>
              <a:t>p {margin-left:20px;}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9896" y="3031462"/>
            <a:ext cx="99161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&lt;style&gt;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4459" y="3031462"/>
            <a:ext cx="51978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tag,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7190" y="3031462"/>
            <a:ext cx="52923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1" dirty="0">
                <a:latin typeface="Times New Roman"/>
                <a:cs typeface="Times New Roman"/>
              </a:rPr>
              <a:t>like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761" y="3031462"/>
            <a:ext cx="59720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this: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0833" y="5695510"/>
            <a:ext cx="3001078" cy="1109268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latin typeface="Times New Roman"/>
                <a:cs typeface="Times New Roman"/>
              </a:rPr>
              <a:t>body {background-image:</a:t>
            </a:r>
            <a:endParaRPr sz="2200">
              <a:latin typeface="Times New Roman"/>
              <a:cs typeface="Times New Roman"/>
            </a:endParaRPr>
          </a:p>
          <a:p>
            <a:pPr marL="12700" marR="41833">
              <a:lnSpc>
                <a:spcPct val="95825"/>
              </a:lnSpc>
              <a:spcBef>
                <a:spcPts val="520"/>
              </a:spcBef>
            </a:pPr>
            <a:r>
              <a:rPr sz="2200" spc="1" dirty="0">
                <a:latin typeface="Times New Roman"/>
                <a:cs typeface="Times New Roman"/>
              </a:rPr>
              <a:t>&lt;/style&gt;</a:t>
            </a:r>
            <a:endParaRPr sz="2200">
              <a:latin typeface="Times New Roman"/>
              <a:cs typeface="Times New Roman"/>
            </a:endParaRPr>
          </a:p>
          <a:p>
            <a:pPr marL="12700" marR="41833">
              <a:lnSpc>
                <a:spcPct val="95825"/>
              </a:lnSpc>
              <a:spcBef>
                <a:spcPts val="640"/>
              </a:spcBef>
            </a:pPr>
            <a:r>
              <a:rPr sz="2200" dirty="0">
                <a:latin typeface="Times New Roman"/>
                <a:cs typeface="Times New Roman"/>
              </a:rPr>
              <a:t>&lt;/head&gt;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76797" y="5695510"/>
            <a:ext cx="3057166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latin typeface="Times New Roman"/>
                <a:cs typeface="Times New Roman"/>
              </a:rPr>
              <a:t>url("images/back40.gif");}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223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228600"/>
            <a:ext cx="70866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9800" y="2286000"/>
            <a:ext cx="82296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06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04563" y="246903"/>
            <a:ext cx="5826558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NLINE </a:t>
            </a:r>
            <a:r>
              <a:rPr sz="4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0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TYLE</a:t>
            </a:r>
            <a:r>
              <a:rPr lang="en-US" sz="40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SHEET</a:t>
            </a:r>
            <a:endParaRPr sz="4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5049" y="465609"/>
            <a:ext cx="1830315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9244" y="1245188"/>
            <a:ext cx="12015989" cy="3584389"/>
          </a:xfrm>
          <a:prstGeom prst="rect">
            <a:avLst/>
          </a:prstGeom>
        </p:spPr>
        <p:txBody>
          <a:bodyPr wrap="square" lIns="0" tIns="18256" rIns="0" bIns="0" rtlCol="0">
            <a:noAutofit/>
          </a:bodyPr>
          <a:lstStyle/>
          <a:p>
            <a:pPr marL="355600" marR="59145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style for a single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500" spc="8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marR="59145"/>
            <a:endParaRPr lang="en-US" sz="2500" spc="86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145" indent="-342900">
              <a:buFont typeface="Arial" panose="020B0604020202020204" pitchFamily="34" charset="0"/>
              <a:buChar char="•"/>
            </a:pPr>
            <a:r>
              <a:rPr lang="en-US" sz="2500" spc="8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inline styles, add the style attribute to </a:t>
            </a:r>
            <a:r>
              <a:rPr sz="25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tag.</a:t>
            </a:r>
          </a:p>
          <a:p>
            <a:pPr marL="12700" marR="59145">
              <a:spcBef>
                <a:spcPts val="1743"/>
              </a:spcBef>
            </a:pPr>
            <a:r>
              <a:rPr sz="2500" spc="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sz="25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style attribute can contain any CSS property.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9145">
              <a:spcBef>
                <a:spcPts val="1746"/>
              </a:spcBef>
            </a:pPr>
            <a:r>
              <a:rPr sz="2500" spc="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sz="2500" spc="-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205">
              <a:spcBef>
                <a:spcPts val="1754"/>
              </a:spcBef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style="color:blue;margin-left:30px;"&gt;This is 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  <a:r>
              <a:rPr sz="25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.&lt;/h1&gt;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4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64" y="167425"/>
            <a:ext cx="9650570" cy="65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1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17" y="122348"/>
            <a:ext cx="9347766" cy="66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94" y="135228"/>
            <a:ext cx="10119012" cy="65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50" y="119601"/>
            <a:ext cx="9083900" cy="66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594580" y="432918"/>
            <a:ext cx="2754646" cy="482904"/>
          </a:xfrm>
          <a:prstGeom prst="rect">
            <a:avLst/>
          </a:prstGeom>
        </p:spPr>
        <p:txBody>
          <a:bodyPr wrap="square" lIns="0" tIns="23114" rIns="0" bIns="0" rtlCol="0">
            <a:noAutofit/>
          </a:bodyPr>
          <a:lstStyle/>
          <a:p>
            <a:pPr marL="12700">
              <a:lnSpc>
                <a:spcPts val="3640"/>
              </a:lnSpc>
            </a:pPr>
            <a:r>
              <a:rPr sz="3600" b="1" u="heavy" spc="-93" dirty="0" smtClean="0">
                <a:latin typeface="Times New Roman"/>
                <a:cs typeface="Times New Roman"/>
              </a:rPr>
              <a:t>What is CSS ?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8925" y="1227856"/>
            <a:ext cx="5262694" cy="330504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spc="-23" dirty="0" smtClean="0">
                <a:latin typeface="Times New Roman"/>
                <a:cs typeface="Times New Roman"/>
              </a:rPr>
              <a:t>CSS </a:t>
            </a:r>
            <a:r>
              <a:rPr lang="en-US" sz="2400" b="1" spc="-23" dirty="0">
                <a:latin typeface="Times New Roman"/>
                <a:cs typeface="Times New Roman"/>
              </a:rPr>
              <a:t> </a:t>
            </a:r>
            <a:r>
              <a:rPr lang="en-US" sz="2400" b="1" spc="-23" dirty="0" smtClean="0">
                <a:latin typeface="Times New Roman"/>
                <a:cs typeface="Times New Roman"/>
              </a:rPr>
              <a:t>         </a:t>
            </a:r>
            <a:r>
              <a:rPr sz="2400" b="1" spc="-23" dirty="0" smtClean="0">
                <a:latin typeface="Times New Roman"/>
                <a:cs typeface="Times New Roman"/>
              </a:rPr>
              <a:t>“Cascading Style Sheets”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456" y="1855655"/>
            <a:ext cx="1503706" cy="33020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u="heavy" spc="-21" dirty="0" smtClean="0">
                <a:latin typeface="Times New Roman"/>
                <a:cs typeface="Times New Roman"/>
              </a:rPr>
              <a:t>Cascading</a:t>
            </a:r>
            <a:r>
              <a:rPr sz="2400" b="1" spc="-21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162" y="1832593"/>
            <a:ext cx="8669836" cy="33020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spc="-30" dirty="0" smtClean="0">
                <a:latin typeface="Times New Roman"/>
                <a:cs typeface="Times New Roman"/>
              </a:rPr>
              <a:t>procedure that determines which style will apply to a certain</a:t>
            </a:r>
            <a:r>
              <a:rPr lang="en-US" sz="2400" spc="-30" dirty="0" smtClean="0">
                <a:latin typeface="Times New Roman"/>
                <a:cs typeface="Times New Roman"/>
              </a:rPr>
              <a:t> section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456" y="2221415"/>
            <a:ext cx="5380939" cy="33020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456" y="2953316"/>
            <a:ext cx="10254665" cy="69596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u="heavy" spc="-27" dirty="0" smtClean="0">
                <a:latin typeface="Times New Roman"/>
                <a:cs typeface="Times New Roman"/>
              </a:rPr>
              <a:t>Style</a:t>
            </a:r>
            <a:r>
              <a:rPr sz="2400" b="1" spc="-27" dirty="0" smtClean="0">
                <a:latin typeface="Times New Roman"/>
                <a:cs typeface="Times New Roman"/>
              </a:rPr>
              <a:t>: </a:t>
            </a:r>
            <a:r>
              <a:rPr sz="2400" spc="-27" dirty="0" smtClean="0">
                <a:latin typeface="Times New Roman"/>
                <a:cs typeface="Times New Roman"/>
              </a:rPr>
              <a:t>how you want a certain part of your page to look.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456" y="4050362"/>
            <a:ext cx="10754897" cy="696447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u="heavy" spc="-24" dirty="0" smtClean="0">
                <a:latin typeface="Times New Roman"/>
                <a:cs typeface="Times New Roman"/>
              </a:rPr>
              <a:t>Sheets</a:t>
            </a:r>
            <a:r>
              <a:rPr sz="2400" b="1" spc="-24" dirty="0" smtClean="0">
                <a:latin typeface="Times New Roman"/>
                <a:cs typeface="Times New Roman"/>
              </a:rPr>
              <a:t>: </a:t>
            </a:r>
            <a:r>
              <a:rPr sz="2400" spc="-24" dirty="0" smtClean="0">
                <a:latin typeface="Times New Roman"/>
                <a:cs typeface="Times New Roman"/>
              </a:rPr>
              <a:t>the “sheets” are like templates, or a set of rules, for determining how the webpage</a:t>
            </a:r>
            <a:endParaRPr sz="2400" dirty="0">
              <a:latin typeface="Times New Roman"/>
              <a:cs typeface="Times New Roman"/>
            </a:endParaRPr>
          </a:p>
          <a:p>
            <a:pPr marL="12700" marR="45765">
              <a:lnSpc>
                <a:spcPct val="95825"/>
              </a:lnSpc>
            </a:pPr>
            <a:r>
              <a:rPr sz="2400" spc="-48" dirty="0" smtClean="0">
                <a:latin typeface="Times New Roman"/>
                <a:cs typeface="Times New Roman"/>
              </a:rPr>
              <a:t>will look.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456" y="5148130"/>
            <a:ext cx="10997309" cy="696056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CSS is a stylesheet language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styles for your web pages, including the design, layout and variations in display for different devices and screen sizes. </a:t>
            </a:r>
          </a:p>
          <a:p>
            <a:pPr marL="12700" marR="45720">
              <a:lnSpc>
                <a:spcPct val="95825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4658" y="674370"/>
            <a:ext cx="1144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48374" y="674370"/>
            <a:ext cx="11357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38679" y="674370"/>
            <a:ext cx="1140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Right Arrow 12"/>
          <p:cNvSpPr/>
          <p:nvPr/>
        </p:nvSpPr>
        <p:spPr>
          <a:xfrm>
            <a:off x="4118062" y="1264319"/>
            <a:ext cx="579549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78" y="167237"/>
            <a:ext cx="9727844" cy="65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806" y="145538"/>
            <a:ext cx="3223836" cy="626102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dirty="0">
                <a:solidFill>
                  <a:srgbClr val="FFFF00"/>
                </a:solidFill>
                <a:latin typeface="Times New Roman"/>
                <a:cs typeface="Times New Roman"/>
              </a:rPr>
              <a:t>CSS</a:t>
            </a:r>
            <a:r>
              <a:rPr sz="3993" spc="-6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993" spc="-5" dirty="0">
                <a:solidFill>
                  <a:srgbClr val="FFFF00"/>
                </a:solidFill>
                <a:latin typeface="Times New Roman"/>
                <a:cs typeface="Times New Roman"/>
              </a:rPr>
              <a:t>STYLING</a:t>
            </a:r>
            <a:endParaRPr sz="3993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078" y="890885"/>
            <a:ext cx="7702859" cy="59671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00" i="1" spc="-5" dirty="0" smtClean="0">
                <a:latin typeface="Arial"/>
                <a:cs typeface="Arial"/>
              </a:rPr>
              <a:t>Background</a:t>
            </a:r>
            <a:r>
              <a:rPr sz="2500" i="1" spc="-9" dirty="0" smtClean="0">
                <a:latin typeface="Arial"/>
                <a:cs typeface="Arial"/>
              </a:rPr>
              <a:t> Color</a:t>
            </a:r>
            <a:endParaRPr sz="2500" i="1" dirty="0" smtClean="0">
              <a:latin typeface="Arial"/>
              <a:cs typeface="Arial"/>
            </a:endParaRPr>
          </a:p>
          <a:p>
            <a:pPr marL="354427" marR="629348" indent="-342900">
              <a:lnSpc>
                <a:spcPct val="207900"/>
              </a:lnSpc>
              <a:buFont typeface="Arial" panose="020B0604020202020204" pitchFamily="34" charset="0"/>
              <a:buChar char="•"/>
            </a:pPr>
            <a:r>
              <a:rPr lang="en-US" sz="2500" spc="-5" dirty="0">
                <a:latin typeface="Arial"/>
                <a:cs typeface="Arial"/>
              </a:rPr>
              <a:t>S</a:t>
            </a:r>
            <a:r>
              <a:rPr sz="2500" spc="-5" dirty="0" smtClean="0">
                <a:latin typeface="Arial"/>
                <a:cs typeface="Arial"/>
              </a:rPr>
              <a:t>pecifies the background color of </a:t>
            </a:r>
            <a:r>
              <a:rPr sz="2500" spc="-9" dirty="0" smtClean="0">
                <a:latin typeface="Arial"/>
                <a:cs typeface="Arial"/>
              </a:rPr>
              <a:t>an element.</a:t>
            </a:r>
            <a:endParaRPr lang="en-US" sz="2500" spc="-9" dirty="0" smtClean="0">
              <a:latin typeface="Arial"/>
              <a:cs typeface="Arial"/>
            </a:endParaRPr>
          </a:p>
          <a:p>
            <a:pPr marL="354427" marR="629348" indent="-342900">
              <a:lnSpc>
                <a:spcPct val="207900"/>
              </a:lnSpc>
              <a:buFont typeface="Arial" panose="020B0604020202020204" pitchFamily="34" charset="0"/>
              <a:buChar char="•"/>
            </a:pPr>
            <a:r>
              <a:rPr lang="en-US" sz="2500" spc="-9" dirty="0">
                <a:latin typeface="Arial"/>
                <a:cs typeface="Arial"/>
              </a:rPr>
              <a:t>D</a:t>
            </a:r>
            <a:r>
              <a:rPr sz="2500" spc="-9" dirty="0" smtClean="0">
                <a:latin typeface="Arial"/>
                <a:cs typeface="Arial"/>
              </a:rPr>
              <a:t>efined </a:t>
            </a:r>
            <a:r>
              <a:rPr sz="2500" spc="-5" dirty="0" smtClean="0">
                <a:latin typeface="Arial"/>
                <a:cs typeface="Arial"/>
              </a:rPr>
              <a:t>in the </a:t>
            </a:r>
            <a:r>
              <a:rPr sz="2500" spc="-9" dirty="0" smtClean="0">
                <a:latin typeface="Arial"/>
                <a:cs typeface="Arial"/>
              </a:rPr>
              <a:t>body</a:t>
            </a:r>
            <a:r>
              <a:rPr sz="2500" spc="45" dirty="0" smtClean="0">
                <a:latin typeface="Arial"/>
                <a:cs typeface="Arial"/>
              </a:rPr>
              <a:t> </a:t>
            </a:r>
            <a:r>
              <a:rPr sz="2500" spc="-5" dirty="0" smtClean="0">
                <a:latin typeface="Arial"/>
                <a:cs typeface="Arial"/>
              </a:rPr>
              <a:t>selector</a:t>
            </a:r>
            <a:r>
              <a:rPr lang="en-US" sz="2500" spc="-5" dirty="0" smtClean="0">
                <a:latin typeface="Arial"/>
                <a:cs typeface="Arial"/>
              </a:rPr>
              <a:t>.</a:t>
            </a:r>
            <a:endParaRPr sz="2500" dirty="0" smtClean="0">
              <a:latin typeface="Arial"/>
              <a:cs typeface="Arial"/>
            </a:endParaRPr>
          </a:p>
          <a:p>
            <a:pPr marL="11527">
              <a:spcBef>
                <a:spcPts val="73"/>
              </a:spcBef>
            </a:pPr>
            <a:r>
              <a:rPr sz="2500" spc="-5" dirty="0" smtClean="0">
                <a:latin typeface="Arial"/>
                <a:cs typeface="Arial"/>
              </a:rPr>
              <a:t>Example</a:t>
            </a:r>
            <a:endParaRPr sz="2500" dirty="0" smtClean="0">
              <a:latin typeface="Arial"/>
              <a:cs typeface="Arial"/>
            </a:endParaRPr>
          </a:p>
          <a:p>
            <a:pPr marL="11527">
              <a:spcBef>
                <a:spcPts val="82"/>
              </a:spcBef>
            </a:pPr>
            <a:r>
              <a:rPr sz="2500" spc="-9" dirty="0" smtClean="0">
                <a:latin typeface="Arial"/>
                <a:cs typeface="Arial"/>
              </a:rPr>
              <a:t>body </a:t>
            </a:r>
            <a:r>
              <a:rPr sz="2500" spc="-5" dirty="0" smtClean="0">
                <a:latin typeface="Arial"/>
                <a:cs typeface="Arial"/>
              </a:rPr>
              <a:t>{background-color:#b0c4de;}</a:t>
            </a:r>
            <a:endParaRPr sz="2500" dirty="0" smtClean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500" dirty="0" smtClean="0">
              <a:latin typeface="Times New Roman"/>
              <a:cs typeface="Times New Roman"/>
            </a:endParaRPr>
          </a:p>
          <a:p>
            <a:pPr marL="11527">
              <a:spcBef>
                <a:spcPts val="5"/>
              </a:spcBef>
            </a:pPr>
            <a:r>
              <a:rPr sz="2500" spc="-5" dirty="0" smtClean="0">
                <a:latin typeface="Arial"/>
                <a:cs typeface="Arial"/>
              </a:rPr>
              <a:t>The </a:t>
            </a:r>
            <a:r>
              <a:rPr sz="2500" spc="-9" dirty="0" smtClean="0">
                <a:latin typeface="Arial"/>
                <a:cs typeface="Arial"/>
              </a:rPr>
              <a:t>background color </a:t>
            </a:r>
            <a:r>
              <a:rPr sz="2500" spc="-5" dirty="0" smtClean="0">
                <a:latin typeface="Arial"/>
                <a:cs typeface="Arial"/>
              </a:rPr>
              <a:t>can be specified</a:t>
            </a:r>
            <a:r>
              <a:rPr sz="2500" spc="9" dirty="0" smtClean="0">
                <a:latin typeface="Arial"/>
                <a:cs typeface="Arial"/>
              </a:rPr>
              <a:t> </a:t>
            </a:r>
            <a:r>
              <a:rPr sz="2500" spc="-5" dirty="0" smtClean="0">
                <a:latin typeface="Arial"/>
                <a:cs typeface="Arial"/>
              </a:rPr>
              <a:t>by:</a:t>
            </a:r>
            <a:endParaRPr sz="2500" dirty="0" smtClean="0">
              <a:latin typeface="Times New Roman"/>
              <a:cs typeface="Times New Roman"/>
            </a:endParaRPr>
          </a:p>
          <a:p>
            <a:pPr marL="381528" indent="-139471">
              <a:spcBef>
                <a:spcPts val="5"/>
              </a:spcBef>
              <a:buChar char="*"/>
              <a:tabLst>
                <a:tab pos="382104" algn="l"/>
              </a:tabLst>
            </a:pPr>
            <a:r>
              <a:rPr sz="2500" spc="-5" dirty="0" smtClean="0">
                <a:latin typeface="Arial"/>
                <a:cs typeface="Arial"/>
              </a:rPr>
              <a:t>name </a:t>
            </a:r>
            <a:r>
              <a:rPr sz="2500" dirty="0" smtClean="0">
                <a:latin typeface="Arial"/>
                <a:cs typeface="Arial"/>
              </a:rPr>
              <a:t>- a </a:t>
            </a:r>
            <a:r>
              <a:rPr sz="2500" spc="-5" dirty="0" smtClean="0">
                <a:latin typeface="Arial"/>
                <a:cs typeface="Arial"/>
              </a:rPr>
              <a:t>color name, like "red"</a:t>
            </a:r>
            <a:endParaRPr sz="2500" dirty="0" smtClean="0">
              <a:latin typeface="Arial"/>
              <a:cs typeface="Arial"/>
            </a:endParaRPr>
          </a:p>
          <a:p>
            <a:pPr marL="381528" indent="-139471">
              <a:spcBef>
                <a:spcPts val="73"/>
              </a:spcBef>
              <a:buChar char="*"/>
              <a:tabLst>
                <a:tab pos="382104" algn="l"/>
              </a:tabLst>
            </a:pPr>
            <a:r>
              <a:rPr sz="2500" dirty="0" smtClean="0">
                <a:latin typeface="Arial"/>
                <a:cs typeface="Arial"/>
              </a:rPr>
              <a:t>RGB - </a:t>
            </a:r>
            <a:r>
              <a:rPr sz="2500" spc="-5" dirty="0" smtClean="0">
                <a:latin typeface="Arial"/>
                <a:cs typeface="Arial"/>
              </a:rPr>
              <a:t>an RGB value, like</a:t>
            </a:r>
            <a:r>
              <a:rPr sz="2500" dirty="0" smtClean="0">
                <a:latin typeface="Arial"/>
                <a:cs typeface="Arial"/>
              </a:rPr>
              <a:t> </a:t>
            </a:r>
            <a:r>
              <a:rPr sz="2500" spc="-5" dirty="0" smtClean="0">
                <a:latin typeface="Arial"/>
                <a:cs typeface="Arial"/>
              </a:rPr>
              <a:t>"</a:t>
            </a:r>
            <a:r>
              <a:rPr sz="2500" spc="-5" dirty="0" err="1" smtClean="0">
                <a:latin typeface="Arial"/>
                <a:cs typeface="Arial"/>
              </a:rPr>
              <a:t>rgb</a:t>
            </a:r>
            <a:r>
              <a:rPr sz="2500" spc="-5" dirty="0" smtClean="0">
                <a:latin typeface="Arial"/>
                <a:cs typeface="Arial"/>
              </a:rPr>
              <a:t>(255,0,0)"</a:t>
            </a:r>
            <a:endParaRPr sz="2500" dirty="0" smtClean="0">
              <a:latin typeface="Arial"/>
              <a:cs typeface="Arial"/>
            </a:endParaRPr>
          </a:p>
          <a:p>
            <a:pPr marL="381528" indent="-139471">
              <a:spcBef>
                <a:spcPts val="82"/>
              </a:spcBef>
              <a:buChar char="*"/>
              <a:tabLst>
                <a:tab pos="382104" algn="l"/>
              </a:tabLst>
            </a:pPr>
            <a:r>
              <a:rPr sz="2500" spc="-5" dirty="0" smtClean="0">
                <a:latin typeface="Arial"/>
                <a:cs typeface="Arial"/>
              </a:rPr>
              <a:t>Hex </a:t>
            </a:r>
            <a:r>
              <a:rPr sz="2500" dirty="0" smtClean="0">
                <a:latin typeface="Arial"/>
                <a:cs typeface="Arial"/>
              </a:rPr>
              <a:t>- a </a:t>
            </a:r>
            <a:r>
              <a:rPr sz="2500" spc="-9" dirty="0" smtClean="0">
                <a:latin typeface="Arial"/>
                <a:cs typeface="Arial"/>
              </a:rPr>
              <a:t>hex </a:t>
            </a:r>
            <a:r>
              <a:rPr sz="2500" spc="-5" dirty="0" smtClean="0">
                <a:latin typeface="Arial"/>
                <a:cs typeface="Arial"/>
              </a:rPr>
              <a:t>value, like</a:t>
            </a:r>
            <a:r>
              <a:rPr sz="2500" spc="5" dirty="0" smtClean="0">
                <a:latin typeface="Arial"/>
                <a:cs typeface="Arial"/>
              </a:rPr>
              <a:t> </a:t>
            </a:r>
            <a:r>
              <a:rPr sz="2500" spc="-9" dirty="0" smtClean="0">
                <a:latin typeface="Arial"/>
                <a:cs typeface="Arial"/>
              </a:rPr>
              <a:t>"#ff0000"</a:t>
            </a:r>
            <a:endParaRPr lang="en-US" sz="2500" spc="-9" dirty="0" smtClean="0">
              <a:latin typeface="Arial"/>
              <a:cs typeface="Arial"/>
            </a:endParaRPr>
          </a:p>
          <a:p>
            <a:pPr marL="381528" indent="-139471">
              <a:spcBef>
                <a:spcPts val="82"/>
              </a:spcBef>
              <a:buChar char="*"/>
              <a:tabLst>
                <a:tab pos="382104" algn="l"/>
              </a:tabLst>
            </a:pPr>
            <a:endParaRPr lang="en-US" sz="2500" spc="-9" dirty="0" smtClean="0">
              <a:latin typeface="Arial"/>
              <a:cs typeface="Arial"/>
            </a:endParaRPr>
          </a:p>
          <a:p>
            <a:pPr marL="242057">
              <a:spcBef>
                <a:spcPts val="82"/>
              </a:spcBef>
              <a:tabLst>
                <a:tab pos="382104" algn="l"/>
              </a:tabLst>
            </a:pPr>
            <a:r>
              <a:rPr lang="en-US" sz="2800" spc="-9" dirty="0">
                <a:latin typeface="Arial"/>
                <a:cs typeface="Arial"/>
              </a:rPr>
              <a:t>h1 {background-color:#6495ed;}</a:t>
            </a:r>
            <a:endParaRPr sz="2500" dirty="0" smtClean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5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515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800" y="863897"/>
            <a:ext cx="7808899" cy="440001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00" i="1" spc="-5" dirty="0">
                <a:latin typeface="Arial"/>
                <a:cs typeface="Arial"/>
              </a:rPr>
              <a:t>Background</a:t>
            </a:r>
            <a:r>
              <a:rPr sz="2500" i="1" spc="-9" dirty="0">
                <a:latin typeface="Arial"/>
                <a:cs typeface="Arial"/>
              </a:rPr>
              <a:t> </a:t>
            </a:r>
            <a:r>
              <a:rPr sz="2500" i="1" dirty="0" smtClean="0">
                <a:latin typeface="Arial"/>
                <a:cs typeface="Arial"/>
              </a:rPr>
              <a:t>Image</a:t>
            </a:r>
            <a:endParaRPr lang="en-US" sz="2500" i="1" dirty="0" smtClean="0">
              <a:latin typeface="Arial"/>
              <a:cs typeface="Arial"/>
            </a:endParaRPr>
          </a:p>
          <a:p>
            <a:pPr marL="11527">
              <a:spcBef>
                <a:spcPts val="91"/>
              </a:spcBef>
            </a:pPr>
            <a:endParaRPr sz="2500" i="1" dirty="0">
              <a:latin typeface="Arial"/>
              <a:cs typeface="Arial"/>
            </a:endParaRPr>
          </a:p>
          <a:p>
            <a:pPr marL="354427" marR="254160" indent="-342900"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rial"/>
                <a:cs typeface="Arial"/>
              </a:rPr>
              <a:t>S</a:t>
            </a:r>
            <a:r>
              <a:rPr sz="2500" dirty="0" smtClean="0">
                <a:latin typeface="Arial"/>
                <a:cs typeface="Arial"/>
              </a:rPr>
              <a:t>pecifies </a:t>
            </a:r>
            <a:r>
              <a:rPr sz="2500" spc="-5" dirty="0">
                <a:latin typeface="Arial"/>
                <a:cs typeface="Arial"/>
              </a:rPr>
              <a:t>an image to use as the background of </a:t>
            </a:r>
            <a:r>
              <a:rPr sz="2500" spc="-5" dirty="0" smtClean="0">
                <a:latin typeface="Arial"/>
                <a:cs typeface="Arial"/>
              </a:rPr>
              <a:t>an</a:t>
            </a:r>
            <a:r>
              <a:rPr lang="en-US" sz="2500" spc="-5" dirty="0" smtClean="0">
                <a:latin typeface="Arial"/>
                <a:cs typeface="Arial"/>
              </a:rPr>
              <a:t> </a:t>
            </a:r>
            <a:r>
              <a:rPr sz="2500" spc="-5" dirty="0" smtClean="0">
                <a:latin typeface="Arial"/>
                <a:cs typeface="Arial"/>
              </a:rPr>
              <a:t>element</a:t>
            </a:r>
            <a:r>
              <a:rPr sz="2500" spc="-5" dirty="0">
                <a:latin typeface="Arial"/>
                <a:cs typeface="Arial"/>
              </a:rPr>
              <a:t>.  </a:t>
            </a:r>
            <a:endParaRPr lang="en-US" sz="2500" dirty="0">
              <a:latin typeface="Times New Roman"/>
              <a:cs typeface="Times New Roman"/>
            </a:endParaRPr>
          </a:p>
          <a:p>
            <a:pPr marL="354427" marR="254160" indent="-342900"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500" spc="-5" dirty="0" smtClean="0">
                <a:latin typeface="Arial"/>
                <a:cs typeface="Arial"/>
              </a:rPr>
              <a:t>Example</a:t>
            </a:r>
            <a:endParaRPr lang="en-US" sz="2500" spc="-5" dirty="0" smtClean="0">
              <a:latin typeface="Arial"/>
              <a:cs typeface="Arial"/>
            </a:endParaRPr>
          </a:p>
          <a:p>
            <a:pPr marL="11527" marR="254160">
              <a:spcBef>
                <a:spcPts val="235"/>
              </a:spcBef>
            </a:pPr>
            <a:r>
              <a:rPr lang="en-US" sz="2500" spc="-5" dirty="0" smtClean="0">
                <a:latin typeface="Arial"/>
                <a:cs typeface="Arial"/>
              </a:rPr>
              <a:t>	</a:t>
            </a:r>
            <a:r>
              <a:rPr sz="2500" spc="-5" dirty="0" smtClean="0">
                <a:latin typeface="Arial"/>
                <a:cs typeface="Arial"/>
              </a:rPr>
              <a:t>body</a:t>
            </a:r>
            <a:r>
              <a:rPr sz="2500" dirty="0" smtClean="0">
                <a:latin typeface="Arial"/>
                <a:cs typeface="Arial"/>
              </a:rPr>
              <a:t> </a:t>
            </a:r>
            <a:endParaRPr lang="en-US" sz="2500" dirty="0" smtClean="0">
              <a:latin typeface="Arial"/>
              <a:cs typeface="Arial"/>
            </a:endParaRPr>
          </a:p>
          <a:p>
            <a:pPr marL="11527" marR="254160">
              <a:spcBef>
                <a:spcPts val="235"/>
              </a:spcBef>
            </a:pPr>
            <a:r>
              <a:rPr lang="en-US" sz="2500" spc="-5" dirty="0">
                <a:latin typeface="Arial"/>
                <a:cs typeface="Arial"/>
              </a:rPr>
              <a:t>	</a:t>
            </a:r>
            <a:r>
              <a:rPr sz="2500" spc="-5" dirty="0" smtClean="0">
                <a:latin typeface="Arial"/>
                <a:cs typeface="Arial"/>
              </a:rPr>
              <a:t>{</a:t>
            </a:r>
            <a:r>
              <a:rPr sz="2500" spc="-5" dirty="0">
                <a:latin typeface="Arial"/>
                <a:cs typeface="Arial"/>
              </a:rPr>
              <a:t>background-image:url('paper.gif</a:t>
            </a:r>
            <a:r>
              <a:rPr sz="2500" spc="-5" dirty="0" smtClean="0">
                <a:latin typeface="Arial"/>
                <a:cs typeface="Arial"/>
              </a:rPr>
              <a:t>');}</a:t>
            </a:r>
            <a:endParaRPr lang="en-US" sz="2500" dirty="0">
              <a:latin typeface="Arial"/>
              <a:cs typeface="Arial"/>
            </a:endParaRPr>
          </a:p>
          <a:p>
            <a:pPr marL="354427" marR="254160" indent="-342900"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500" dirty="0" smtClean="0">
                <a:latin typeface="Arial"/>
                <a:cs typeface="Arial"/>
              </a:rPr>
              <a:t>By </a:t>
            </a:r>
            <a:r>
              <a:rPr sz="2500" spc="-5" dirty="0">
                <a:latin typeface="Arial"/>
                <a:cs typeface="Arial"/>
              </a:rPr>
              <a:t>default, </a:t>
            </a: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background-image </a:t>
            </a:r>
            <a:r>
              <a:rPr sz="2500" spc="-9" dirty="0">
                <a:latin typeface="Arial"/>
                <a:cs typeface="Arial"/>
              </a:rPr>
              <a:t>property repeats </a:t>
            </a:r>
            <a:r>
              <a:rPr sz="2500" spc="-5" dirty="0">
                <a:latin typeface="Arial"/>
                <a:cs typeface="Arial"/>
              </a:rPr>
              <a:t>an image both horizontally and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vertically.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1527" marR="267415">
              <a:lnSpc>
                <a:spcPct val="103600"/>
              </a:lnSpc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46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80324" y="529046"/>
            <a:ext cx="7666552" cy="543363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00" i="1" spc="-5" dirty="0">
                <a:latin typeface="Arial"/>
                <a:cs typeface="Arial"/>
              </a:rPr>
              <a:t>Text</a:t>
            </a:r>
            <a:r>
              <a:rPr sz="2500" i="1" spc="5" dirty="0">
                <a:latin typeface="Arial"/>
                <a:cs typeface="Arial"/>
              </a:rPr>
              <a:t> </a:t>
            </a:r>
            <a:r>
              <a:rPr sz="2500" i="1" spc="-9" dirty="0">
                <a:latin typeface="Arial"/>
                <a:cs typeface="Arial"/>
              </a:rPr>
              <a:t>Color</a:t>
            </a:r>
            <a:endParaRPr sz="2500" i="1" dirty="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4427" indent="-342900">
              <a:buFont typeface="Arial" panose="020B0604020202020204" pitchFamily="34" charset="0"/>
              <a:buChar char="•"/>
            </a:pPr>
            <a:r>
              <a:rPr sz="2500" spc="-5" dirty="0">
                <a:latin typeface="Arial"/>
                <a:cs typeface="Arial"/>
              </a:rPr>
              <a:t>The color property </a:t>
            </a:r>
            <a:r>
              <a:rPr sz="2500" dirty="0">
                <a:latin typeface="Arial"/>
                <a:cs typeface="Arial"/>
              </a:rPr>
              <a:t>is </a:t>
            </a:r>
            <a:r>
              <a:rPr sz="2500" spc="-5" dirty="0">
                <a:latin typeface="Arial"/>
                <a:cs typeface="Arial"/>
              </a:rPr>
              <a:t>used </a:t>
            </a:r>
            <a:r>
              <a:rPr sz="2500" dirty="0">
                <a:latin typeface="Arial"/>
                <a:cs typeface="Arial"/>
              </a:rPr>
              <a:t>to set </a:t>
            </a:r>
            <a:r>
              <a:rPr sz="2500" spc="-5" dirty="0">
                <a:latin typeface="Arial"/>
                <a:cs typeface="Arial"/>
              </a:rPr>
              <a:t>the color of the text. </a:t>
            </a:r>
            <a:endParaRPr lang="en-US" sz="2500" spc="-5" dirty="0" smtClean="0">
              <a:latin typeface="Arial"/>
              <a:cs typeface="Arial"/>
            </a:endParaRPr>
          </a:p>
          <a:p>
            <a:pPr marL="11527"/>
            <a:r>
              <a:rPr lang="en-US" sz="2800" spc="-5" dirty="0">
                <a:latin typeface="Arial"/>
                <a:cs typeface="Arial"/>
              </a:rPr>
              <a:t>h1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{color:#00ff00</a:t>
            </a:r>
            <a:r>
              <a:rPr lang="en-US" sz="2800" spc="-5" dirty="0" smtClean="0">
                <a:latin typeface="Arial"/>
                <a:cs typeface="Arial"/>
              </a:rPr>
              <a:t>;}</a:t>
            </a:r>
            <a:endParaRPr lang="en-US" sz="2800" dirty="0" smtClean="0">
              <a:latin typeface="Arial"/>
              <a:cs typeface="Arial"/>
            </a:endParaRPr>
          </a:p>
          <a:p>
            <a:pPr marL="11527"/>
            <a:endParaRPr sz="2500" dirty="0">
              <a:latin typeface="Times New Roman"/>
              <a:cs typeface="Times New Roman"/>
            </a:endParaRPr>
          </a:p>
          <a:p>
            <a:pPr marL="11527"/>
            <a:r>
              <a:rPr sz="2500" i="1" spc="-5" dirty="0" smtClean="0">
                <a:latin typeface="Arial"/>
                <a:cs typeface="Arial"/>
              </a:rPr>
              <a:t>Text</a:t>
            </a:r>
            <a:r>
              <a:rPr sz="2500" i="1" spc="-18" dirty="0" smtClean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Alignment</a:t>
            </a:r>
            <a:endParaRPr sz="2500" i="1" dirty="0">
              <a:latin typeface="Arial"/>
              <a:cs typeface="Arial"/>
            </a:endParaRPr>
          </a:p>
          <a:p>
            <a:pPr marL="354427" marR="1762980" indent="-342900">
              <a:lnSpc>
                <a:spcPts val="3657"/>
              </a:lnSpc>
              <a:spcBef>
                <a:spcPts val="513"/>
              </a:spcBef>
              <a:buFont typeface="Arial" panose="020B0604020202020204" pitchFamily="34" charset="0"/>
              <a:buChar char="•"/>
            </a:pPr>
            <a:r>
              <a:rPr lang="en-US" sz="2500" spc="-5" dirty="0">
                <a:latin typeface="Arial"/>
                <a:cs typeface="Arial"/>
              </a:rPr>
              <a:t>U</a:t>
            </a:r>
            <a:r>
              <a:rPr sz="2500" spc="-5" dirty="0" smtClean="0">
                <a:latin typeface="Arial"/>
                <a:cs typeface="Arial"/>
              </a:rPr>
              <a:t>sed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set </a:t>
            </a:r>
            <a:r>
              <a:rPr sz="2500" spc="-5" dirty="0">
                <a:latin typeface="Arial"/>
                <a:cs typeface="Arial"/>
              </a:rPr>
              <a:t>the horizontal alignment of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5" dirty="0">
                <a:latin typeface="Arial"/>
                <a:cs typeface="Arial"/>
              </a:rPr>
              <a:t>text.  Text can be centered, or aligned </a:t>
            </a:r>
            <a:r>
              <a:rPr sz="2500" dirty="0">
                <a:latin typeface="Arial"/>
                <a:cs typeface="Arial"/>
              </a:rPr>
              <a:t>to </a:t>
            </a:r>
            <a:r>
              <a:rPr sz="2500" spc="-5" dirty="0">
                <a:latin typeface="Arial"/>
                <a:cs typeface="Arial"/>
              </a:rPr>
              <a:t>the left or right, or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justified</a:t>
            </a:r>
            <a:r>
              <a:rPr sz="2500" spc="-5" dirty="0" smtClean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11527">
              <a:spcBef>
                <a:spcPts val="64"/>
              </a:spcBef>
            </a:pPr>
            <a:endParaRPr lang="en-US" sz="2500" spc="-5" dirty="0" smtClean="0">
              <a:latin typeface="Arial"/>
              <a:cs typeface="Arial"/>
            </a:endParaRPr>
          </a:p>
          <a:p>
            <a:pPr marL="11527">
              <a:spcBef>
                <a:spcPts val="64"/>
              </a:spcBef>
            </a:pPr>
            <a:r>
              <a:rPr sz="2500" spc="-5" dirty="0" smtClean="0">
                <a:latin typeface="Arial"/>
                <a:cs typeface="Arial"/>
              </a:rPr>
              <a:t>h1</a:t>
            </a:r>
            <a:r>
              <a:rPr sz="2500" spc="-9" dirty="0" smtClean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{text-align:center;}</a:t>
            </a:r>
            <a:endParaRPr sz="2500" dirty="0">
              <a:latin typeface="Arial"/>
              <a:cs typeface="Arial"/>
            </a:endParaRPr>
          </a:p>
          <a:p>
            <a:pPr marL="11527" marR="5596702">
              <a:lnSpc>
                <a:spcPct val="103600"/>
              </a:lnSpc>
              <a:spcBef>
                <a:spcPts val="9"/>
              </a:spcBef>
            </a:pPr>
            <a:endParaRPr lang="en-US" sz="25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63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9853" y="481287"/>
            <a:ext cx="10315978" cy="622385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200" spc="-5" dirty="0">
                <a:latin typeface="Arial"/>
                <a:cs typeface="Arial"/>
              </a:rPr>
              <a:t>Text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Decoration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97277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sz="2200" dirty="0" smtClean="0">
                <a:latin typeface="Arial"/>
                <a:cs typeface="Arial"/>
              </a:rPr>
              <a:t>et </a:t>
            </a:r>
            <a:r>
              <a:rPr sz="2200" spc="-5" dirty="0">
                <a:latin typeface="Arial"/>
                <a:cs typeface="Arial"/>
              </a:rPr>
              <a:t>or remove decorations from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text.</a:t>
            </a:r>
            <a:endParaRPr lang="en-US" sz="2200" dirty="0">
              <a:latin typeface="Arial"/>
              <a:cs typeface="Arial"/>
            </a:endParaRPr>
          </a:p>
          <a:p>
            <a:pPr marL="297277" indent="-285750">
              <a:buFont typeface="Arial" panose="020B0604020202020204" pitchFamily="34" charset="0"/>
              <a:buChar char="•"/>
            </a:pPr>
            <a:r>
              <a:rPr lang="en-US" sz="2200" spc="-5" dirty="0">
                <a:latin typeface="Arial"/>
                <a:cs typeface="Arial"/>
              </a:rPr>
              <a:t>M</a:t>
            </a:r>
            <a:r>
              <a:rPr sz="2200" spc="-5" dirty="0" smtClean="0">
                <a:latin typeface="Arial"/>
                <a:cs typeface="Arial"/>
              </a:rPr>
              <a:t>ostly </a:t>
            </a:r>
            <a:r>
              <a:rPr sz="2200" spc="-5" dirty="0">
                <a:latin typeface="Arial"/>
                <a:cs typeface="Arial"/>
              </a:rPr>
              <a:t>used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remove underlines from links for design</a:t>
            </a:r>
            <a:r>
              <a:rPr sz="2200" spc="5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purposes</a:t>
            </a:r>
            <a:r>
              <a:rPr sz="2200" spc="-5" dirty="0" smtClean="0">
                <a:latin typeface="Arial"/>
                <a:cs typeface="Arial"/>
              </a:rPr>
              <a:t>:</a:t>
            </a:r>
            <a:endParaRPr lang="en-US" sz="2200" spc="-5" dirty="0" smtClean="0">
              <a:latin typeface="Arial"/>
              <a:cs typeface="Arial"/>
            </a:endParaRPr>
          </a:p>
          <a:p>
            <a:pPr marL="11527"/>
            <a:endParaRPr sz="2200" dirty="0">
              <a:latin typeface="Arial"/>
              <a:cs typeface="Arial"/>
            </a:endParaRPr>
          </a:p>
          <a:p>
            <a:pPr marL="11527">
              <a:spcBef>
                <a:spcPts val="64"/>
              </a:spcBef>
            </a:pPr>
            <a:r>
              <a:rPr sz="2200" spc="-5" dirty="0">
                <a:latin typeface="Arial"/>
                <a:cs typeface="Arial"/>
              </a:rPr>
              <a:t>Example</a:t>
            </a:r>
            <a:endParaRPr sz="2200" dirty="0">
              <a:latin typeface="Arial"/>
              <a:cs typeface="Arial"/>
            </a:endParaRPr>
          </a:p>
          <a:p>
            <a:pPr marL="11527">
              <a:spcBef>
                <a:spcPts val="73"/>
              </a:spcBef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r>
              <a:rPr sz="2200" spc="-5" dirty="0" err="1">
                <a:latin typeface="Arial"/>
                <a:cs typeface="Arial"/>
              </a:rPr>
              <a:t>text-decoration:none</a:t>
            </a:r>
            <a:r>
              <a:rPr sz="2200" spc="-5" dirty="0" smtClean="0">
                <a:latin typeface="Arial"/>
                <a:cs typeface="Arial"/>
              </a:rPr>
              <a:t>;}</a:t>
            </a:r>
            <a:endParaRPr sz="2200" dirty="0">
              <a:latin typeface="Arial"/>
              <a:cs typeface="Arial"/>
            </a:endParaRPr>
          </a:p>
          <a:p>
            <a:pPr marL="11527">
              <a:spcBef>
                <a:spcPts val="73"/>
              </a:spcBef>
            </a:pPr>
            <a:r>
              <a:rPr sz="2200" spc="-5" dirty="0">
                <a:latin typeface="Arial"/>
                <a:cs typeface="Arial"/>
              </a:rPr>
              <a:t>h1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{text-decoration:overline;}</a:t>
            </a:r>
            <a:endParaRPr sz="2200" dirty="0">
              <a:latin typeface="Arial"/>
              <a:cs typeface="Arial"/>
            </a:endParaRPr>
          </a:p>
          <a:p>
            <a:pPr marL="11527" marR="5280299">
              <a:lnSpc>
                <a:spcPct val="103600"/>
              </a:lnSpc>
            </a:pPr>
            <a:r>
              <a:rPr sz="2200" spc="-5" dirty="0" smtClean="0">
                <a:latin typeface="Arial"/>
                <a:cs typeface="Arial"/>
              </a:rPr>
              <a:t>h4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{text-decoration:blink;}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1527"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Text Transformation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97277" indent="-285750">
              <a:buFont typeface="Arial" panose="020B0604020202020204" pitchFamily="34" charset="0"/>
              <a:buChar char="•"/>
            </a:pPr>
            <a:r>
              <a:rPr lang="en-US" sz="2200" spc="-5" dirty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pecify </a:t>
            </a:r>
            <a:r>
              <a:rPr sz="2200" spc="-5" dirty="0">
                <a:latin typeface="Arial"/>
                <a:cs typeface="Arial"/>
              </a:rPr>
              <a:t>uppercase and lowercase letters </a:t>
            </a:r>
            <a:r>
              <a:rPr sz="2200" dirty="0">
                <a:latin typeface="Arial"/>
                <a:cs typeface="Arial"/>
              </a:rPr>
              <a:t>in a</a:t>
            </a:r>
            <a:r>
              <a:rPr sz="2200" spc="6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text</a:t>
            </a:r>
            <a:r>
              <a:rPr sz="2200" spc="-5" dirty="0" smtClean="0">
                <a:latin typeface="Arial"/>
                <a:cs typeface="Arial"/>
              </a:rPr>
              <a:t>.</a:t>
            </a:r>
            <a:endParaRPr lang="en-US" sz="2200" spc="-5" dirty="0" smtClean="0">
              <a:latin typeface="Arial"/>
              <a:cs typeface="Arial"/>
            </a:endParaRPr>
          </a:p>
          <a:p>
            <a:pPr marL="11527"/>
            <a:endParaRPr sz="2200" dirty="0">
              <a:latin typeface="Arial"/>
              <a:cs typeface="Arial"/>
            </a:endParaRPr>
          </a:p>
          <a:p>
            <a:pPr marL="11527">
              <a:spcBef>
                <a:spcPts val="73"/>
              </a:spcBef>
            </a:pPr>
            <a:r>
              <a:rPr sz="2200" spc="-5" dirty="0" smtClean="0">
                <a:latin typeface="Arial"/>
                <a:cs typeface="Arial"/>
              </a:rPr>
              <a:t>Example</a:t>
            </a:r>
            <a:endParaRPr sz="2200" dirty="0">
              <a:latin typeface="Arial"/>
              <a:cs typeface="Arial"/>
            </a:endParaRPr>
          </a:p>
          <a:p>
            <a:pPr marL="11527" marR="4666512">
              <a:lnSpc>
                <a:spcPct val="103600"/>
              </a:lnSpc>
            </a:pPr>
            <a:r>
              <a:rPr sz="2200" spc="-5" dirty="0">
                <a:latin typeface="Arial"/>
                <a:cs typeface="Arial"/>
              </a:rPr>
              <a:t>p.uppercase {text-transform:uppercase;}  p.lowercase {text-transform:lowercase;}  p.capitalize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{text-transform:capitalize;}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681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2231" y="571438"/>
            <a:ext cx="10869769" cy="54977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00" spc="-5" dirty="0">
                <a:latin typeface="Arial"/>
                <a:cs typeface="Arial"/>
              </a:rPr>
              <a:t>Font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Style</a:t>
            </a:r>
            <a:endParaRPr sz="2500" dirty="0">
              <a:latin typeface="Arial"/>
              <a:cs typeface="Arial"/>
            </a:endParaRPr>
          </a:p>
          <a:p>
            <a:pPr marL="297277" marR="2727175" indent="-285750">
              <a:lnSpc>
                <a:spcPct val="207900"/>
              </a:lnSpc>
              <a:buFont typeface="Arial" panose="020B0604020202020204" pitchFamily="34" charset="0"/>
              <a:buChar char="•"/>
            </a:pPr>
            <a:r>
              <a:rPr sz="2500" spc="-5" dirty="0" smtClean="0">
                <a:latin typeface="Arial"/>
                <a:cs typeface="Arial"/>
              </a:rPr>
              <a:t>This </a:t>
            </a:r>
            <a:r>
              <a:rPr sz="2500" spc="-5" dirty="0">
                <a:latin typeface="Arial"/>
                <a:cs typeface="Arial"/>
              </a:rPr>
              <a:t>property </a:t>
            </a:r>
            <a:r>
              <a:rPr sz="2500" spc="-9" dirty="0">
                <a:latin typeface="Arial"/>
                <a:cs typeface="Arial"/>
              </a:rPr>
              <a:t>has </a:t>
            </a:r>
            <a:r>
              <a:rPr sz="2500" spc="-5" dirty="0">
                <a:latin typeface="Arial"/>
                <a:cs typeface="Arial"/>
              </a:rPr>
              <a:t>three</a:t>
            </a:r>
            <a:r>
              <a:rPr sz="2500" spc="9" dirty="0">
                <a:latin typeface="Arial"/>
                <a:cs typeface="Arial"/>
              </a:rPr>
              <a:t> </a:t>
            </a:r>
            <a:r>
              <a:rPr sz="2500" spc="-9" dirty="0">
                <a:latin typeface="Arial"/>
                <a:cs typeface="Arial"/>
              </a:rPr>
              <a:t>values</a:t>
            </a:r>
            <a:r>
              <a:rPr sz="2500" spc="-9" dirty="0" smtClean="0">
                <a:latin typeface="Arial"/>
                <a:cs typeface="Arial"/>
              </a:rPr>
              <a:t>:</a:t>
            </a:r>
            <a:endParaRPr sz="2500" dirty="0">
              <a:latin typeface="Times New Roman"/>
              <a:cs typeface="Times New Roman"/>
            </a:endParaRPr>
          </a:p>
          <a:p>
            <a:pPr marL="380951" indent="-137166">
              <a:spcBef>
                <a:spcPts val="5"/>
              </a:spcBef>
              <a:buChar char="*"/>
              <a:tabLst>
                <a:tab pos="381528" algn="l"/>
              </a:tabLst>
            </a:pPr>
            <a:r>
              <a:rPr sz="2500" spc="-9" dirty="0">
                <a:latin typeface="Arial"/>
                <a:cs typeface="Arial"/>
              </a:rPr>
              <a:t>normal </a:t>
            </a:r>
            <a:r>
              <a:rPr sz="2500" dirty="0">
                <a:latin typeface="Arial"/>
                <a:cs typeface="Arial"/>
              </a:rPr>
              <a:t>- </a:t>
            </a:r>
            <a:r>
              <a:rPr sz="2500" spc="-5" dirty="0">
                <a:latin typeface="Arial"/>
                <a:cs typeface="Arial"/>
              </a:rPr>
              <a:t>The text is </a:t>
            </a:r>
            <a:r>
              <a:rPr sz="2500" spc="-9" dirty="0">
                <a:latin typeface="Arial"/>
                <a:cs typeface="Arial"/>
              </a:rPr>
              <a:t>shown</a:t>
            </a:r>
            <a:r>
              <a:rPr sz="2500" spc="23" dirty="0">
                <a:latin typeface="Arial"/>
                <a:cs typeface="Arial"/>
              </a:rPr>
              <a:t> </a:t>
            </a:r>
            <a:r>
              <a:rPr sz="2500" spc="-9" dirty="0">
                <a:latin typeface="Arial"/>
                <a:cs typeface="Arial"/>
              </a:rPr>
              <a:t>normally</a:t>
            </a:r>
            <a:endParaRPr sz="2500" dirty="0">
              <a:latin typeface="Arial"/>
              <a:cs typeface="Arial"/>
            </a:endParaRPr>
          </a:p>
          <a:p>
            <a:pPr marL="380951" indent="-137166">
              <a:spcBef>
                <a:spcPts val="82"/>
              </a:spcBef>
              <a:buChar char="*"/>
              <a:tabLst>
                <a:tab pos="381528" algn="l"/>
              </a:tabLst>
            </a:pPr>
            <a:r>
              <a:rPr sz="2500" spc="-5" dirty="0">
                <a:latin typeface="Arial"/>
                <a:cs typeface="Arial"/>
              </a:rPr>
              <a:t>italic </a:t>
            </a:r>
            <a:r>
              <a:rPr sz="2500" dirty="0">
                <a:latin typeface="Arial"/>
                <a:cs typeface="Arial"/>
              </a:rPr>
              <a:t>- </a:t>
            </a:r>
            <a:r>
              <a:rPr sz="2500" spc="-5" dirty="0">
                <a:latin typeface="Arial"/>
                <a:cs typeface="Arial"/>
              </a:rPr>
              <a:t>The text is shown in</a:t>
            </a:r>
            <a:r>
              <a:rPr sz="2500" spc="18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italics</a:t>
            </a:r>
            <a:endParaRPr sz="2500" dirty="0">
              <a:latin typeface="Arial"/>
              <a:cs typeface="Arial"/>
            </a:endParaRPr>
          </a:p>
          <a:p>
            <a:pPr marL="380951" indent="-137166">
              <a:spcBef>
                <a:spcPts val="73"/>
              </a:spcBef>
              <a:buChar char="*"/>
              <a:tabLst>
                <a:tab pos="381528" algn="l"/>
              </a:tabLst>
            </a:pPr>
            <a:r>
              <a:rPr sz="2500" spc="-9" dirty="0">
                <a:latin typeface="Arial"/>
                <a:cs typeface="Arial"/>
              </a:rPr>
              <a:t>oblique </a:t>
            </a:r>
            <a:r>
              <a:rPr sz="2500" dirty="0">
                <a:latin typeface="Arial"/>
                <a:cs typeface="Arial"/>
              </a:rPr>
              <a:t>- </a:t>
            </a:r>
            <a:r>
              <a:rPr sz="2500" spc="-5" dirty="0">
                <a:latin typeface="Arial"/>
                <a:cs typeface="Arial"/>
              </a:rPr>
              <a:t>The text is </a:t>
            </a:r>
            <a:r>
              <a:rPr sz="2500" spc="-9" dirty="0">
                <a:latin typeface="Arial"/>
                <a:cs typeface="Arial"/>
              </a:rPr>
              <a:t>"leaning" (oblique </a:t>
            </a:r>
            <a:r>
              <a:rPr sz="2500" spc="-5" dirty="0">
                <a:latin typeface="Arial"/>
                <a:cs typeface="Arial"/>
              </a:rPr>
              <a:t>is very similar </a:t>
            </a:r>
            <a:r>
              <a:rPr sz="2500" dirty="0">
                <a:latin typeface="Arial"/>
                <a:cs typeface="Arial"/>
              </a:rPr>
              <a:t>to </a:t>
            </a:r>
            <a:r>
              <a:rPr sz="2500" spc="-5" dirty="0">
                <a:latin typeface="Arial"/>
                <a:cs typeface="Arial"/>
              </a:rPr>
              <a:t>italic, but less</a:t>
            </a:r>
            <a:r>
              <a:rPr sz="2500" spc="109" dirty="0">
                <a:latin typeface="Arial"/>
                <a:cs typeface="Arial"/>
              </a:rPr>
              <a:t> </a:t>
            </a:r>
            <a:r>
              <a:rPr sz="2500" spc="-9" dirty="0">
                <a:latin typeface="Arial"/>
                <a:cs typeface="Arial"/>
              </a:rPr>
              <a:t>supported)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1527">
              <a:spcBef>
                <a:spcPts val="5"/>
              </a:spcBef>
            </a:pPr>
            <a:r>
              <a:rPr sz="2500" spc="-5" dirty="0">
                <a:latin typeface="Arial"/>
                <a:cs typeface="Arial"/>
              </a:rPr>
              <a:t>Example</a:t>
            </a:r>
            <a:endParaRPr sz="2500" dirty="0">
              <a:latin typeface="Arial"/>
              <a:cs typeface="Arial"/>
            </a:endParaRPr>
          </a:p>
          <a:p>
            <a:pPr marL="11527" marR="5370782">
              <a:lnSpc>
                <a:spcPct val="103899"/>
              </a:lnSpc>
              <a:spcBef>
                <a:spcPts val="5"/>
              </a:spcBef>
            </a:pPr>
            <a:r>
              <a:rPr sz="2500" spc="-5" dirty="0">
                <a:latin typeface="Arial"/>
                <a:cs typeface="Arial"/>
              </a:rPr>
              <a:t>p.normal {</a:t>
            </a:r>
            <a:r>
              <a:rPr sz="2500" spc="-5" dirty="0" err="1">
                <a:latin typeface="Arial"/>
                <a:cs typeface="Arial"/>
              </a:rPr>
              <a:t>font-style:normal</a:t>
            </a:r>
            <a:r>
              <a:rPr sz="2500" spc="-5" dirty="0" smtClean="0">
                <a:latin typeface="Arial"/>
                <a:cs typeface="Arial"/>
              </a:rPr>
              <a:t>;}</a:t>
            </a:r>
            <a:endParaRPr lang="en-US" sz="2500" spc="-5" dirty="0" smtClean="0">
              <a:latin typeface="Arial"/>
              <a:cs typeface="Arial"/>
            </a:endParaRPr>
          </a:p>
          <a:p>
            <a:pPr marL="11527" marR="5370782">
              <a:lnSpc>
                <a:spcPct val="103899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1527"/>
            <a:r>
              <a:rPr sz="2500" spc="-5" dirty="0">
                <a:latin typeface="Arial"/>
                <a:cs typeface="Arial"/>
              </a:rPr>
              <a:t>Font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9" dirty="0" smtClean="0">
                <a:latin typeface="Arial"/>
                <a:cs typeface="Arial"/>
              </a:rPr>
              <a:t>Size</a:t>
            </a:r>
            <a:endParaRPr lang="en-US" sz="2500" spc="-9" dirty="0" smtClean="0">
              <a:latin typeface="Arial"/>
              <a:cs typeface="Arial"/>
            </a:endParaRPr>
          </a:p>
          <a:p>
            <a:pPr marL="11527"/>
            <a:endParaRPr sz="2500" dirty="0">
              <a:latin typeface="Arial"/>
              <a:cs typeface="Arial"/>
            </a:endParaRPr>
          </a:p>
          <a:p>
            <a:pPr marL="297277" indent="-285750">
              <a:spcBef>
                <a:spcPts val="73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rial"/>
                <a:cs typeface="Arial"/>
              </a:rPr>
              <a:t>S</a:t>
            </a:r>
            <a:r>
              <a:rPr sz="2500" dirty="0" smtClean="0">
                <a:latin typeface="Arial"/>
                <a:cs typeface="Arial"/>
              </a:rPr>
              <a:t>ets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size </a:t>
            </a:r>
            <a:r>
              <a:rPr sz="2500" spc="-9" dirty="0">
                <a:latin typeface="Arial"/>
                <a:cs typeface="Arial"/>
              </a:rPr>
              <a:t>of </a:t>
            </a:r>
            <a:r>
              <a:rPr sz="2500" spc="-5" dirty="0">
                <a:latin typeface="Arial"/>
                <a:cs typeface="Arial"/>
              </a:rPr>
              <a:t>the</a:t>
            </a:r>
            <a:r>
              <a:rPr sz="2500" spc="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text</a:t>
            </a:r>
            <a:r>
              <a:rPr sz="2500" dirty="0" smtClean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64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103" y="347730"/>
            <a:ext cx="9454238" cy="636978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00" spc="-5" dirty="0" smtClean="0">
                <a:latin typeface="Arial"/>
                <a:cs typeface="Arial"/>
              </a:rPr>
              <a:t>Styling</a:t>
            </a:r>
            <a:r>
              <a:rPr sz="2500" spc="-9" dirty="0" smtClean="0">
                <a:latin typeface="Arial"/>
                <a:cs typeface="Arial"/>
              </a:rPr>
              <a:t> Links</a:t>
            </a:r>
            <a:endParaRPr sz="2500" dirty="0" smtClean="0">
              <a:latin typeface="Arial"/>
              <a:cs typeface="Arial"/>
            </a:endParaRPr>
          </a:p>
          <a:p>
            <a:pPr marL="297277" marR="4611" indent="-285750">
              <a:lnSpc>
                <a:spcPct val="207799"/>
              </a:lnSpc>
              <a:spcBef>
                <a:spcPts val="227"/>
              </a:spcBef>
              <a:buFont typeface="Arial" panose="020B0604020202020204" pitchFamily="34" charset="0"/>
              <a:buChar char="•"/>
            </a:pPr>
            <a:r>
              <a:rPr sz="2500" spc="-5" dirty="0" smtClean="0">
                <a:latin typeface="Arial"/>
                <a:cs typeface="Arial"/>
              </a:rPr>
              <a:t>Links </a:t>
            </a:r>
            <a:r>
              <a:rPr sz="2500" dirty="0" smtClean="0">
                <a:latin typeface="Arial"/>
                <a:cs typeface="Arial"/>
              </a:rPr>
              <a:t>can </a:t>
            </a:r>
            <a:r>
              <a:rPr sz="2500" spc="-5" dirty="0" smtClean="0">
                <a:latin typeface="Arial"/>
                <a:cs typeface="Arial"/>
              </a:rPr>
              <a:t>be </a:t>
            </a:r>
            <a:r>
              <a:rPr sz="2500" dirty="0" smtClean="0">
                <a:latin typeface="Arial"/>
                <a:cs typeface="Arial"/>
              </a:rPr>
              <a:t>style </a:t>
            </a:r>
            <a:r>
              <a:rPr sz="2500" spc="-5" dirty="0" smtClean="0">
                <a:latin typeface="Arial"/>
                <a:cs typeface="Arial"/>
              </a:rPr>
              <a:t>with any CSS </a:t>
            </a:r>
            <a:r>
              <a:rPr sz="2500" spc="-9" dirty="0" smtClean="0">
                <a:latin typeface="Arial"/>
                <a:cs typeface="Arial"/>
              </a:rPr>
              <a:t>property </a:t>
            </a:r>
            <a:r>
              <a:rPr sz="2500" spc="-5" dirty="0" smtClean="0">
                <a:latin typeface="Arial"/>
                <a:cs typeface="Arial"/>
              </a:rPr>
              <a:t>(e.g. color, font-family, background-color). The four links states are:</a:t>
            </a:r>
            <a:endParaRPr sz="2500" dirty="0" smtClean="0">
              <a:latin typeface="Times New Roman"/>
              <a:cs typeface="Times New Roman"/>
            </a:endParaRPr>
          </a:p>
          <a:p>
            <a:pPr marL="338880" indent="-123334">
              <a:buChar char="*"/>
              <a:tabLst>
                <a:tab pos="339456" algn="l"/>
              </a:tabLst>
            </a:pPr>
            <a:r>
              <a:rPr sz="2500" spc="-5" dirty="0" smtClean="0">
                <a:latin typeface="Arial"/>
                <a:cs typeface="Arial"/>
              </a:rPr>
              <a:t>a:link </a:t>
            </a:r>
            <a:r>
              <a:rPr sz="2500" dirty="0" smtClean="0">
                <a:latin typeface="Arial"/>
                <a:cs typeface="Arial"/>
              </a:rPr>
              <a:t>- a </a:t>
            </a:r>
            <a:r>
              <a:rPr sz="2500" spc="-5" dirty="0" smtClean="0">
                <a:latin typeface="Arial"/>
                <a:cs typeface="Arial"/>
              </a:rPr>
              <a:t>normal, unvisited</a:t>
            </a:r>
            <a:r>
              <a:rPr sz="2500" dirty="0" smtClean="0">
                <a:latin typeface="Arial"/>
                <a:cs typeface="Arial"/>
              </a:rPr>
              <a:t> </a:t>
            </a:r>
            <a:r>
              <a:rPr sz="2500" spc="-5" dirty="0" smtClean="0">
                <a:latin typeface="Arial"/>
                <a:cs typeface="Arial"/>
              </a:rPr>
              <a:t>link</a:t>
            </a:r>
            <a:endParaRPr sz="2500" dirty="0" smtClean="0">
              <a:latin typeface="Arial"/>
              <a:cs typeface="Arial"/>
            </a:endParaRPr>
          </a:p>
          <a:p>
            <a:pPr marL="338880" indent="-123334">
              <a:spcBef>
                <a:spcPts val="64"/>
              </a:spcBef>
              <a:buChar char="*"/>
              <a:tabLst>
                <a:tab pos="339456" algn="l"/>
              </a:tabLst>
            </a:pPr>
            <a:r>
              <a:rPr sz="2500" dirty="0" smtClean="0">
                <a:latin typeface="Arial"/>
                <a:cs typeface="Arial"/>
              </a:rPr>
              <a:t>a:visited - a </a:t>
            </a:r>
            <a:r>
              <a:rPr sz="2500" spc="-5" dirty="0" smtClean="0">
                <a:latin typeface="Arial"/>
                <a:cs typeface="Arial"/>
              </a:rPr>
              <a:t>link the user has</a:t>
            </a:r>
            <a:r>
              <a:rPr sz="2500" spc="-23" dirty="0" smtClean="0">
                <a:latin typeface="Arial"/>
                <a:cs typeface="Arial"/>
              </a:rPr>
              <a:t> </a:t>
            </a:r>
            <a:r>
              <a:rPr sz="2500" spc="-5" dirty="0" smtClean="0">
                <a:latin typeface="Arial"/>
                <a:cs typeface="Arial"/>
              </a:rPr>
              <a:t>visited</a:t>
            </a:r>
            <a:endParaRPr sz="2500" dirty="0" smtClean="0">
              <a:latin typeface="Arial"/>
              <a:cs typeface="Arial"/>
            </a:endParaRPr>
          </a:p>
          <a:p>
            <a:pPr marL="338880" indent="-123334">
              <a:spcBef>
                <a:spcPts val="73"/>
              </a:spcBef>
              <a:buChar char="*"/>
              <a:tabLst>
                <a:tab pos="339456" algn="l"/>
              </a:tabLst>
            </a:pPr>
            <a:r>
              <a:rPr sz="2500" spc="-5" dirty="0" smtClean="0">
                <a:latin typeface="Arial"/>
                <a:cs typeface="Arial"/>
              </a:rPr>
              <a:t>a:hover </a:t>
            </a:r>
            <a:r>
              <a:rPr sz="2500" dirty="0" smtClean="0">
                <a:latin typeface="Arial"/>
                <a:cs typeface="Arial"/>
              </a:rPr>
              <a:t>- a </a:t>
            </a:r>
            <a:r>
              <a:rPr sz="2500" spc="-5" dirty="0" smtClean="0">
                <a:latin typeface="Arial"/>
                <a:cs typeface="Arial"/>
              </a:rPr>
              <a:t>link </a:t>
            </a:r>
            <a:r>
              <a:rPr sz="2500" spc="-9" dirty="0" smtClean="0">
                <a:latin typeface="Arial"/>
                <a:cs typeface="Arial"/>
              </a:rPr>
              <a:t>when </a:t>
            </a:r>
            <a:r>
              <a:rPr sz="2500" spc="-5" dirty="0" smtClean="0">
                <a:latin typeface="Arial"/>
                <a:cs typeface="Arial"/>
              </a:rPr>
              <a:t>the user </a:t>
            </a:r>
            <a:r>
              <a:rPr sz="2500" spc="-5" dirty="0" err="1" smtClean="0">
                <a:latin typeface="Arial"/>
                <a:cs typeface="Arial"/>
              </a:rPr>
              <a:t>mouses</a:t>
            </a:r>
            <a:r>
              <a:rPr sz="2500" spc="-5" dirty="0" smtClean="0">
                <a:latin typeface="Arial"/>
                <a:cs typeface="Arial"/>
              </a:rPr>
              <a:t> over</a:t>
            </a:r>
            <a:r>
              <a:rPr sz="2500" spc="-9" dirty="0" smtClean="0">
                <a:latin typeface="Arial"/>
                <a:cs typeface="Arial"/>
              </a:rPr>
              <a:t> </a:t>
            </a:r>
            <a:r>
              <a:rPr sz="2500" dirty="0" smtClean="0">
                <a:latin typeface="Arial"/>
                <a:cs typeface="Arial"/>
              </a:rPr>
              <a:t>it</a:t>
            </a:r>
          </a:p>
          <a:p>
            <a:pPr marL="338880" indent="-123334">
              <a:spcBef>
                <a:spcPts val="64"/>
              </a:spcBef>
              <a:buChar char="*"/>
              <a:tabLst>
                <a:tab pos="339456" algn="l"/>
              </a:tabLst>
            </a:pPr>
            <a:r>
              <a:rPr sz="2500" spc="-5" dirty="0" smtClean="0">
                <a:latin typeface="Arial"/>
                <a:cs typeface="Arial"/>
              </a:rPr>
              <a:t>a:active </a:t>
            </a:r>
            <a:r>
              <a:rPr sz="2500" dirty="0" smtClean="0">
                <a:latin typeface="Arial"/>
                <a:cs typeface="Arial"/>
              </a:rPr>
              <a:t>- a </a:t>
            </a:r>
            <a:r>
              <a:rPr sz="2500" spc="-5" dirty="0" smtClean="0">
                <a:latin typeface="Arial"/>
                <a:cs typeface="Arial"/>
              </a:rPr>
              <a:t>link the moment </a:t>
            </a:r>
            <a:r>
              <a:rPr sz="2500" dirty="0" smtClean="0">
                <a:latin typeface="Arial"/>
                <a:cs typeface="Arial"/>
              </a:rPr>
              <a:t>it is</a:t>
            </a:r>
            <a:r>
              <a:rPr sz="2500" spc="-14" dirty="0" smtClean="0">
                <a:latin typeface="Arial"/>
                <a:cs typeface="Arial"/>
              </a:rPr>
              <a:t> </a:t>
            </a:r>
            <a:r>
              <a:rPr sz="2500" dirty="0" smtClean="0">
                <a:latin typeface="Arial"/>
                <a:cs typeface="Arial"/>
              </a:rPr>
              <a:t>clicked</a:t>
            </a:r>
          </a:p>
          <a:p>
            <a:pPr>
              <a:spcBef>
                <a:spcPts val="45"/>
              </a:spcBef>
            </a:pPr>
            <a:endParaRPr sz="2500" dirty="0" smtClean="0">
              <a:latin typeface="Times New Roman"/>
              <a:cs typeface="Times New Roman"/>
            </a:endParaRPr>
          </a:p>
          <a:p>
            <a:pPr marL="11527"/>
            <a:r>
              <a:rPr sz="2500" spc="-5" dirty="0" smtClean="0">
                <a:latin typeface="Arial"/>
                <a:cs typeface="Arial"/>
              </a:rPr>
              <a:t>Example</a:t>
            </a:r>
            <a:endParaRPr sz="2500" dirty="0" smtClean="0">
              <a:latin typeface="Arial"/>
              <a:cs typeface="Arial"/>
            </a:endParaRPr>
          </a:p>
          <a:p>
            <a:pPr marL="11527" marR="3593393">
              <a:lnSpc>
                <a:spcPct val="103800"/>
              </a:lnSpc>
              <a:spcBef>
                <a:spcPts val="5"/>
              </a:spcBef>
              <a:tabLst>
                <a:tab pos="2160646" algn="l"/>
              </a:tabLst>
            </a:pPr>
            <a:r>
              <a:rPr sz="2500" spc="-5" dirty="0" smtClean="0">
                <a:latin typeface="Arial"/>
                <a:cs typeface="Arial"/>
              </a:rPr>
              <a:t>a:link</a:t>
            </a:r>
            <a:r>
              <a:rPr sz="2500" spc="9" dirty="0" smtClean="0">
                <a:latin typeface="Arial"/>
                <a:cs typeface="Arial"/>
              </a:rPr>
              <a:t> </a:t>
            </a:r>
            <a:r>
              <a:rPr sz="2500" spc="-5" dirty="0" smtClean="0">
                <a:latin typeface="Arial"/>
                <a:cs typeface="Arial"/>
              </a:rPr>
              <a:t>{color:#FF0000;}	/* unvisited link </a:t>
            </a:r>
            <a:r>
              <a:rPr sz="2500" dirty="0" smtClean="0">
                <a:latin typeface="Arial"/>
                <a:cs typeface="Arial"/>
              </a:rPr>
              <a:t>*/  </a:t>
            </a:r>
            <a:r>
              <a:rPr sz="2500" spc="-5" dirty="0" smtClean="0">
                <a:latin typeface="Arial"/>
                <a:cs typeface="Arial"/>
              </a:rPr>
              <a:t>a:visited {color:#00FF00;} /* visited link */  a:hover {color:#FF00FF;} </a:t>
            </a:r>
            <a:r>
              <a:rPr sz="2500" dirty="0" smtClean="0">
                <a:latin typeface="Arial"/>
                <a:cs typeface="Arial"/>
              </a:rPr>
              <a:t>/* </a:t>
            </a:r>
            <a:r>
              <a:rPr sz="2500" spc="-5" dirty="0" smtClean="0">
                <a:latin typeface="Arial"/>
                <a:cs typeface="Arial"/>
              </a:rPr>
              <a:t>mouse over link */  a:active {color:#0000FF;} /* selected link </a:t>
            </a:r>
            <a:r>
              <a:rPr sz="2500" dirty="0" smtClean="0">
                <a:latin typeface="Arial"/>
                <a:cs typeface="Arial"/>
              </a:rPr>
              <a:t>*/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454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973" y="236588"/>
            <a:ext cx="11758410" cy="6361239"/>
          </a:xfrm>
          <a:prstGeom prst="rect">
            <a:avLst/>
          </a:prstGeom>
        </p:spPr>
        <p:txBody>
          <a:bodyPr vert="horz" wrap="square" lIns="0" tIns="1153" rIns="0" bIns="0" rtlCol="0">
            <a:spAutoFit/>
          </a:bodyPr>
          <a:lstStyle/>
          <a:p>
            <a:pPr marL="11527" marR="5474521">
              <a:lnSpc>
                <a:spcPct val="104200"/>
              </a:lnSpc>
              <a:spcBef>
                <a:spcPts val="9"/>
              </a:spcBef>
            </a:pPr>
            <a:r>
              <a:rPr sz="2400" spc="-5" dirty="0">
                <a:latin typeface="Arial"/>
                <a:cs typeface="Arial"/>
              </a:rPr>
              <a:t>CSS </a:t>
            </a:r>
            <a:r>
              <a:rPr sz="2400" spc="-5" dirty="0" smtClean="0">
                <a:latin typeface="Arial"/>
                <a:cs typeface="Arial"/>
              </a:rPr>
              <a:t>Tables</a:t>
            </a:r>
            <a:endParaRPr lang="en-US" sz="2400" spc="-5" dirty="0" smtClean="0">
              <a:latin typeface="Arial"/>
              <a:cs typeface="Arial"/>
            </a:endParaRPr>
          </a:p>
          <a:p>
            <a:pPr marL="354427" marR="5474521" indent="-342900">
              <a:lnSpc>
                <a:spcPct val="104200"/>
              </a:lnSpc>
              <a:spcBef>
                <a:spcPts val="9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look of an HTML table can </a:t>
            </a:r>
            <a:r>
              <a:rPr lang="en-US" sz="2400" dirty="0" smtClean="0"/>
              <a:t>be greatly improved </a:t>
            </a:r>
            <a:r>
              <a:rPr lang="en-US" sz="2400" dirty="0"/>
              <a:t>with CSS</a:t>
            </a:r>
            <a:endParaRPr lang="en-US" sz="2400" spc="-5" dirty="0" smtClean="0">
              <a:latin typeface="Arial"/>
              <a:cs typeface="Arial"/>
            </a:endParaRPr>
          </a:p>
          <a:p>
            <a:pPr marL="11527" marR="5474521">
              <a:lnSpc>
                <a:spcPct val="104200"/>
              </a:lnSpc>
              <a:spcBef>
                <a:spcPts val="9"/>
              </a:spcBef>
            </a:pPr>
            <a:r>
              <a:rPr sz="2400" spc="-5" dirty="0" smtClean="0">
                <a:latin typeface="Arial"/>
                <a:cs typeface="Arial"/>
              </a:rPr>
              <a:t>  </a:t>
            </a:r>
            <a:endParaRPr lang="en-US" sz="2400" spc="-5" dirty="0" smtClean="0">
              <a:latin typeface="Arial"/>
              <a:cs typeface="Arial"/>
            </a:endParaRPr>
          </a:p>
          <a:p>
            <a:pPr marL="11527" marR="5474521">
              <a:lnSpc>
                <a:spcPct val="104200"/>
              </a:lnSpc>
              <a:spcBef>
                <a:spcPts val="9"/>
              </a:spcBef>
            </a:pPr>
            <a:r>
              <a:rPr sz="2400" spc="-5" dirty="0" smtClean="0">
                <a:latin typeface="Arial"/>
                <a:cs typeface="Arial"/>
              </a:rPr>
              <a:t>Table</a:t>
            </a:r>
            <a:r>
              <a:rPr sz="2400" spc="-64" dirty="0" smtClean="0">
                <a:latin typeface="Arial"/>
                <a:cs typeface="Arial"/>
              </a:rPr>
              <a:t> </a:t>
            </a:r>
            <a:r>
              <a:rPr sz="2400" spc="-9" dirty="0">
                <a:latin typeface="Arial"/>
                <a:cs typeface="Arial"/>
              </a:rPr>
              <a:t>Borders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97277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U</a:t>
            </a:r>
            <a:r>
              <a:rPr sz="2400" spc="-5" dirty="0" smtClean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9" dirty="0">
                <a:latin typeface="Arial"/>
                <a:cs typeface="Arial"/>
              </a:rPr>
              <a:t>border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property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11527"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11527">
              <a:spcBef>
                <a:spcPts val="5"/>
              </a:spcBef>
            </a:pPr>
            <a:r>
              <a:rPr sz="2400" spc="-5" dirty="0" smtClean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spc="-9" dirty="0">
                <a:latin typeface="Arial"/>
                <a:cs typeface="Arial"/>
              </a:rPr>
              <a:t>below </a:t>
            </a:r>
            <a:r>
              <a:rPr sz="2400" spc="-5" dirty="0">
                <a:latin typeface="Arial"/>
                <a:cs typeface="Arial"/>
              </a:rPr>
              <a:t>specifies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black </a:t>
            </a:r>
            <a:r>
              <a:rPr sz="2400" spc="-9" dirty="0">
                <a:latin typeface="Arial"/>
                <a:cs typeface="Arial"/>
              </a:rPr>
              <a:t>border </a:t>
            </a:r>
            <a:r>
              <a:rPr sz="2400" spc="-5" dirty="0">
                <a:latin typeface="Arial"/>
                <a:cs typeface="Arial"/>
              </a:rPr>
              <a:t>for table, th, </a:t>
            </a:r>
            <a:r>
              <a:rPr sz="2400" spc="-9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td</a:t>
            </a:r>
            <a:r>
              <a:rPr sz="2400" spc="32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-5" dirty="0" smtClean="0">
                <a:latin typeface="Arial"/>
                <a:cs typeface="Arial"/>
              </a:rPr>
              <a:t>:</a:t>
            </a:r>
            <a:endParaRPr lang="en-US" sz="2400" spc="-5" dirty="0" smtClean="0">
              <a:latin typeface="Arial"/>
              <a:cs typeface="Arial"/>
            </a:endParaRPr>
          </a:p>
          <a:p>
            <a:pPr marL="11527"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11527" marR="5747123">
              <a:lnSpc>
                <a:spcPts val="2042"/>
              </a:lnSpc>
              <a:spcBef>
                <a:spcPts val="73"/>
              </a:spcBef>
            </a:pPr>
            <a:r>
              <a:rPr sz="2400" spc="-5" dirty="0">
                <a:latin typeface="Arial"/>
                <a:cs typeface="Arial"/>
              </a:rPr>
              <a:t>Example  </a:t>
            </a:r>
            <a:endParaRPr lang="en-US" sz="2400" spc="-5" dirty="0" smtClean="0">
              <a:latin typeface="Arial"/>
              <a:cs typeface="Arial"/>
            </a:endParaRPr>
          </a:p>
          <a:p>
            <a:pPr marL="11527" marR="5747123">
              <a:lnSpc>
                <a:spcPts val="2042"/>
              </a:lnSpc>
              <a:spcBef>
                <a:spcPts val="73"/>
              </a:spcBef>
            </a:pPr>
            <a:endParaRPr lang="en-US" sz="2400" spc="-5" dirty="0">
              <a:latin typeface="Arial"/>
              <a:cs typeface="Arial"/>
            </a:endParaRPr>
          </a:p>
          <a:p>
            <a:pPr marL="11527" marR="5747123">
              <a:lnSpc>
                <a:spcPts val="2042"/>
              </a:lnSpc>
              <a:spcBef>
                <a:spcPts val="73"/>
              </a:spcBef>
            </a:pPr>
            <a:r>
              <a:rPr sz="2400" spc="-5" dirty="0" smtClean="0">
                <a:latin typeface="Arial"/>
                <a:cs typeface="Arial"/>
              </a:rPr>
              <a:t>table</a:t>
            </a:r>
            <a:r>
              <a:rPr sz="2400" spc="-5" dirty="0">
                <a:latin typeface="Arial"/>
                <a:cs typeface="Arial"/>
              </a:rPr>
              <a:t>, th,</a:t>
            </a:r>
            <a:r>
              <a:rPr sz="2400" spc="-6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td</a:t>
            </a:r>
          </a:p>
          <a:p>
            <a:pPr marL="11527">
              <a:lnSpc>
                <a:spcPts val="1951"/>
              </a:lnSpc>
            </a:pPr>
            <a:r>
              <a:rPr sz="2400" dirty="0">
                <a:latin typeface="Arial"/>
                <a:cs typeface="Arial"/>
              </a:rPr>
              <a:t>{</a:t>
            </a:r>
          </a:p>
          <a:p>
            <a:pPr marL="11527">
              <a:spcBef>
                <a:spcPts val="82"/>
              </a:spcBef>
            </a:pPr>
            <a:r>
              <a:rPr sz="2400" spc="-9" dirty="0">
                <a:latin typeface="Arial"/>
                <a:cs typeface="Arial"/>
              </a:rPr>
              <a:t>border: 1px </a:t>
            </a:r>
            <a:r>
              <a:rPr sz="2400" spc="-5" dirty="0">
                <a:latin typeface="Arial"/>
                <a:cs typeface="Arial"/>
              </a:rPr>
              <a:t>solid</a:t>
            </a:r>
            <a:r>
              <a:rPr sz="2400" spc="23" dirty="0">
                <a:latin typeface="Arial"/>
                <a:cs typeface="Arial"/>
              </a:rPr>
              <a:t> </a:t>
            </a:r>
            <a:r>
              <a:rPr sz="2400" spc="-9" dirty="0">
                <a:latin typeface="Arial"/>
                <a:cs typeface="Arial"/>
              </a:rPr>
              <a:t>black;</a:t>
            </a:r>
            <a:endParaRPr sz="2400" dirty="0">
              <a:latin typeface="Arial"/>
              <a:cs typeface="Arial"/>
            </a:endParaRPr>
          </a:p>
          <a:p>
            <a:pPr marL="11527">
              <a:spcBef>
                <a:spcPts val="73"/>
              </a:spcBef>
            </a:pPr>
            <a:r>
              <a:rPr sz="2400" dirty="0" smtClean="0">
                <a:latin typeface="Arial"/>
                <a:cs typeface="Arial"/>
              </a:rPr>
              <a:t>}</a:t>
            </a:r>
            <a:endParaRPr lang="en-US" sz="2400" dirty="0" smtClean="0">
              <a:latin typeface="Arial"/>
              <a:cs typeface="Arial"/>
            </a:endParaRPr>
          </a:p>
          <a:p>
            <a:pPr marL="11527">
              <a:spcBef>
                <a:spcPts val="73"/>
              </a:spcBef>
            </a:pPr>
            <a:endParaRPr lang="en-US" sz="2400" dirty="0">
              <a:latin typeface="Arial"/>
              <a:cs typeface="Arial"/>
            </a:endParaRPr>
          </a:p>
          <a:p>
            <a:pPr marL="11527">
              <a:spcBef>
                <a:spcPts val="73"/>
              </a:spcBef>
            </a:pPr>
            <a:r>
              <a:rPr lang="en-US" sz="2400" dirty="0" smtClean="0">
                <a:latin typeface="Arial"/>
                <a:cs typeface="Arial"/>
              </a:rPr>
              <a:t>Other properties are:- Table Color, Table Padding, Border-Collapse, Alignment etc.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499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643" y="253075"/>
            <a:ext cx="7933957" cy="1550521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417260" algn="ctr">
              <a:spcBef>
                <a:spcPts val="91"/>
              </a:spcBef>
            </a:pPr>
            <a:r>
              <a:rPr sz="2500" dirty="0">
                <a:solidFill>
                  <a:schemeClr val="tx1"/>
                </a:solidFill>
                <a:latin typeface="Times New Roman"/>
                <a:cs typeface="Times New Roman"/>
              </a:rPr>
              <a:t>CSS BOX</a:t>
            </a:r>
            <a:r>
              <a:rPr sz="2500" spc="-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5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en-US" sz="25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/>
            </a:r>
            <a:br>
              <a:rPr lang="en-US" sz="25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sz="2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527" marR="4611">
              <a:lnSpc>
                <a:spcPts val="2033"/>
              </a:lnSpc>
              <a:spcBef>
                <a:spcPts val="41"/>
              </a:spcBef>
            </a:pPr>
            <a:r>
              <a:rPr sz="2500" spc="-5" dirty="0">
                <a:solidFill>
                  <a:schemeClr val="tx1"/>
                </a:solidFill>
              </a:rPr>
              <a:t>All HTML elements </a:t>
            </a:r>
            <a:r>
              <a:rPr sz="2500" dirty="0">
                <a:solidFill>
                  <a:schemeClr val="tx1"/>
                </a:solidFill>
              </a:rPr>
              <a:t>can </a:t>
            </a:r>
            <a:r>
              <a:rPr sz="2500" spc="-9" dirty="0">
                <a:solidFill>
                  <a:schemeClr val="tx1"/>
                </a:solidFill>
              </a:rPr>
              <a:t>be considered </a:t>
            </a:r>
            <a:r>
              <a:rPr sz="2500" spc="-5" dirty="0">
                <a:solidFill>
                  <a:schemeClr val="tx1"/>
                </a:solidFill>
              </a:rPr>
              <a:t>as boxes. </a:t>
            </a:r>
            <a:r>
              <a:rPr sz="2500" dirty="0">
                <a:solidFill>
                  <a:schemeClr val="tx1"/>
                </a:solidFill>
              </a:rPr>
              <a:t>In </a:t>
            </a:r>
            <a:r>
              <a:rPr sz="2500" spc="-5" dirty="0">
                <a:solidFill>
                  <a:schemeClr val="tx1"/>
                </a:solidFill>
              </a:rPr>
              <a:t>CSS, the </a:t>
            </a:r>
            <a:r>
              <a:rPr sz="2500" dirty="0">
                <a:solidFill>
                  <a:schemeClr val="tx1"/>
                </a:solidFill>
              </a:rPr>
              <a:t>term </a:t>
            </a:r>
            <a:r>
              <a:rPr sz="2500" spc="-5" dirty="0">
                <a:solidFill>
                  <a:schemeClr val="tx1"/>
                </a:solidFill>
              </a:rPr>
              <a:t>"box model" is used  when talking </a:t>
            </a:r>
            <a:r>
              <a:rPr sz="2500" spc="-9" dirty="0">
                <a:solidFill>
                  <a:schemeClr val="tx1"/>
                </a:solidFill>
              </a:rPr>
              <a:t>about design and</a:t>
            </a:r>
            <a:r>
              <a:rPr sz="2500" spc="14" dirty="0">
                <a:solidFill>
                  <a:schemeClr val="tx1"/>
                </a:solidFill>
              </a:rPr>
              <a:t> </a:t>
            </a:r>
            <a:r>
              <a:rPr sz="2500" spc="-5" dirty="0">
                <a:solidFill>
                  <a:schemeClr val="tx1"/>
                </a:solidFill>
              </a:rPr>
              <a:t>layout.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649" y="1959429"/>
            <a:ext cx="8337945" cy="1970934"/>
          </a:xfrm>
          <a:prstGeom prst="rect">
            <a:avLst/>
          </a:prstGeom>
        </p:spPr>
        <p:txBody>
          <a:bodyPr vert="horz" wrap="square" lIns="0" tIns="1153" rIns="0" bIns="0" rtlCol="0">
            <a:spAutoFit/>
          </a:bodyPr>
          <a:lstStyle/>
          <a:p>
            <a:pPr marL="297277" marR="4611" indent="-285750">
              <a:lnSpc>
                <a:spcPct val="104200"/>
              </a:lnSpc>
              <a:spcBef>
                <a:spcPts val="9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rial"/>
                <a:cs typeface="Arial"/>
              </a:rPr>
              <a:t>A</a:t>
            </a:r>
            <a:r>
              <a:rPr sz="2500" dirty="0" smtClean="0">
                <a:latin typeface="Arial"/>
                <a:cs typeface="Arial"/>
              </a:rPr>
              <a:t> </a:t>
            </a:r>
            <a:r>
              <a:rPr sz="2500" spc="-9" dirty="0">
                <a:latin typeface="Arial"/>
                <a:cs typeface="Arial"/>
              </a:rPr>
              <a:t>box </a:t>
            </a:r>
            <a:r>
              <a:rPr sz="2500" spc="-5" dirty="0">
                <a:latin typeface="Arial"/>
                <a:cs typeface="Arial"/>
              </a:rPr>
              <a:t>that </a:t>
            </a:r>
            <a:r>
              <a:rPr sz="2500" spc="-9" dirty="0">
                <a:latin typeface="Arial"/>
                <a:cs typeface="Arial"/>
              </a:rPr>
              <a:t>wraps around </a:t>
            </a:r>
            <a:r>
              <a:rPr sz="2500" spc="-5" dirty="0">
                <a:latin typeface="Arial"/>
                <a:cs typeface="Arial"/>
              </a:rPr>
              <a:t>HTML </a:t>
            </a:r>
            <a:r>
              <a:rPr sz="2500" spc="-9" dirty="0" smtClean="0">
                <a:latin typeface="Arial"/>
                <a:cs typeface="Arial"/>
              </a:rPr>
              <a:t>elements</a:t>
            </a:r>
            <a:r>
              <a:rPr lang="en-US" sz="2500" spc="-9" dirty="0" smtClean="0">
                <a:latin typeface="Arial"/>
                <a:cs typeface="Arial"/>
              </a:rPr>
              <a:t>.</a:t>
            </a:r>
            <a:endParaRPr lang="en-US" sz="2500" dirty="0">
              <a:latin typeface="Arial"/>
              <a:cs typeface="Arial"/>
            </a:endParaRPr>
          </a:p>
          <a:p>
            <a:pPr marL="297277" marR="4611" indent="-285750">
              <a:lnSpc>
                <a:spcPct val="104200"/>
              </a:lnSpc>
              <a:spcBef>
                <a:spcPts val="9"/>
              </a:spcBef>
              <a:buFont typeface="Arial" panose="020B0604020202020204" pitchFamily="34" charset="0"/>
              <a:buChar char="•"/>
            </a:pPr>
            <a:r>
              <a:rPr lang="en-US" sz="2500" spc="-5" dirty="0" smtClean="0">
                <a:latin typeface="Arial"/>
                <a:cs typeface="Arial"/>
              </a:rPr>
              <a:t>A</a:t>
            </a:r>
            <a:r>
              <a:rPr sz="2500" spc="-9" dirty="0" smtClean="0">
                <a:latin typeface="Arial"/>
                <a:cs typeface="Arial"/>
              </a:rPr>
              <a:t>llows </a:t>
            </a:r>
            <a:r>
              <a:rPr sz="2500" spc="-9" dirty="0">
                <a:latin typeface="Arial"/>
                <a:cs typeface="Arial"/>
              </a:rPr>
              <a:t>us </a:t>
            </a:r>
            <a:r>
              <a:rPr sz="2500" dirty="0">
                <a:latin typeface="Arial"/>
                <a:cs typeface="Arial"/>
              </a:rPr>
              <a:t>to </a:t>
            </a:r>
            <a:r>
              <a:rPr sz="2500" spc="-5" dirty="0">
                <a:latin typeface="Arial"/>
                <a:cs typeface="Arial"/>
              </a:rPr>
              <a:t>place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9" dirty="0">
                <a:latin typeface="Arial"/>
                <a:cs typeface="Arial"/>
              </a:rPr>
              <a:t>border </a:t>
            </a:r>
            <a:r>
              <a:rPr sz="2500" spc="-5" dirty="0">
                <a:latin typeface="Arial"/>
                <a:cs typeface="Arial"/>
              </a:rPr>
              <a:t>around </a:t>
            </a:r>
            <a:r>
              <a:rPr sz="2500" spc="-9" dirty="0">
                <a:latin typeface="Arial"/>
                <a:cs typeface="Arial"/>
              </a:rPr>
              <a:t>elements and </a:t>
            </a:r>
            <a:r>
              <a:rPr sz="2500" spc="-5" dirty="0">
                <a:latin typeface="Arial"/>
                <a:cs typeface="Arial"/>
              </a:rPr>
              <a:t>space elements in  </a:t>
            </a:r>
            <a:r>
              <a:rPr sz="2500" spc="-9" dirty="0">
                <a:latin typeface="Arial"/>
                <a:cs typeface="Arial"/>
              </a:rPr>
              <a:t>relation </a:t>
            </a:r>
            <a:r>
              <a:rPr sz="2500" dirty="0">
                <a:latin typeface="Arial"/>
                <a:cs typeface="Arial"/>
              </a:rPr>
              <a:t>to </a:t>
            </a:r>
            <a:r>
              <a:rPr sz="2500" spc="-9" dirty="0">
                <a:latin typeface="Arial"/>
                <a:cs typeface="Arial"/>
              </a:rPr>
              <a:t>other </a:t>
            </a:r>
            <a:r>
              <a:rPr sz="2500" spc="-5" dirty="0">
                <a:latin typeface="Arial"/>
                <a:cs typeface="Arial"/>
              </a:rPr>
              <a:t>elements.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1527"/>
            <a:r>
              <a:rPr sz="2500" spc="-5" dirty="0">
                <a:latin typeface="Arial"/>
                <a:cs typeface="Arial"/>
              </a:rPr>
              <a:t>The </a:t>
            </a:r>
            <a:r>
              <a:rPr sz="2500" spc="-9" dirty="0">
                <a:latin typeface="Arial"/>
                <a:cs typeface="Arial"/>
              </a:rPr>
              <a:t>image below </a:t>
            </a:r>
            <a:r>
              <a:rPr sz="2500" spc="-5" dirty="0">
                <a:latin typeface="Arial"/>
                <a:cs typeface="Arial"/>
              </a:rPr>
              <a:t>illustrates the </a:t>
            </a:r>
            <a:r>
              <a:rPr sz="2500" spc="-9" dirty="0">
                <a:latin typeface="Arial"/>
                <a:cs typeface="Arial"/>
              </a:rPr>
              <a:t>box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model: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1652" y="4086196"/>
            <a:ext cx="4633472" cy="24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1823899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17807" y="1257492"/>
            <a:ext cx="826994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endParaRPr sz="1634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446" y="104989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CSS BORDER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87" y="1346875"/>
            <a:ext cx="102387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Border Style</a:t>
            </a:r>
          </a:p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15" y="1723902"/>
            <a:ext cx="8135485" cy="46012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8094" y="1911653"/>
            <a:ext cx="3644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p.dotted</a:t>
            </a:r>
            <a:r>
              <a:rPr lang="en-US" dirty="0"/>
              <a:t> {border-style: dotted;}</a:t>
            </a:r>
            <a:br>
              <a:rPr lang="en-US" dirty="0"/>
            </a:br>
            <a:r>
              <a:rPr lang="en-US" dirty="0" err="1"/>
              <a:t>p.dashed</a:t>
            </a:r>
            <a:r>
              <a:rPr lang="en-US" dirty="0"/>
              <a:t> {border-style: dashed;}</a:t>
            </a:r>
            <a:br>
              <a:rPr lang="en-US" dirty="0"/>
            </a:br>
            <a:r>
              <a:rPr lang="en-US" dirty="0" err="1"/>
              <a:t>p.solid</a:t>
            </a:r>
            <a:r>
              <a:rPr lang="en-US" dirty="0"/>
              <a:t> {border-style: solid;}</a:t>
            </a:r>
            <a:br>
              <a:rPr lang="en-US" dirty="0"/>
            </a:br>
            <a:r>
              <a:rPr lang="en-US" dirty="0" err="1"/>
              <a:t>p.double</a:t>
            </a:r>
            <a:r>
              <a:rPr lang="en-US" dirty="0"/>
              <a:t> {border-style: double;}</a:t>
            </a:r>
            <a:br>
              <a:rPr lang="en-US" dirty="0"/>
            </a:br>
            <a:r>
              <a:rPr lang="en-US" dirty="0" err="1"/>
              <a:t>p.groove</a:t>
            </a:r>
            <a:r>
              <a:rPr lang="en-US" dirty="0"/>
              <a:t> {border-style: groove;}</a:t>
            </a:r>
            <a:br>
              <a:rPr lang="en-US" dirty="0"/>
            </a:br>
            <a:r>
              <a:rPr lang="en-US" dirty="0" err="1"/>
              <a:t>p.ridge</a:t>
            </a:r>
            <a:r>
              <a:rPr lang="en-US" dirty="0"/>
              <a:t> {border-style: ridge;}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094" y="5584035"/>
            <a:ext cx="102387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Border </a:t>
            </a:r>
            <a:r>
              <a:rPr lang="en-US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Color</a:t>
            </a: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064" y="4961726"/>
            <a:ext cx="102387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Border </a:t>
            </a:r>
            <a:r>
              <a:rPr lang="en-US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Width</a:t>
            </a: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485307"/>
            <a:ext cx="8010392" cy="3704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9521" y="176209"/>
            <a:ext cx="261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WEB VIEW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75800" y="5859886"/>
            <a:ext cx="303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MOBILE VIEW</a:t>
            </a:r>
            <a:endParaRPr lang="en-US" sz="3600" b="1" dirty="0"/>
          </a:p>
        </p:txBody>
      </p:sp>
      <p:sp>
        <p:nvSpPr>
          <p:cNvPr id="6" name="Right Arrow 5"/>
          <p:cNvSpPr/>
          <p:nvPr/>
        </p:nvSpPr>
        <p:spPr>
          <a:xfrm>
            <a:off x="5976736" y="5969357"/>
            <a:ext cx="2034595" cy="42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640169" y="858069"/>
            <a:ext cx="347730" cy="468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2" y="182261"/>
            <a:ext cx="9404723" cy="1400530"/>
          </a:xfrm>
        </p:spPr>
        <p:txBody>
          <a:bodyPr/>
          <a:lstStyle/>
          <a:p>
            <a:r>
              <a:rPr lang="en-US" dirty="0" smtClean="0"/>
              <a:t>Other CSS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709" y="1152983"/>
            <a:ext cx="3301263" cy="4195481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Lists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Outline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Text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Icons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Display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Max-width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Position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Overflow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Pseudo-class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Align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3460" y="1224141"/>
            <a:ext cx="47136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Pseudo-element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Opacity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Dropdowns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Image Gallery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Image Sprites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Website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Specificity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Float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Inline-block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3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083" y="0"/>
            <a:ext cx="4881282" cy="1563324"/>
          </a:xfrm>
          <a:prstGeom prst="rect">
            <a:avLst/>
          </a:prstGeom>
        </p:spPr>
        <p:txBody>
          <a:bodyPr vert="horz" wrap="square" lIns="0" tIns="24205" rIns="0" bIns="0" rtlCol="0" anchor="t">
            <a:spAutoFit/>
          </a:bodyPr>
          <a:lstStyle/>
          <a:p>
            <a:pPr marL="537712" marR="4611" indent="-526762">
              <a:lnSpc>
                <a:spcPts val="5998"/>
              </a:lnSpc>
              <a:spcBef>
                <a:spcPts val="191"/>
              </a:spcBef>
            </a:pPr>
            <a:r>
              <a:rPr sz="4901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CSS</a:t>
            </a:r>
            <a:r>
              <a:rPr sz="4901" b="1" spc="-73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901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ADVANCED  COMMANDS</a:t>
            </a:r>
            <a:endParaRPr sz="490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0567" y="1792780"/>
            <a:ext cx="44174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CSS Rounded Corners</a:t>
            </a:r>
          </a:p>
          <a:p>
            <a:r>
              <a:rPr lang="en-US" sz="2400" dirty="0"/>
              <a:t>CSS Border Images</a:t>
            </a:r>
          </a:p>
          <a:p>
            <a:r>
              <a:rPr lang="en-US" sz="2400" dirty="0"/>
              <a:t>CSS Backgrounds</a:t>
            </a:r>
          </a:p>
          <a:p>
            <a:r>
              <a:rPr lang="en-US" sz="2400" dirty="0"/>
              <a:t>CSS Colors</a:t>
            </a:r>
          </a:p>
          <a:p>
            <a:r>
              <a:rPr lang="en-US" sz="2400" dirty="0"/>
              <a:t>CSS Gradients</a:t>
            </a:r>
          </a:p>
          <a:p>
            <a:r>
              <a:rPr lang="en-US" sz="2400" dirty="0"/>
              <a:t>CSS Shadows</a:t>
            </a:r>
          </a:p>
          <a:p>
            <a:r>
              <a:rPr lang="en-US" sz="2400" dirty="0"/>
              <a:t>CSS Text Effects</a:t>
            </a:r>
          </a:p>
          <a:p>
            <a:r>
              <a:rPr lang="en-US" sz="2400" dirty="0"/>
              <a:t>CSS Web Fonts</a:t>
            </a:r>
          </a:p>
          <a:p>
            <a:r>
              <a:rPr lang="en-US" sz="2400" dirty="0"/>
              <a:t>CSS 2D Transforms</a:t>
            </a:r>
          </a:p>
          <a:p>
            <a:r>
              <a:rPr lang="en-US" sz="2400" dirty="0"/>
              <a:t>CSS 3D Transforms</a:t>
            </a:r>
          </a:p>
          <a:p>
            <a:r>
              <a:rPr lang="en-US" sz="2400" dirty="0"/>
              <a:t>CSS Transitions</a:t>
            </a:r>
          </a:p>
          <a:p>
            <a:r>
              <a:rPr lang="en-US" sz="2400" dirty="0"/>
              <a:t>CSS </a:t>
            </a:r>
            <a:r>
              <a:rPr lang="en-US" sz="2400" dirty="0" smtClean="0"/>
              <a:t>Animations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250165" y="179278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CSS Tooltips</a:t>
            </a:r>
          </a:p>
          <a:p>
            <a:r>
              <a:rPr lang="en-US" sz="2400" dirty="0"/>
              <a:t>CSS Style Images</a:t>
            </a:r>
          </a:p>
          <a:p>
            <a:r>
              <a:rPr lang="en-US" sz="2400" dirty="0"/>
              <a:t>CSS object-fit</a:t>
            </a:r>
          </a:p>
          <a:p>
            <a:r>
              <a:rPr lang="en-US" sz="2400" dirty="0"/>
              <a:t>CSS Buttons</a:t>
            </a:r>
          </a:p>
          <a:p>
            <a:r>
              <a:rPr lang="en-US" sz="2400" dirty="0"/>
              <a:t>CSS Pagination</a:t>
            </a:r>
          </a:p>
          <a:p>
            <a:r>
              <a:rPr lang="en-US" sz="2400" dirty="0"/>
              <a:t>CSS Multiple Columns</a:t>
            </a:r>
          </a:p>
          <a:p>
            <a:r>
              <a:rPr lang="en-US" sz="2400" dirty="0"/>
              <a:t>CSS User Interface</a:t>
            </a:r>
          </a:p>
          <a:p>
            <a:r>
              <a:rPr lang="en-US" sz="2400" dirty="0"/>
              <a:t>CSS Variables</a:t>
            </a:r>
          </a:p>
          <a:p>
            <a:r>
              <a:rPr lang="en-US" sz="2400" dirty="0"/>
              <a:t>CSS Box Sizing</a:t>
            </a:r>
          </a:p>
          <a:p>
            <a:r>
              <a:rPr lang="en-US" sz="2400" dirty="0"/>
              <a:t>CSS </a:t>
            </a:r>
            <a:r>
              <a:rPr lang="en-US" sz="2400" dirty="0" err="1"/>
              <a:t>Flexbox</a:t>
            </a:r>
            <a:endParaRPr lang="en-US" sz="2400" dirty="0"/>
          </a:p>
          <a:p>
            <a:r>
              <a:rPr lang="en-US" sz="2400" dirty="0"/>
              <a:t>CSS Media Queries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6726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33" y="334850"/>
            <a:ext cx="10622904" cy="1725770"/>
          </a:xfrm>
        </p:spPr>
        <p:txBody>
          <a:bodyPr/>
          <a:lstStyle/>
          <a:p>
            <a:r>
              <a:rPr lang="en-US" dirty="0" smtClean="0"/>
              <a:t>Media Queries</a:t>
            </a:r>
            <a:br>
              <a:rPr lang="en-US" dirty="0" smtClean="0"/>
            </a:b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for delivering a tailored style sheet to desktops, laptops, tablets, and mobile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phones.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735" y="2201846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CSS2 Introduced Media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    define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style rules for different media types.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could have one set of style rules for computer screens, one for printers, one for handheld devices, one for television-type devices, and so 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a lot of support by devices, other than the print media type.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10625" y="2949262"/>
            <a:ext cx="27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1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008" y="829424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Introduced Media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xtended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CSS2 media types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looking for a type of device, they look at the capability of the device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can be used to check many things, such as: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and height of the viewport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and height of the device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(is the tablet/phone in landscape or portrait mode?)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6" y="2847360"/>
            <a:ext cx="10352035" cy="3445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1069" y="437882"/>
            <a:ext cx="9285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@media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not|only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mediatype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(expressions) {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CSS-Code;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80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886" y="0"/>
            <a:ext cx="8946541" cy="419548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changes the background-color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light-green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viewport is 480 pixels wide or wider (if the viewport is less than 480 pixels, the background-color will be pink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body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background-color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pink;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screen and (min-width: 480px) {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body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background-color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lightgreen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4" y="4800788"/>
            <a:ext cx="6106377" cy="1895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23" y="4138753"/>
            <a:ext cx="6106377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1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4251" y="2310512"/>
            <a:ext cx="734047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10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40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CSS?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69323"/>
            <a:ext cx="8946541" cy="4195481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was NEVER intended to contain tags for formatting a web page!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web page, like: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h1&gt;This is a heading&lt;/h1&gt;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p&gt;This is a paragraph.&lt;/p&gt;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tags like &lt;font&gt;, and color attributes were added to the HTML 3.2 specification, it started a nightmare for web developers.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large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         long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14410" y="2794715"/>
            <a:ext cx="579549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604332" y="5587284"/>
            <a:ext cx="579549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28624" y="1855514"/>
            <a:ext cx="180848" cy="336296"/>
          </a:xfrm>
          <a:prstGeom prst="rect">
            <a:avLst/>
          </a:prstGeom>
        </p:spPr>
        <p:txBody>
          <a:bodyPr wrap="square" lIns="0" tIns="16541" rIns="0" bIns="0" rtlCol="0">
            <a:noAutofit/>
          </a:bodyPr>
          <a:lstStyle/>
          <a:p>
            <a:pPr marL="12700">
              <a:lnSpc>
                <a:spcPts val="2605"/>
              </a:lnSpc>
            </a:pPr>
            <a:r>
              <a:rPr sz="2450" dirty="0" smtClean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129" y="1869273"/>
            <a:ext cx="10706232" cy="336296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sz="2450" spc="-38" smtClean="0">
                <a:latin typeface="Times New Roman"/>
                <a:cs typeface="Times New Roman"/>
              </a:rPr>
              <a:t>A web application will contains hundreds of web pages, which are created using HTML.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624" y="2666035"/>
            <a:ext cx="181000" cy="336600"/>
          </a:xfrm>
          <a:prstGeom prst="rect">
            <a:avLst/>
          </a:prstGeom>
        </p:spPr>
        <p:txBody>
          <a:bodyPr wrap="square" lIns="0" tIns="16541" rIns="0" bIns="0" rtlCol="0">
            <a:noAutofit/>
          </a:bodyPr>
          <a:lstStyle/>
          <a:p>
            <a:pPr marL="12700">
              <a:lnSpc>
                <a:spcPts val="2605"/>
              </a:lnSpc>
            </a:pPr>
            <a:r>
              <a:rPr sz="2450" dirty="0" smtClean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129" y="2679807"/>
            <a:ext cx="10600395" cy="897742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sz="2450" spc="-36" dirty="0" smtClean="0">
                <a:latin typeface="Times New Roman"/>
                <a:cs typeface="Times New Roman"/>
              </a:rPr>
              <a:t>Formatting these HTML pages will be a laborious process, as formatting elements need</a:t>
            </a:r>
            <a:endParaRPr sz="2450" dirty="0">
              <a:latin typeface="Times New Roman"/>
              <a:cs typeface="Times New Roman"/>
            </a:endParaRPr>
          </a:p>
          <a:p>
            <a:pPr marL="12700" marR="46680">
              <a:lnSpc>
                <a:spcPct val="95825"/>
              </a:lnSpc>
              <a:spcBef>
                <a:spcPts val="1476"/>
              </a:spcBef>
            </a:pPr>
            <a:r>
              <a:rPr sz="2450" spc="-27" dirty="0" smtClean="0">
                <a:latin typeface="Times New Roman"/>
                <a:cs typeface="Times New Roman"/>
              </a:rPr>
              <a:t>to be applied to each and every page.</a:t>
            </a:r>
            <a:endParaRPr lang="en-US" sz="2450" spc="-27" dirty="0" smtClean="0">
              <a:latin typeface="Times New Roman"/>
              <a:cs typeface="Times New Roman"/>
            </a:endParaRPr>
          </a:p>
          <a:p>
            <a:pPr marL="12700" marR="46680">
              <a:lnSpc>
                <a:spcPct val="95825"/>
              </a:lnSpc>
              <a:spcBef>
                <a:spcPts val="1476"/>
              </a:spcBef>
            </a:pP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24" y="4015156"/>
            <a:ext cx="181000" cy="336600"/>
          </a:xfrm>
          <a:prstGeom prst="rect">
            <a:avLst/>
          </a:prstGeom>
        </p:spPr>
        <p:txBody>
          <a:bodyPr wrap="square" lIns="0" tIns="16541" rIns="0" bIns="0" rtlCol="0">
            <a:noAutofit/>
          </a:bodyPr>
          <a:lstStyle/>
          <a:p>
            <a:pPr marL="12700">
              <a:lnSpc>
                <a:spcPts val="2605"/>
              </a:lnSpc>
            </a:pPr>
            <a:r>
              <a:rPr sz="2450" dirty="0" smtClean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6129" y="4028928"/>
            <a:ext cx="10688773" cy="897615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lang="en-US" sz="2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CSS          style </a:t>
            </a:r>
            <a:r>
              <a:rPr lang="en-US"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</a:t>
            </a:r>
            <a:r>
              <a:rPr lang="en-US" sz="2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 </a:t>
            </a:r>
            <a:r>
              <a:rPr lang="en-US"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external .</a:t>
            </a:r>
            <a:r>
              <a:rPr lang="en-US" sz="2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528624" y="4769690"/>
            <a:ext cx="10688773" cy="897615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355600" marR="46680" indent="-342900">
              <a:lnSpc>
                <a:spcPct val="95825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n-US" sz="2450" spc="-36" dirty="0" smtClean="0">
                <a:latin typeface="Times New Roman"/>
                <a:cs typeface="Times New Roman"/>
              </a:rPr>
              <a:t>In </a:t>
            </a:r>
            <a:r>
              <a:rPr sz="2450" spc="-36" dirty="0" smtClean="0">
                <a:latin typeface="Times New Roman"/>
                <a:cs typeface="Times New Roman"/>
              </a:rPr>
              <a:t>CSS </a:t>
            </a:r>
            <a:r>
              <a:rPr lang="en-US" sz="2450" spc="-36" dirty="0" smtClean="0">
                <a:latin typeface="Times New Roman"/>
                <a:cs typeface="Times New Roman"/>
              </a:rPr>
              <a:t>         </a:t>
            </a:r>
            <a:r>
              <a:rPr sz="2450" spc="-36" dirty="0" smtClean="0">
                <a:latin typeface="Times New Roman"/>
                <a:cs typeface="Times New Roman"/>
              </a:rPr>
              <a:t>change the appearance and layout of all the web pages</a:t>
            </a:r>
            <a:r>
              <a:rPr lang="en-US" sz="2450" spc="-36" dirty="0" smtClean="0">
                <a:latin typeface="Times New Roman"/>
                <a:cs typeface="Times New Roman"/>
              </a:rPr>
              <a:t> </a:t>
            </a:r>
            <a:r>
              <a:rPr lang="en-US" sz="2450" spc="-50" dirty="0" smtClean="0">
                <a:latin typeface="Times New Roman"/>
                <a:cs typeface="Times New Roman"/>
              </a:rPr>
              <a:t>by </a:t>
            </a:r>
            <a:r>
              <a:rPr lang="en-US" sz="2450" spc="-50" dirty="0">
                <a:latin typeface="Times New Roman"/>
                <a:cs typeface="Times New Roman"/>
              </a:rPr>
              <a:t>editing just one single CSS file.</a:t>
            </a:r>
          </a:p>
          <a:p>
            <a:pPr marL="12700" marR="46680">
              <a:lnSpc>
                <a:spcPct val="95825"/>
              </a:lnSpc>
              <a:spcBef>
                <a:spcPts val="1475"/>
              </a:spcBef>
            </a:pPr>
            <a:endParaRPr lang="en-US"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505"/>
              </a:lnSpc>
              <a:buFont typeface="Arial" panose="020B0604020202020204" pitchFamily="34" charset="0"/>
              <a:buChar char="•"/>
            </a:pP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828800" y="4849270"/>
            <a:ext cx="579549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996225" y="4095180"/>
            <a:ext cx="579549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412420" y="671573"/>
            <a:ext cx="2039895" cy="657386"/>
          </a:xfrm>
          <a:prstGeom prst="rect">
            <a:avLst/>
          </a:prstGeom>
        </p:spPr>
        <p:txBody>
          <a:bodyPr wrap="square" lIns="0" tIns="23114" rIns="0" bIns="0" rtlCol="0">
            <a:noAutofit/>
          </a:bodyPr>
          <a:lstStyle/>
          <a:p>
            <a:pPr algn="ctr">
              <a:lnSpc>
                <a:spcPct val="95825"/>
              </a:lnSpc>
              <a:spcBef>
                <a:spcPts val="1175"/>
              </a:spcBef>
            </a:pPr>
            <a:r>
              <a:rPr sz="4400" b="1" spc="4" dirty="0" smtClean="0">
                <a:latin typeface="Times New Roman"/>
                <a:cs typeface="Times New Roman"/>
              </a:rPr>
              <a:t>History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624" y="2099354"/>
            <a:ext cx="181000" cy="2016125"/>
          </a:xfrm>
          <a:prstGeom prst="rect">
            <a:avLst/>
          </a:prstGeom>
        </p:spPr>
        <p:txBody>
          <a:bodyPr wrap="square" lIns="0" tIns="16541" rIns="0" bIns="0" rtlCol="0">
            <a:noAutofit/>
          </a:bodyPr>
          <a:lstStyle/>
          <a:p>
            <a:pPr marL="12700" marR="152">
              <a:lnSpc>
                <a:spcPts val="2605"/>
              </a:lnSpc>
            </a:pPr>
            <a:r>
              <a:rPr sz="2450" dirty="0" smtClean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56"/>
              </a:spcBef>
            </a:pPr>
            <a:r>
              <a:rPr sz="2450" dirty="0" smtClean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601"/>
              </a:spcBef>
            </a:pPr>
            <a:r>
              <a:rPr sz="2450" dirty="0" smtClean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586"/>
              </a:spcBef>
            </a:pPr>
            <a:r>
              <a:rPr sz="2450" dirty="0" smtClean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129" y="2113113"/>
            <a:ext cx="6767957" cy="895675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 marR="46680">
              <a:lnSpc>
                <a:spcPts val="2505"/>
              </a:lnSpc>
            </a:pPr>
            <a:r>
              <a:rPr sz="2450" spc="-36" dirty="0" smtClean="0">
                <a:latin typeface="Times New Roman"/>
                <a:cs typeface="Times New Roman"/>
              </a:rPr>
              <a:t>CSS1 was the first edition introduced in 1996.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61"/>
              </a:spcBef>
            </a:pPr>
            <a:r>
              <a:rPr sz="2450" spc="-42" dirty="0" smtClean="0">
                <a:latin typeface="Times New Roman"/>
                <a:cs typeface="Times New Roman"/>
              </a:rPr>
              <a:t>CSS2 was published in 1998 and provides enhancement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4083" y="2672187"/>
            <a:ext cx="1388381" cy="336600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sz="2450" spc="-85" dirty="0" smtClean="0">
                <a:latin typeface="Times New Roman"/>
                <a:cs typeface="Times New Roman"/>
              </a:rPr>
              <a:t>over CSS1.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9096" y="3220058"/>
            <a:ext cx="428659" cy="349871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450" spc="-1" dirty="0" smtClean="0">
                <a:latin typeface="Times New Roman"/>
                <a:cs typeface="Times New Roman"/>
              </a:rPr>
              <a:t>2</a:t>
            </a:r>
            <a:r>
              <a:rPr sz="2475" spc="-1" baseline="26352" dirty="0" smtClean="0">
                <a:latin typeface="Times New Roman"/>
                <a:cs typeface="Times New Roman"/>
              </a:rPr>
              <a:t>nd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129" y="3233634"/>
            <a:ext cx="2387122" cy="336296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sz="2450" spc="-55" dirty="0" smtClean="0">
                <a:latin typeface="Times New Roman"/>
                <a:cs typeface="Times New Roman"/>
              </a:rPr>
              <a:t>CSS2.1 was the last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3429" y="3233634"/>
            <a:ext cx="3265791" cy="336296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sz="2450" spc="-20" dirty="0" smtClean="0">
                <a:latin typeface="Times New Roman"/>
                <a:cs typeface="Times New Roman"/>
              </a:rPr>
              <a:t>g</a:t>
            </a:r>
            <a:r>
              <a:rPr sz="2450" spc="-40" dirty="0" smtClean="0">
                <a:latin typeface="Times New Roman"/>
                <a:cs typeface="Times New Roman"/>
              </a:rPr>
              <a:t>eneration</a:t>
            </a:r>
            <a:r>
              <a:rPr sz="2450" spc="20" dirty="0" smtClean="0">
                <a:latin typeface="Times New Roman"/>
                <a:cs typeface="Times New Roman"/>
              </a:rPr>
              <a:t> </a:t>
            </a:r>
            <a:r>
              <a:rPr sz="2450" spc="-38" dirty="0" smtClean="0">
                <a:latin typeface="Times New Roman"/>
                <a:cs typeface="Times New Roman"/>
              </a:rPr>
              <a:t>edition</a:t>
            </a:r>
            <a:r>
              <a:rPr sz="2450" spc="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of</a:t>
            </a:r>
            <a:r>
              <a:rPr sz="2450" spc="302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C</a:t>
            </a:r>
            <a:r>
              <a:rPr sz="2450" spc="4" dirty="0" smtClean="0">
                <a:latin typeface="Times New Roman"/>
                <a:cs typeface="Times New Roman"/>
              </a:rPr>
              <a:t>S</a:t>
            </a:r>
            <a:r>
              <a:rPr sz="2450" spc="-94" dirty="0" smtClean="0">
                <a:latin typeface="Times New Roman"/>
                <a:cs typeface="Times New Roman"/>
              </a:rPr>
              <a:t>S</a:t>
            </a:r>
            <a:r>
              <a:rPr sz="2450" spc="0" dirty="0" smtClean="0">
                <a:latin typeface="Times New Roman"/>
                <a:cs typeface="Times New Roman"/>
              </a:rPr>
              <a:t>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6129" y="3792942"/>
            <a:ext cx="10734991" cy="418450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sz="2450" spc="-41" dirty="0" smtClean="0">
                <a:latin typeface="Times New Roman"/>
                <a:cs typeface="Times New Roman"/>
              </a:rPr>
              <a:t>CSS 3 is the latest edition. </a:t>
            </a:r>
            <a:endParaRPr lang="en-US" sz="2450" spc="-41" dirty="0" smtClean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823" y="4236411"/>
            <a:ext cx="1119249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0" spc="-41" dirty="0" smtClean="0">
                <a:latin typeface="Times New Roman"/>
                <a:cs typeface="Times New Roman"/>
              </a:rPr>
              <a:t> New </a:t>
            </a:r>
            <a:r>
              <a:rPr lang="en-US" sz="2450" spc="-41" dirty="0">
                <a:latin typeface="Times New Roman"/>
                <a:cs typeface="Times New Roman"/>
              </a:rPr>
              <a:t>functionalities </a:t>
            </a:r>
            <a:r>
              <a:rPr lang="en-US" sz="2450" spc="-29" dirty="0">
                <a:latin typeface="Times New Roman"/>
                <a:cs typeface="Times New Roman"/>
              </a:rPr>
              <a:t>      </a:t>
            </a:r>
            <a:r>
              <a:rPr lang="en-US" sz="2450" spc="-29" dirty="0" smtClean="0">
                <a:latin typeface="Times New Roman"/>
                <a:cs typeface="Times New Roman"/>
              </a:rPr>
              <a:t> rounded </a:t>
            </a:r>
            <a:r>
              <a:rPr lang="en-US" sz="2450" spc="-29" dirty="0">
                <a:latin typeface="Times New Roman"/>
                <a:cs typeface="Times New Roman"/>
              </a:rPr>
              <a:t>corners, </a:t>
            </a:r>
            <a:r>
              <a:rPr lang="en-US" sz="2450" spc="-29" dirty="0" smtClean="0">
                <a:latin typeface="Times New Roman"/>
                <a:cs typeface="Times New Roman"/>
              </a:rPr>
              <a:t>background </a:t>
            </a:r>
            <a:r>
              <a:rPr lang="en-US" sz="2450" spc="-29" dirty="0">
                <a:latin typeface="Times New Roman"/>
                <a:cs typeface="Times New Roman"/>
              </a:rPr>
              <a:t>decoration, box </a:t>
            </a:r>
            <a:r>
              <a:rPr lang="en-US" sz="2450" spc="-29" dirty="0" smtClean="0">
                <a:latin typeface="Times New Roman"/>
                <a:cs typeface="Times New Roman"/>
              </a:rPr>
              <a:t>shadows</a:t>
            </a:r>
            <a:r>
              <a:rPr lang="en-US" sz="2450" spc="-29" dirty="0">
                <a:latin typeface="Times New Roman"/>
                <a:cs typeface="Times New Roman"/>
              </a:rPr>
              <a:t> </a:t>
            </a:r>
            <a:r>
              <a:rPr lang="en-US" sz="2450" spc="-29" dirty="0" smtClean="0">
                <a:latin typeface="Times New Roman"/>
                <a:cs typeface="Times New Roman"/>
              </a:rPr>
              <a:t>etc.</a:t>
            </a:r>
            <a:endParaRPr lang="en-US" sz="2450" dirty="0"/>
          </a:p>
        </p:txBody>
      </p:sp>
      <p:sp>
        <p:nvSpPr>
          <p:cNvPr id="11" name="Right Arrow 10"/>
          <p:cNvSpPr/>
          <p:nvPr/>
        </p:nvSpPr>
        <p:spPr>
          <a:xfrm flipV="1">
            <a:off x="3373251" y="4435428"/>
            <a:ext cx="434504" cy="13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5513070" y="4165854"/>
            <a:ext cx="2633472" cy="3047"/>
          </a:xfrm>
          <a:custGeom>
            <a:avLst/>
            <a:gdLst/>
            <a:ahLst/>
            <a:cxnLst/>
            <a:rect l="l" t="t" r="r" b="b"/>
            <a:pathLst>
              <a:path w="2633472" h="3048">
                <a:moveTo>
                  <a:pt x="0" y="0"/>
                </a:moveTo>
                <a:lnTo>
                  <a:pt x="2633472" y="304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7979" y="4717542"/>
            <a:ext cx="391287" cy="413765"/>
          </a:xfrm>
          <a:custGeom>
            <a:avLst/>
            <a:gdLst/>
            <a:ahLst/>
            <a:cxnLst/>
            <a:rect l="l" t="t" r="r" b="b"/>
            <a:pathLst>
              <a:path w="391287" h="413765">
                <a:moveTo>
                  <a:pt x="0" y="400049"/>
                </a:moveTo>
                <a:lnTo>
                  <a:pt x="14478" y="413765"/>
                </a:lnTo>
                <a:lnTo>
                  <a:pt x="346218" y="62227"/>
                </a:lnTo>
                <a:lnTo>
                  <a:pt x="354965" y="52958"/>
                </a:lnTo>
                <a:lnTo>
                  <a:pt x="366649" y="81533"/>
                </a:lnTo>
                <a:lnTo>
                  <a:pt x="391287" y="0"/>
                </a:lnTo>
                <a:lnTo>
                  <a:pt x="340487" y="39369"/>
                </a:lnTo>
                <a:lnTo>
                  <a:pt x="331784" y="48588"/>
                </a:lnTo>
                <a:lnTo>
                  <a:pt x="0" y="400049"/>
                </a:lnTo>
                <a:close/>
              </a:path>
              <a:path w="391287" h="413765">
                <a:moveTo>
                  <a:pt x="340487" y="39369"/>
                </a:moveTo>
                <a:lnTo>
                  <a:pt x="391287" y="0"/>
                </a:lnTo>
                <a:lnTo>
                  <a:pt x="311276" y="29209"/>
                </a:lnTo>
                <a:lnTo>
                  <a:pt x="331784" y="48588"/>
                </a:lnTo>
                <a:lnTo>
                  <a:pt x="340487" y="39369"/>
                </a:lnTo>
                <a:close/>
              </a:path>
              <a:path w="391287" h="413765">
                <a:moveTo>
                  <a:pt x="366649" y="81533"/>
                </a:moveTo>
                <a:lnTo>
                  <a:pt x="354965" y="52958"/>
                </a:lnTo>
                <a:lnTo>
                  <a:pt x="346218" y="62227"/>
                </a:lnTo>
                <a:lnTo>
                  <a:pt x="366649" y="81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26274" y="4679442"/>
            <a:ext cx="385445" cy="451357"/>
          </a:xfrm>
          <a:custGeom>
            <a:avLst/>
            <a:gdLst/>
            <a:ahLst/>
            <a:cxnLst/>
            <a:rect l="l" t="t" r="r" b="b"/>
            <a:pathLst>
              <a:path w="385445" h="451357">
                <a:moveTo>
                  <a:pt x="33527" y="54863"/>
                </a:moveTo>
                <a:lnTo>
                  <a:pt x="0" y="0"/>
                </a:lnTo>
                <a:lnTo>
                  <a:pt x="20320" y="82803"/>
                </a:lnTo>
                <a:lnTo>
                  <a:pt x="41761" y="64552"/>
                </a:lnTo>
                <a:lnTo>
                  <a:pt x="33527" y="54863"/>
                </a:lnTo>
                <a:close/>
              </a:path>
              <a:path w="385445" h="451357">
                <a:moveTo>
                  <a:pt x="48641" y="42036"/>
                </a:moveTo>
                <a:lnTo>
                  <a:pt x="41761" y="64552"/>
                </a:lnTo>
                <a:lnTo>
                  <a:pt x="370458" y="451357"/>
                </a:lnTo>
                <a:lnTo>
                  <a:pt x="385445" y="438657"/>
                </a:lnTo>
                <a:lnTo>
                  <a:pt x="56852" y="51707"/>
                </a:lnTo>
                <a:lnTo>
                  <a:pt x="78358" y="33400"/>
                </a:lnTo>
                <a:lnTo>
                  <a:pt x="0" y="0"/>
                </a:lnTo>
                <a:lnTo>
                  <a:pt x="33527" y="54863"/>
                </a:lnTo>
                <a:lnTo>
                  <a:pt x="41761" y="64552"/>
                </a:lnTo>
                <a:lnTo>
                  <a:pt x="48641" y="42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28922" y="4425696"/>
            <a:ext cx="762000" cy="86868"/>
          </a:xfrm>
          <a:custGeom>
            <a:avLst/>
            <a:gdLst/>
            <a:ahLst/>
            <a:cxnLst/>
            <a:rect l="l" t="t" r="r" b="b"/>
            <a:pathLst>
              <a:path w="762000" h="86868">
                <a:moveTo>
                  <a:pt x="689610" y="57911"/>
                </a:moveTo>
                <a:lnTo>
                  <a:pt x="675132" y="57911"/>
                </a:lnTo>
                <a:lnTo>
                  <a:pt x="675131" y="86867"/>
                </a:lnTo>
                <a:lnTo>
                  <a:pt x="762000" y="43433"/>
                </a:lnTo>
                <a:lnTo>
                  <a:pt x="689610" y="57911"/>
                </a:lnTo>
                <a:close/>
              </a:path>
              <a:path w="762000" h="86868">
                <a:moveTo>
                  <a:pt x="689610" y="28955"/>
                </a:moveTo>
                <a:lnTo>
                  <a:pt x="675131" y="0"/>
                </a:lnTo>
                <a:lnTo>
                  <a:pt x="675131" y="28956"/>
                </a:lnTo>
                <a:lnTo>
                  <a:pt x="689610" y="28955"/>
                </a:lnTo>
                <a:close/>
              </a:path>
              <a:path w="762000" h="86868">
                <a:moveTo>
                  <a:pt x="0" y="28955"/>
                </a:moveTo>
                <a:lnTo>
                  <a:pt x="0" y="57911"/>
                </a:lnTo>
                <a:lnTo>
                  <a:pt x="689610" y="57911"/>
                </a:lnTo>
                <a:lnTo>
                  <a:pt x="762000" y="43433"/>
                </a:lnTo>
                <a:lnTo>
                  <a:pt x="675131" y="0"/>
                </a:lnTo>
                <a:lnTo>
                  <a:pt x="689610" y="28955"/>
                </a:lnTo>
                <a:lnTo>
                  <a:pt x="0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03954" y="3725418"/>
            <a:ext cx="1892808" cy="76200"/>
          </a:xfrm>
          <a:custGeom>
            <a:avLst/>
            <a:gdLst/>
            <a:ahLst/>
            <a:cxnLst/>
            <a:rect l="l" t="t" r="r" b="b"/>
            <a:pathLst>
              <a:path w="1892808" h="76200">
                <a:moveTo>
                  <a:pt x="1829308" y="48005"/>
                </a:moveTo>
                <a:lnTo>
                  <a:pt x="1816608" y="48016"/>
                </a:lnTo>
                <a:lnTo>
                  <a:pt x="1816608" y="76199"/>
                </a:lnTo>
                <a:lnTo>
                  <a:pt x="1892808" y="38099"/>
                </a:lnTo>
                <a:lnTo>
                  <a:pt x="1829308" y="48005"/>
                </a:lnTo>
                <a:close/>
              </a:path>
              <a:path w="1892808" h="76200">
                <a:moveTo>
                  <a:pt x="1829308" y="28193"/>
                </a:moveTo>
                <a:lnTo>
                  <a:pt x="1816608" y="0"/>
                </a:lnTo>
                <a:lnTo>
                  <a:pt x="1816607" y="28204"/>
                </a:lnTo>
                <a:lnTo>
                  <a:pt x="1829308" y="28193"/>
                </a:lnTo>
                <a:close/>
              </a:path>
              <a:path w="1892808" h="76200">
                <a:moveTo>
                  <a:pt x="0" y="29717"/>
                </a:moveTo>
                <a:lnTo>
                  <a:pt x="0" y="49529"/>
                </a:lnTo>
                <a:lnTo>
                  <a:pt x="1816608" y="48016"/>
                </a:lnTo>
                <a:lnTo>
                  <a:pt x="1829308" y="48005"/>
                </a:lnTo>
                <a:lnTo>
                  <a:pt x="1892808" y="38099"/>
                </a:lnTo>
                <a:lnTo>
                  <a:pt x="1816608" y="0"/>
                </a:lnTo>
                <a:lnTo>
                  <a:pt x="1829308" y="28193"/>
                </a:lnTo>
                <a:lnTo>
                  <a:pt x="1816607" y="28204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8654" y="3929633"/>
            <a:ext cx="76200" cy="333756"/>
          </a:xfrm>
          <a:custGeom>
            <a:avLst/>
            <a:gdLst/>
            <a:ahLst/>
            <a:cxnLst/>
            <a:rect l="l" t="t" r="r" b="b"/>
            <a:pathLst>
              <a:path w="76200" h="333755">
                <a:moveTo>
                  <a:pt x="28194" y="257556"/>
                </a:moveTo>
                <a:lnTo>
                  <a:pt x="0" y="257556"/>
                </a:lnTo>
                <a:lnTo>
                  <a:pt x="38100" y="333756"/>
                </a:lnTo>
                <a:lnTo>
                  <a:pt x="76200" y="257556"/>
                </a:lnTo>
                <a:lnTo>
                  <a:pt x="48006" y="257555"/>
                </a:lnTo>
                <a:lnTo>
                  <a:pt x="48006" y="270256"/>
                </a:lnTo>
                <a:lnTo>
                  <a:pt x="28194" y="270256"/>
                </a:lnTo>
                <a:lnTo>
                  <a:pt x="28194" y="257556"/>
                </a:lnTo>
                <a:close/>
              </a:path>
              <a:path w="76200" h="333755">
                <a:moveTo>
                  <a:pt x="28194" y="270256"/>
                </a:moveTo>
                <a:lnTo>
                  <a:pt x="48006" y="270256"/>
                </a:lnTo>
                <a:lnTo>
                  <a:pt x="48006" y="0"/>
                </a:lnTo>
                <a:lnTo>
                  <a:pt x="28194" y="0"/>
                </a:lnTo>
                <a:lnTo>
                  <a:pt x="28194" y="270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8839" y="5473446"/>
            <a:ext cx="565023" cy="599630"/>
          </a:xfrm>
          <a:custGeom>
            <a:avLst/>
            <a:gdLst/>
            <a:ahLst/>
            <a:cxnLst/>
            <a:rect l="l" t="t" r="r" b="b"/>
            <a:pathLst>
              <a:path w="565023" h="599630">
                <a:moveTo>
                  <a:pt x="0" y="586054"/>
                </a:moveTo>
                <a:lnTo>
                  <a:pt x="14477" y="599630"/>
                </a:lnTo>
                <a:lnTo>
                  <a:pt x="520005" y="62327"/>
                </a:lnTo>
                <a:lnTo>
                  <a:pt x="528701" y="53085"/>
                </a:lnTo>
                <a:lnTo>
                  <a:pt x="540512" y="81660"/>
                </a:lnTo>
                <a:lnTo>
                  <a:pt x="565023" y="0"/>
                </a:lnTo>
                <a:lnTo>
                  <a:pt x="514350" y="39496"/>
                </a:lnTo>
                <a:lnTo>
                  <a:pt x="505624" y="48769"/>
                </a:lnTo>
                <a:lnTo>
                  <a:pt x="0" y="586054"/>
                </a:lnTo>
                <a:close/>
              </a:path>
              <a:path w="565023" h="599630">
                <a:moveTo>
                  <a:pt x="514350" y="39496"/>
                </a:moveTo>
                <a:lnTo>
                  <a:pt x="565023" y="0"/>
                </a:lnTo>
                <a:lnTo>
                  <a:pt x="485013" y="29336"/>
                </a:lnTo>
                <a:lnTo>
                  <a:pt x="505624" y="48769"/>
                </a:lnTo>
                <a:lnTo>
                  <a:pt x="514350" y="39496"/>
                </a:lnTo>
                <a:close/>
              </a:path>
              <a:path w="565023" h="599630">
                <a:moveTo>
                  <a:pt x="540512" y="81660"/>
                </a:moveTo>
                <a:lnTo>
                  <a:pt x="528701" y="53085"/>
                </a:lnTo>
                <a:lnTo>
                  <a:pt x="520005" y="62327"/>
                </a:lnTo>
                <a:lnTo>
                  <a:pt x="540512" y="81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FF00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03642" y="6066282"/>
            <a:ext cx="765048" cy="0"/>
          </a:xfrm>
          <a:custGeom>
            <a:avLst/>
            <a:gdLst/>
            <a:ahLst/>
            <a:cxnLst/>
            <a:rect l="l" t="t" r="r" b="b"/>
            <a:pathLst>
              <a:path w="765048">
                <a:moveTo>
                  <a:pt x="0" y="0"/>
                </a:moveTo>
                <a:lnTo>
                  <a:pt x="765048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46542" y="5473446"/>
            <a:ext cx="430275" cy="598576"/>
          </a:xfrm>
          <a:custGeom>
            <a:avLst/>
            <a:gdLst/>
            <a:ahLst/>
            <a:cxnLst/>
            <a:rect l="l" t="t" r="r" b="b"/>
            <a:pathLst>
              <a:path w="430275" h="598576">
                <a:moveTo>
                  <a:pt x="28701" y="57530"/>
                </a:moveTo>
                <a:lnTo>
                  <a:pt x="0" y="0"/>
                </a:lnTo>
                <a:lnTo>
                  <a:pt x="13207" y="84200"/>
                </a:lnTo>
                <a:lnTo>
                  <a:pt x="36079" y="67890"/>
                </a:lnTo>
                <a:lnTo>
                  <a:pt x="28701" y="57530"/>
                </a:lnTo>
                <a:close/>
              </a:path>
              <a:path w="430275" h="598576">
                <a:moveTo>
                  <a:pt x="44957" y="45973"/>
                </a:moveTo>
                <a:lnTo>
                  <a:pt x="36079" y="67890"/>
                </a:lnTo>
                <a:lnTo>
                  <a:pt x="414019" y="598576"/>
                </a:lnTo>
                <a:lnTo>
                  <a:pt x="430275" y="587082"/>
                </a:lnTo>
                <a:lnTo>
                  <a:pt x="52318" y="56310"/>
                </a:lnTo>
                <a:lnTo>
                  <a:pt x="75183" y="40004"/>
                </a:lnTo>
                <a:lnTo>
                  <a:pt x="0" y="0"/>
                </a:lnTo>
                <a:lnTo>
                  <a:pt x="28701" y="57530"/>
                </a:lnTo>
                <a:lnTo>
                  <a:pt x="36079" y="67890"/>
                </a:lnTo>
                <a:lnTo>
                  <a:pt x="44957" y="459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96078" y="6066282"/>
            <a:ext cx="915924" cy="0"/>
          </a:xfrm>
          <a:custGeom>
            <a:avLst/>
            <a:gdLst/>
            <a:ahLst/>
            <a:cxnLst/>
            <a:rect l="l" t="t" r="r" b="b"/>
            <a:pathLst>
              <a:path w="915924">
                <a:moveTo>
                  <a:pt x="0" y="0"/>
                </a:moveTo>
                <a:lnTo>
                  <a:pt x="915924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08754" y="454323"/>
            <a:ext cx="3475331" cy="482904"/>
          </a:xfrm>
          <a:prstGeom prst="rect">
            <a:avLst/>
          </a:prstGeom>
        </p:spPr>
        <p:txBody>
          <a:bodyPr wrap="square" lIns="0" tIns="23114" rIns="0" bIns="0" rtlCol="0">
            <a:noAutofit/>
          </a:bodyPr>
          <a:lstStyle/>
          <a:p>
            <a:pPr marL="12700">
              <a:lnSpc>
                <a:spcPts val="3640"/>
              </a:lnSpc>
            </a:pPr>
            <a:r>
              <a:rPr sz="3600" b="1" spc="-71" dirty="0" smtClean="0">
                <a:latin typeface="Times New Roman"/>
                <a:cs typeface="Times New Roman"/>
              </a:rPr>
              <a:t>CSS Syntax Rules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4027" y="1300919"/>
            <a:ext cx="6030977" cy="33020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spc="-20" dirty="0" smtClean="0">
                <a:latin typeface="Times New Roman"/>
                <a:cs typeface="Times New Roman"/>
              </a:rPr>
              <a:t>Rule have two parts - Selector and declaration.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38732" y="1876991"/>
            <a:ext cx="1177621" cy="33020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u="heavy" spc="-42" dirty="0" smtClean="0">
                <a:latin typeface="Times New Roman"/>
                <a:cs typeface="Times New Roman"/>
              </a:rPr>
              <a:t>Selector</a:t>
            </a:r>
            <a:r>
              <a:rPr sz="2400" b="1" spc="-42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9432" y="1915517"/>
            <a:ext cx="5853205" cy="567944"/>
          </a:xfrm>
          <a:prstGeom prst="rect">
            <a:avLst/>
          </a:prstGeom>
        </p:spPr>
        <p:txBody>
          <a:bodyPr wrap="square" lIns="0" tIns="13144" rIns="0" bIns="0" rtlCol="0">
            <a:noAutofit/>
          </a:bodyPr>
          <a:lstStyle/>
          <a:p>
            <a:pPr marL="12700">
              <a:lnSpc>
                <a:spcPts val="2070"/>
              </a:lnSpc>
            </a:pPr>
            <a:r>
              <a:rPr sz="2500" spc="-28" dirty="0" smtClean="0">
                <a:latin typeface="Times New Roman"/>
                <a:cs typeface="Times New Roman"/>
              </a:rPr>
              <a:t>The HTML element you want to add style to.</a:t>
            </a:r>
            <a:endParaRPr sz="2500" dirty="0">
              <a:latin typeface="Times New Roman"/>
              <a:cs typeface="Times New Roman"/>
            </a:endParaRPr>
          </a:p>
          <a:p>
            <a:pPr marL="24891" marR="38176">
              <a:lnSpc>
                <a:spcPts val="2270"/>
              </a:lnSpc>
              <a:spcBef>
                <a:spcPts val="10"/>
              </a:spcBef>
            </a:pPr>
            <a:r>
              <a:rPr sz="2500" spc="44" dirty="0" smtClean="0">
                <a:latin typeface="Times New Roman"/>
                <a:cs typeface="Times New Roman"/>
              </a:rPr>
              <a:t>&lt;p&gt;  &lt;h1&gt;  &lt;table&gt;  etc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38732" y="2755196"/>
            <a:ext cx="1659205" cy="33020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u="heavy" spc="-24" dirty="0" smtClean="0">
                <a:latin typeface="Times New Roman"/>
                <a:cs typeface="Times New Roman"/>
              </a:rPr>
              <a:t>Declaration</a:t>
            </a:r>
            <a:r>
              <a:rPr sz="2400" b="1" spc="-24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89307" y="2793722"/>
            <a:ext cx="1049352" cy="279908"/>
          </a:xfrm>
          <a:prstGeom prst="rect">
            <a:avLst/>
          </a:prstGeom>
        </p:spPr>
        <p:txBody>
          <a:bodyPr wrap="square" lIns="0" tIns="13144" rIns="0" bIns="0" rtlCol="0">
            <a:noAutofit/>
          </a:bodyPr>
          <a:lstStyle/>
          <a:p>
            <a:pPr marL="12700">
              <a:lnSpc>
                <a:spcPts val="207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2869" y="3517354"/>
            <a:ext cx="1132203" cy="1066768"/>
          </a:xfrm>
          <a:prstGeom prst="rect">
            <a:avLst/>
          </a:prstGeom>
        </p:spPr>
        <p:txBody>
          <a:bodyPr wrap="square" lIns="0" tIns="20637" rIns="0" bIns="0" rtlCol="0">
            <a:noAutofit/>
          </a:bodyPr>
          <a:lstStyle/>
          <a:p>
            <a:pPr marL="12700" marR="45720">
              <a:lnSpc>
                <a:spcPts val="3250"/>
              </a:lnSpc>
            </a:pPr>
            <a:r>
              <a:rPr sz="3200" b="1" spc="-15" dirty="0" smtClean="0">
                <a:solidFill>
                  <a:srgbClr val="FFFF00"/>
                </a:solidFill>
                <a:latin typeface="Times New Roman"/>
                <a:cs typeface="Times New Roman"/>
              </a:rPr>
              <a:t>Rules</a:t>
            </a:r>
            <a:endParaRPr sz="32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50800">
              <a:lnSpc>
                <a:spcPct val="95825"/>
              </a:lnSpc>
              <a:spcBef>
                <a:spcPts val="2086"/>
              </a:spcBef>
            </a:pPr>
            <a:r>
              <a:rPr sz="24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Selector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1689" y="3637211"/>
            <a:ext cx="3215304" cy="982045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041781" marR="53263">
              <a:lnSpc>
                <a:spcPts val="2460"/>
              </a:lnSpc>
            </a:pPr>
            <a:r>
              <a:rPr sz="24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Declaration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783"/>
              </a:spcBef>
            </a:pPr>
            <a:r>
              <a:rPr sz="2800" b="1" spc="-60" dirty="0" smtClean="0">
                <a:latin typeface="Times New Roman"/>
                <a:cs typeface="Times New Roman"/>
              </a:rPr>
              <a:t>p {font-family:Arial;}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5326" y="5099743"/>
            <a:ext cx="1189507" cy="330199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spc="-53" dirty="0" smtClean="0">
                <a:solidFill>
                  <a:srgbClr val="FFFF00"/>
                </a:solidFill>
                <a:latin typeface="Times New Roman"/>
                <a:cs typeface="Times New Roman"/>
              </a:rPr>
              <a:t>Property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3258" y="5135938"/>
            <a:ext cx="782905" cy="33020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spc="-43" dirty="0" smtClean="0">
                <a:solidFill>
                  <a:srgbClr val="FFFF00"/>
                </a:solidFill>
                <a:latin typeface="Times New Roman"/>
                <a:cs typeface="Times New Roman"/>
              </a:rPr>
              <a:t>Value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6264" y="5918690"/>
            <a:ext cx="1579878" cy="330200"/>
          </a:xfrm>
          <a:prstGeom prst="rect">
            <a:avLst/>
          </a:prstGeom>
        </p:spPr>
        <p:txBody>
          <a:bodyPr wrap="square" lIns="0" tIns="15621" rIns="0" bIns="0" rtlCol="0">
            <a:noAutofit/>
          </a:bodyPr>
          <a:lstStyle/>
          <a:p>
            <a:pPr marL="12700">
              <a:lnSpc>
                <a:spcPts val="2460"/>
              </a:lnSpc>
            </a:pPr>
            <a:r>
              <a:rPr sz="24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Declaration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027" y="6374183"/>
            <a:ext cx="2187870" cy="279907"/>
          </a:xfrm>
          <a:prstGeom prst="rect">
            <a:avLst/>
          </a:prstGeom>
        </p:spPr>
        <p:txBody>
          <a:bodyPr wrap="square" lIns="0" tIns="13144" rIns="0" bIns="0" rtlCol="0">
            <a:noAutofit/>
          </a:bodyPr>
          <a:lstStyle/>
          <a:p>
            <a:pPr marL="12700">
              <a:lnSpc>
                <a:spcPts val="207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8184" y="677799"/>
            <a:ext cx="1140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703639" y="677799"/>
            <a:ext cx="1131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234516" y="1407414"/>
            <a:ext cx="761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899742" y="1407414"/>
            <a:ext cx="750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39922" y="1407414"/>
            <a:ext cx="743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165958" y="1407414"/>
            <a:ext cx="7711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344721" y="1407414"/>
            <a:ext cx="766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444363" y="1407414"/>
            <a:ext cx="739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01004" y="1407414"/>
            <a:ext cx="763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213824" y="6442151"/>
            <a:ext cx="624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22478" y="6442151"/>
            <a:ext cx="623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TextBox 39"/>
          <p:cNvSpPr txBox="1"/>
          <p:nvPr/>
        </p:nvSpPr>
        <p:spPr>
          <a:xfrm>
            <a:off x="3221404" y="2648176"/>
            <a:ext cx="8275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of style for that element. Made up of property and value.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617" y="0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SELECTOR TYPES :-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06074" y="742161"/>
            <a:ext cx="116553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1)ID </a:t>
            </a:r>
            <a:r>
              <a:rPr lang="en-US" b="1" dirty="0"/>
              <a:t>Selector </a:t>
            </a:r>
            <a:r>
              <a:rPr lang="en-US" dirty="0"/>
              <a:t>(Unique </a:t>
            </a:r>
            <a:r>
              <a:rPr lang="en-US" dirty="0" smtClean="0"/>
              <a:t>parts, should be called)</a:t>
            </a:r>
          </a:p>
          <a:p>
            <a:r>
              <a:rPr lang="en-US" dirty="0" smtClean="0"/>
              <a:t>	&lt;</a:t>
            </a:r>
            <a:r>
              <a:rPr lang="en-US" dirty="0"/>
              <a:t>style&gt;</a:t>
            </a:r>
          </a:p>
          <a:p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/>
              <a:t>myheading</a:t>
            </a:r>
            <a:r>
              <a:rPr lang="en-US" dirty="0"/>
              <a:t> {...}</a:t>
            </a:r>
          </a:p>
          <a:p>
            <a:r>
              <a:rPr lang="en-US" dirty="0" smtClean="0"/>
              <a:t>	&lt;/</a:t>
            </a:r>
            <a:r>
              <a:rPr lang="en-US" dirty="0"/>
              <a:t>style&gt;</a:t>
            </a:r>
          </a:p>
          <a:p>
            <a:endParaRPr lang="en-US" dirty="0"/>
          </a:p>
          <a:p>
            <a:r>
              <a:rPr lang="en-US" b="1" dirty="0"/>
              <a:t>2)Class selector </a:t>
            </a:r>
            <a:r>
              <a:rPr lang="en-US" dirty="0"/>
              <a:t>(general </a:t>
            </a:r>
            <a:r>
              <a:rPr lang="en-US" dirty="0" smtClean="0"/>
              <a:t>parts, should be called)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	.</a:t>
            </a:r>
            <a:r>
              <a:rPr lang="en-US" dirty="0" err="1"/>
              <a:t>greenbg</a:t>
            </a:r>
            <a:r>
              <a:rPr lang="en-US" dirty="0"/>
              <a:t>{....}</a:t>
            </a:r>
          </a:p>
          <a:p>
            <a:r>
              <a:rPr lang="en-US" dirty="0"/>
              <a:t>	.</a:t>
            </a:r>
            <a:r>
              <a:rPr lang="en-US" dirty="0" err="1"/>
              <a:t>redbg</a:t>
            </a:r>
            <a:r>
              <a:rPr lang="en-US" dirty="0"/>
              <a:t>{.....}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b="1" dirty="0"/>
              <a:t>3)Type selector </a:t>
            </a:r>
            <a:r>
              <a:rPr lang="en-US" dirty="0"/>
              <a:t>(for 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	&lt;</a:t>
            </a:r>
            <a:r>
              <a:rPr lang="en-US" dirty="0"/>
              <a:t>style</a:t>
            </a:r>
            <a:r>
              <a:rPr lang="en-US" dirty="0" smtClean="0"/>
              <a:t>&gt;	</a:t>
            </a:r>
            <a:endParaRPr lang="en-US" dirty="0"/>
          </a:p>
          <a:p>
            <a:r>
              <a:rPr lang="en-US" dirty="0" smtClean="0"/>
              <a:t>		body{</a:t>
            </a:r>
            <a:r>
              <a:rPr lang="en-US" dirty="0" err="1" smtClean="0"/>
              <a:t>background:red</a:t>
            </a:r>
            <a:r>
              <a:rPr lang="en-US" dirty="0"/>
              <a:t>;}</a:t>
            </a:r>
          </a:p>
          <a:p>
            <a:r>
              <a:rPr lang="en-US" dirty="0" smtClean="0"/>
              <a:t>	&lt;/</a:t>
            </a:r>
            <a:r>
              <a:rPr lang="en-US" dirty="0"/>
              <a:t>style&gt;</a:t>
            </a:r>
          </a:p>
          <a:p>
            <a:endParaRPr lang="en-US" dirty="0"/>
          </a:p>
          <a:p>
            <a:r>
              <a:rPr lang="en-US" b="1" dirty="0"/>
              <a:t>4)Universal Selector </a:t>
            </a:r>
            <a:r>
              <a:rPr lang="en-US" dirty="0"/>
              <a:t>(global)</a:t>
            </a:r>
          </a:p>
          <a:p>
            <a:r>
              <a:rPr lang="en-US" dirty="0" smtClean="0"/>
              <a:t>	&lt;</a:t>
            </a:r>
            <a:r>
              <a:rPr lang="en-US" dirty="0"/>
              <a:t>style&gt;</a:t>
            </a:r>
          </a:p>
          <a:p>
            <a:r>
              <a:rPr lang="en-US" dirty="0" smtClean="0"/>
              <a:t>		*{ </a:t>
            </a:r>
            <a:r>
              <a:rPr lang="en-US" dirty="0"/>
              <a:t>margin:0px;padding:0px;}</a:t>
            </a:r>
          </a:p>
          <a:p>
            <a:r>
              <a:rPr lang="en-US" dirty="0" smtClean="0"/>
              <a:t>	&lt;/</a:t>
            </a:r>
            <a:r>
              <a:rPr lang="en-US" dirty="0"/>
              <a:t>style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0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6475602" y="3152066"/>
            <a:ext cx="4729017" cy="534997"/>
          </a:xfrm>
          <a:custGeom>
            <a:avLst/>
            <a:gdLst/>
            <a:ahLst/>
            <a:cxnLst/>
            <a:rect l="l" t="t" r="r" b="b"/>
            <a:pathLst>
              <a:path w="4109593" h="335279">
                <a:moveTo>
                  <a:pt x="0" y="335279"/>
                </a:moveTo>
                <a:lnTo>
                  <a:pt x="4109593" y="335279"/>
                </a:lnTo>
                <a:lnTo>
                  <a:pt x="4109593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454323"/>
            <a:ext cx="3768018" cy="482904"/>
          </a:xfrm>
          <a:prstGeom prst="rect">
            <a:avLst/>
          </a:prstGeom>
        </p:spPr>
        <p:txBody>
          <a:bodyPr wrap="square" lIns="0" tIns="23114" rIns="0" bIns="0" rtlCol="0">
            <a:noAutofit/>
          </a:bodyPr>
          <a:lstStyle/>
          <a:p>
            <a:pPr marL="12700">
              <a:lnSpc>
                <a:spcPts val="3640"/>
              </a:lnSpc>
            </a:pPr>
            <a:r>
              <a:rPr sz="3600" b="1" spc="-46" dirty="0" smtClean="0">
                <a:latin typeface="Times New Roman"/>
                <a:cs typeface="Times New Roman"/>
              </a:rPr>
              <a:t>CSS Style Example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680" y="1341183"/>
            <a:ext cx="891214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2800" b="1" u="heavy" spc="-1" dirty="0" smtClean="0">
                <a:latin typeface="Calibri"/>
                <a:cs typeface="Calibri"/>
              </a:rPr>
              <a:t>Selector -</a:t>
            </a:r>
            <a:r>
              <a:rPr sz="2800" b="1" spc="-1" dirty="0" smtClean="0">
                <a:latin typeface="Calibri"/>
                <a:cs typeface="Calibri"/>
              </a:rPr>
              <a:t> </a:t>
            </a:r>
            <a:r>
              <a:rPr sz="2800" spc="-1" dirty="0" smtClean="0">
                <a:latin typeface="Calibri"/>
                <a:cs typeface="Calibri"/>
              </a:rPr>
              <a:t>I want the text color of my paragraph to be </a:t>
            </a:r>
            <a:r>
              <a:rPr sz="2800" u="heavy" spc="-1" dirty="0" smtClean="0">
                <a:latin typeface="Calibri"/>
                <a:cs typeface="Calibri"/>
              </a:rPr>
              <a:t>red</a:t>
            </a:r>
            <a:r>
              <a:rPr sz="2800" spc="-1" dirty="0" smtClean="0">
                <a:latin typeface="Calibri"/>
                <a:cs typeface="Calibri"/>
              </a:rPr>
              <a:t> and the background color to be </a:t>
            </a:r>
            <a:r>
              <a:rPr sz="2800" u="heavy" spc="-1" dirty="0" smtClean="0">
                <a:latin typeface="Calibri"/>
                <a:cs typeface="Calibri"/>
              </a:rPr>
              <a:t>black</a:t>
            </a:r>
            <a:r>
              <a:rPr sz="2800" spc="-1" dirty="0" smtClean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0803" y="2012607"/>
            <a:ext cx="5009896" cy="2998089"/>
          </a:xfrm>
          <a:prstGeom prst="rect">
            <a:avLst/>
          </a:prstGeom>
        </p:spPr>
        <p:txBody>
          <a:bodyPr wrap="square" lIns="0" tIns="3877" rIns="0" bIns="0" rtlCol="0">
            <a:noAutofit/>
          </a:bodyPr>
          <a:lstStyle/>
          <a:p>
            <a:pPr>
              <a:lnSpc>
                <a:spcPts val="600"/>
              </a:lnSpc>
            </a:pPr>
            <a:endParaRPr sz="2400" dirty="0"/>
          </a:p>
          <a:p>
            <a:pPr marL="53086">
              <a:lnSpc>
                <a:spcPct val="95825"/>
              </a:lnSpc>
            </a:pPr>
            <a:r>
              <a:rPr sz="2400" b="1" spc="43" dirty="0" smtClean="0">
                <a:latin typeface="Times New Roman"/>
                <a:cs typeface="Times New Roman"/>
              </a:rPr>
              <a:t>&lt;html&gt;</a:t>
            </a:r>
            <a:endParaRPr sz="2400" dirty="0">
              <a:latin typeface="Times New Roman"/>
              <a:cs typeface="Times New Roman"/>
            </a:endParaRPr>
          </a:p>
          <a:p>
            <a:pPr marL="53086">
              <a:lnSpc>
                <a:spcPct val="95825"/>
              </a:lnSpc>
              <a:spcBef>
                <a:spcPts val="90"/>
              </a:spcBef>
            </a:pPr>
            <a:r>
              <a:rPr sz="2400" b="1" spc="56" dirty="0" smtClean="0">
                <a:latin typeface="Times New Roman"/>
                <a:cs typeface="Times New Roman"/>
              </a:rPr>
              <a:t>&lt;head&gt;</a:t>
            </a:r>
            <a:endParaRPr sz="2400" dirty="0">
              <a:latin typeface="Times New Roman"/>
              <a:cs typeface="Times New Roman"/>
            </a:endParaRPr>
          </a:p>
          <a:p>
            <a:pPr marL="53086">
              <a:lnSpc>
                <a:spcPct val="101725"/>
              </a:lnSpc>
              <a:spcBef>
                <a:spcPts val="35"/>
              </a:spcBef>
            </a:pPr>
            <a:r>
              <a:rPr sz="2400" b="1" spc="38" dirty="0" smtClean="0">
                <a:latin typeface="Times New Roman"/>
                <a:cs typeface="Times New Roman"/>
              </a:rPr>
              <a:t>&lt;style&gt; </a:t>
            </a:r>
            <a:r>
              <a:rPr sz="2400" b="1" spc="-3" dirty="0" smtClean="0">
                <a:latin typeface="Calibri"/>
                <a:cs typeface="Calibri"/>
              </a:rPr>
              <a:t>p {</a:t>
            </a:r>
            <a:r>
              <a:rPr sz="2400" spc="-3" dirty="0" smtClean="0">
                <a:latin typeface="Calibri"/>
                <a:cs typeface="Calibri"/>
              </a:rPr>
              <a:t>font-family:Arial; color: red; background-</a:t>
            </a:r>
            <a:endParaRPr sz="2400" dirty="0">
              <a:latin typeface="Calibri"/>
              <a:cs typeface="Calibri"/>
            </a:endParaRPr>
          </a:p>
          <a:p>
            <a:pPr marL="53086">
              <a:lnSpc>
                <a:spcPts val="2160"/>
              </a:lnSpc>
              <a:spcBef>
                <a:spcPts val="108"/>
              </a:spcBef>
            </a:pPr>
            <a:r>
              <a:rPr sz="2400" spc="3" dirty="0" smtClean="0">
                <a:latin typeface="Calibri"/>
                <a:cs typeface="Calibri"/>
              </a:rPr>
              <a:t>color:black;</a:t>
            </a:r>
            <a:r>
              <a:rPr sz="2400" b="1" spc="3" dirty="0" smtClean="0">
                <a:latin typeface="Calibri"/>
                <a:cs typeface="Calibri"/>
              </a:rPr>
              <a:t>} </a:t>
            </a:r>
            <a:r>
              <a:rPr sz="2400" b="1" spc="95" dirty="0" smtClean="0">
                <a:latin typeface="Times New Roman"/>
                <a:cs typeface="Times New Roman"/>
              </a:rPr>
              <a:t>&lt;/style&gt;</a:t>
            </a:r>
            <a:endParaRPr sz="2400" dirty="0">
              <a:latin typeface="Times New Roman"/>
              <a:cs typeface="Times New Roman"/>
            </a:endParaRPr>
          </a:p>
          <a:p>
            <a:pPr marL="53086">
              <a:lnSpc>
                <a:spcPct val="95825"/>
              </a:lnSpc>
            </a:pPr>
            <a:r>
              <a:rPr sz="2400" b="1" spc="114" dirty="0" smtClean="0">
                <a:latin typeface="Times New Roman"/>
                <a:cs typeface="Times New Roman"/>
              </a:rPr>
              <a:t>&lt;/head&gt;</a:t>
            </a:r>
            <a:endParaRPr sz="2400" dirty="0">
              <a:latin typeface="Times New Roman"/>
              <a:cs typeface="Times New Roman"/>
            </a:endParaRPr>
          </a:p>
          <a:p>
            <a:pPr marL="53086">
              <a:lnSpc>
                <a:spcPct val="95825"/>
              </a:lnSpc>
              <a:spcBef>
                <a:spcPts val="90"/>
              </a:spcBef>
            </a:pPr>
            <a:r>
              <a:rPr sz="2400" b="1" spc="47" dirty="0" smtClean="0">
                <a:latin typeface="Times New Roman"/>
                <a:cs typeface="Times New Roman"/>
              </a:rPr>
              <a:t>&lt;body&gt;</a:t>
            </a:r>
            <a:endParaRPr sz="2400" dirty="0">
              <a:latin typeface="Times New Roman"/>
              <a:cs typeface="Times New Roman"/>
            </a:endParaRPr>
          </a:p>
          <a:p>
            <a:pPr marL="53086">
              <a:lnSpc>
                <a:spcPct val="95825"/>
              </a:lnSpc>
              <a:spcBef>
                <a:spcPts val="90"/>
              </a:spcBef>
            </a:pPr>
            <a:r>
              <a:rPr sz="2400" b="1" spc="5" dirty="0" smtClean="0">
                <a:latin typeface="Times New Roman"/>
                <a:cs typeface="Times New Roman"/>
              </a:rPr>
              <a:t>&lt;p&gt; &lt;b&gt; </a:t>
            </a:r>
            <a:r>
              <a:rPr sz="2400" spc="5" dirty="0" smtClean="0">
                <a:latin typeface="Times New Roman"/>
                <a:cs typeface="Times New Roman"/>
              </a:rPr>
              <a:t>Welcome to Snapdeal Academy </a:t>
            </a:r>
            <a:r>
              <a:rPr sz="2400" b="1" spc="5" dirty="0" smtClean="0">
                <a:latin typeface="Times New Roman"/>
                <a:cs typeface="Times New Roman"/>
              </a:rPr>
              <a:t>&lt;/b&gt;</a:t>
            </a:r>
            <a:endParaRPr sz="2400" dirty="0">
              <a:latin typeface="Times New Roman"/>
              <a:cs typeface="Times New Roman"/>
            </a:endParaRPr>
          </a:p>
          <a:p>
            <a:pPr marL="53086">
              <a:lnSpc>
                <a:spcPct val="95825"/>
              </a:lnSpc>
              <a:spcBef>
                <a:spcPts val="90"/>
              </a:spcBef>
            </a:pPr>
            <a:r>
              <a:rPr sz="2400" b="1" spc="208" dirty="0" smtClean="0">
                <a:latin typeface="Times New Roman"/>
                <a:cs typeface="Times New Roman"/>
              </a:rPr>
              <a:t>&lt;/p&gt;</a:t>
            </a:r>
            <a:endParaRPr sz="2400" dirty="0">
              <a:latin typeface="Times New Roman"/>
              <a:cs typeface="Times New Roman"/>
            </a:endParaRPr>
          </a:p>
          <a:p>
            <a:pPr marL="53086">
              <a:lnSpc>
                <a:spcPct val="95825"/>
              </a:lnSpc>
              <a:spcBef>
                <a:spcPts val="90"/>
              </a:spcBef>
            </a:pPr>
            <a:r>
              <a:rPr sz="2400" b="1" spc="115" dirty="0" smtClean="0">
                <a:latin typeface="Times New Roman"/>
                <a:cs typeface="Times New Roman"/>
              </a:rPr>
              <a:t>&lt;/body&gt;</a:t>
            </a:r>
            <a:endParaRPr sz="2400" dirty="0">
              <a:latin typeface="Times New Roman"/>
              <a:cs typeface="Times New Roman"/>
            </a:endParaRPr>
          </a:p>
          <a:p>
            <a:pPr marL="53086">
              <a:lnSpc>
                <a:spcPct val="95825"/>
              </a:lnSpc>
              <a:spcBef>
                <a:spcPts val="90"/>
              </a:spcBef>
            </a:pPr>
            <a:r>
              <a:rPr sz="2400" b="1" spc="106" dirty="0" smtClean="0">
                <a:latin typeface="Times New Roman"/>
                <a:cs typeface="Times New Roman"/>
              </a:rPr>
              <a:t>&lt;/html&gt;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5603" y="3152066"/>
            <a:ext cx="5463112" cy="332930"/>
          </a:xfrm>
          <a:prstGeom prst="rect">
            <a:avLst/>
          </a:prstGeom>
        </p:spPr>
        <p:txBody>
          <a:bodyPr wrap="square" lIns="0" tIns="51435" rIns="0" bIns="0" rtlCol="0">
            <a:noAutofit/>
          </a:bodyPr>
          <a:lstStyle/>
          <a:p>
            <a:pPr marL="94996">
              <a:lnSpc>
                <a:spcPct val="95825"/>
              </a:lnSpc>
            </a:pPr>
            <a:r>
              <a:rPr sz="2400" b="1" spc="-8" dirty="0" smtClean="0">
                <a:solidFill>
                  <a:srgbClr val="FF0000"/>
                </a:solidFill>
                <a:latin typeface="Arial"/>
                <a:cs typeface="Arial"/>
              </a:rPr>
              <a:t>Welcome to Snapdeal Academy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603" y="2807589"/>
            <a:ext cx="4124705" cy="2678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151880" y="677799"/>
            <a:ext cx="1140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190303" y="677799"/>
            <a:ext cx="1146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1380" y="1854558"/>
            <a:ext cx="0" cy="953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91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2854</TotalTime>
  <Words>1395</Words>
  <Application>Microsoft Office PowerPoint</Application>
  <PresentationFormat>Widescreen</PresentationFormat>
  <Paragraphs>304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Adobe Gothic Std B</vt:lpstr>
      <vt:lpstr>Arial</vt:lpstr>
      <vt:lpstr>Bahnschrift SemiBold</vt:lpstr>
      <vt:lpstr>Calibri</vt:lpstr>
      <vt:lpstr>Century Gothic</vt:lpstr>
      <vt:lpstr>Courier New</vt:lpstr>
      <vt:lpstr>Segoe UI</vt:lpstr>
      <vt:lpstr>Times New Roman</vt:lpstr>
      <vt:lpstr>Wingdings</vt:lpstr>
      <vt:lpstr>Wingdings 3</vt:lpstr>
      <vt:lpstr>Ion</vt:lpstr>
      <vt:lpstr>CSS &amp; MEDIA QUERIES</vt:lpstr>
      <vt:lpstr>PowerPoint Presentation</vt:lpstr>
      <vt:lpstr>PowerPoint Presentation</vt:lpstr>
      <vt:lpstr>Why Use CSS?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STYLING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BOX MODEL  All HTML elements can be considered as boxes. In CSS, the term "box model" is used  when talking about design and layout.</vt:lpstr>
      <vt:lpstr>CSS BORDER</vt:lpstr>
      <vt:lpstr>Other CSS properties</vt:lpstr>
      <vt:lpstr>CSS ADVANCED  COMMANDS</vt:lpstr>
      <vt:lpstr>Media Queries Popular technique for delivering a tailored style sheet to desktops, laptops, tablets, and mobile phones.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&amp; MEDIA QUERIES</dc:title>
  <dc:creator>pc</dc:creator>
  <cp:lastModifiedBy>pc</cp:lastModifiedBy>
  <cp:revision>194</cp:revision>
  <dcterms:created xsi:type="dcterms:W3CDTF">2019-07-01T10:48:09Z</dcterms:created>
  <dcterms:modified xsi:type="dcterms:W3CDTF">2019-07-23T14:15:23Z</dcterms:modified>
</cp:coreProperties>
</file>