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6" r:id="rId8"/>
    <p:sldId id="280" r:id="rId9"/>
    <p:sldId id="278" r:id="rId10"/>
    <p:sldId id="282" r:id="rId11"/>
    <p:sldId id="284" r:id="rId12"/>
    <p:sldId id="286" r:id="rId13"/>
    <p:sldId id="288" r:id="rId14"/>
    <p:sldId id="290" r:id="rId15"/>
    <p:sldId id="306" r:id="rId16"/>
    <p:sldId id="307" r:id="rId17"/>
    <p:sldId id="308" r:id="rId18"/>
    <p:sldId id="309" r:id="rId19"/>
    <p:sldId id="310" r:id="rId20"/>
    <p:sldId id="311" r:id="rId21"/>
    <p:sldId id="312" r:id="rId22"/>
    <p:sldId id="313" r:id="rId23"/>
    <p:sldId id="314" r:id="rId24"/>
    <p:sldId id="315" r:id="rId25"/>
    <p:sldId id="316" r:id="rId26"/>
    <p:sldId id="317" r:id="rId27"/>
    <p:sldId id="305" r:id="rId28"/>
    <p:sldId id="292" r:id="rId29"/>
    <p:sldId id="294" r:id="rId30"/>
    <p:sldId id="296" r:id="rId31"/>
    <p:sldId id="298" r:id="rId32"/>
    <p:sldId id="300" r:id="rId33"/>
    <p:sldId id="302" r:id="rId34"/>
    <p:sldId id="262" r:id="rId35"/>
    <p:sldId id="304" r:id="rId36"/>
    <p:sldId id="263" r:id="rId37"/>
    <p:sldId id="264" r:id="rId38"/>
    <p:sldId id="265" r:id="rId39"/>
    <p:sldId id="266" r:id="rId40"/>
    <p:sldId id="267" r:id="rId41"/>
    <p:sldId id="268" r:id="rId42"/>
    <p:sldId id="269" r:id="rId43"/>
    <p:sldId id="271" r:id="rId4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-696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pPr/>
              <a:t>7/23/2019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pPr/>
              <a:t>7/23/2019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pPr/>
              <a:t>7/23/2019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pPr/>
              <a:t>7/23/2019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pPr/>
              <a:t>7/23/2019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pPr/>
              <a:t>7/23/2019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pPr/>
              <a:t>7/23/2019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pPr/>
              <a:t>7/23/2019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pPr/>
              <a:t>7/23/2019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pPr/>
              <a:t>7/23/2019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pPr/>
              <a:t>7/23/2019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pPr/>
              <a:t>7/23/2019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pPr/>
              <a:t>7/23/2019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pPr/>
              <a:t>7/23/2019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pPr/>
              <a:t>7/23/2019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pPr/>
              <a:t>7/23/2019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pPr/>
              <a:t>7/23/2019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pPr/>
              <a:t>7/23/2019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gle.com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69808" y="440674"/>
            <a:ext cx="7478941" cy="137307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HTML AND JavaScript 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560320"/>
            <a:ext cx="12192000" cy="2518118"/>
          </a:xfr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en-US" sz="3200" dirty="0" smtClean="0"/>
              <a:t>Presented by:</a:t>
            </a:r>
          </a:p>
          <a:p>
            <a:pPr algn="l"/>
            <a:r>
              <a:rPr lang="en-US" sz="3200" dirty="0" smtClean="0"/>
              <a:t>Yogesh Chaudhary</a:t>
            </a:r>
          </a:p>
          <a:p>
            <a:pPr algn="l"/>
            <a:r>
              <a:rPr lang="en-US" sz="3200" dirty="0" smtClean="0"/>
              <a:t>Aman Mishra</a:t>
            </a:r>
          </a:p>
        </p:txBody>
      </p:sp>
    </p:spTree>
    <p:extLst>
      <p:ext uri="{BB962C8B-B14F-4D97-AF65-F5344CB8AC3E}">
        <p14:creationId xmlns:p14="http://schemas.microsoft.com/office/powerpoint/2010/main" xmlns="" val="3169378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                       TEXT FIELDS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768" y="2034862"/>
            <a:ext cx="10777914" cy="4823138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Text fields are used when you want the user to type letters, numbers, etc. in a form.</a:t>
            </a:r>
          </a:p>
          <a:p>
            <a:pPr marL="0" indent="0">
              <a:buNone/>
            </a:pPr>
            <a:r>
              <a:rPr lang="en-US" dirty="0" smtClean="0"/>
              <a:t> Example:</a:t>
            </a:r>
          </a:p>
          <a:p>
            <a:pPr marL="0" indent="0">
              <a:buNone/>
            </a:pPr>
            <a:r>
              <a:rPr lang="en-US" dirty="0" smtClean="0"/>
              <a:t>&lt;form&gt;</a:t>
            </a:r>
          </a:p>
          <a:p>
            <a:pPr marL="0" indent="0">
              <a:buNone/>
            </a:pPr>
            <a:r>
              <a:rPr lang="en-US" dirty="0" smtClean="0"/>
              <a:t>First name:&lt;input type=“text” name=“</a:t>
            </a:r>
            <a:r>
              <a:rPr lang="en-US" dirty="0" err="1" smtClean="0"/>
              <a:t>firstname</a:t>
            </a:r>
            <a:r>
              <a:rPr lang="en-US" dirty="0" smtClean="0"/>
              <a:t>” /&gt; &lt;/br&gt;</a:t>
            </a:r>
          </a:p>
          <a:p>
            <a:pPr marL="0" indent="0">
              <a:buNone/>
            </a:pPr>
            <a:r>
              <a:rPr lang="en-US" dirty="0" smtClean="0"/>
              <a:t>Last name: &lt;input type=“text” name=“</a:t>
            </a:r>
            <a:r>
              <a:rPr lang="en-US" dirty="0" err="1" smtClean="0"/>
              <a:t>lastname</a:t>
            </a:r>
            <a:r>
              <a:rPr lang="en-US" dirty="0" smtClean="0"/>
              <a:t>” /&gt;</a:t>
            </a:r>
          </a:p>
          <a:p>
            <a:pPr marL="0" indent="0">
              <a:buNone/>
            </a:pPr>
            <a:r>
              <a:rPr lang="en-US" dirty="0" smtClean="0"/>
              <a:t>&lt;/form&gt;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12017" y="4678307"/>
            <a:ext cx="4797143" cy="208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117839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          RADIO CHECKBOX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89" y="2125014"/>
            <a:ext cx="11269014" cy="4520485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Radio buttons:</a:t>
            </a:r>
          </a:p>
          <a:p>
            <a:pPr marL="0" indent="0">
              <a:buNone/>
            </a:pPr>
            <a:r>
              <a:rPr lang="en-US" dirty="0" smtClean="0"/>
              <a:t>&lt;form&gt;</a:t>
            </a:r>
            <a:br>
              <a:rPr lang="en-US" dirty="0" smtClean="0"/>
            </a:br>
            <a:r>
              <a:rPr lang="en-US" dirty="0" smtClean="0"/>
              <a:t>&lt;input type=“radio” name=“sex” value=“male”/&gt;Male &lt;/br&gt;</a:t>
            </a:r>
          </a:p>
          <a:p>
            <a:pPr marL="0" indent="0">
              <a:buNone/>
            </a:pPr>
            <a:r>
              <a:rPr lang="en-US" dirty="0" smtClean="0"/>
              <a:t>&lt;input type=“radio” name=“sex” value=“female”/&gt;Female</a:t>
            </a:r>
          </a:p>
          <a:p>
            <a:pPr marL="0" indent="0">
              <a:buNone/>
            </a:pPr>
            <a:r>
              <a:rPr lang="en-US" dirty="0" smtClean="0"/>
              <a:t>&lt;/form&gt;</a:t>
            </a:r>
          </a:p>
          <a:p>
            <a:pPr marL="0" indent="0">
              <a:buNone/>
            </a:pPr>
            <a:r>
              <a:rPr lang="en-US" dirty="0" smtClean="0"/>
              <a:t>Checkbox:</a:t>
            </a:r>
          </a:p>
          <a:p>
            <a:pPr marL="0" indent="0">
              <a:buNone/>
            </a:pPr>
            <a:r>
              <a:rPr lang="en-US" dirty="0" smtClean="0"/>
              <a:t>&lt;form&gt;</a:t>
            </a:r>
          </a:p>
          <a:p>
            <a:pPr marL="0" indent="0">
              <a:buNone/>
            </a:pPr>
            <a:r>
              <a:rPr lang="en-US" dirty="0" smtClean="0"/>
              <a:t>&lt;input type=“checkbox” name=“vehicle” value=“Bike”/&gt; &lt;br/&gt;</a:t>
            </a:r>
          </a:p>
          <a:p>
            <a:pPr marL="0" indent="0">
              <a:buNone/>
            </a:pPr>
            <a:r>
              <a:rPr lang="en-US" dirty="0" smtClean="0"/>
              <a:t>&lt;input type=“checkbox” name=“vehicle” value=“Car”/&gt; &lt;br/&gt;</a:t>
            </a:r>
          </a:p>
          <a:p>
            <a:pPr marL="0" indent="0">
              <a:buNone/>
            </a:pPr>
            <a:r>
              <a:rPr lang="en-US" dirty="0" smtClean="0"/>
              <a:t>&lt;/form&gt;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086060" y="2125014"/>
            <a:ext cx="2311743" cy="15334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086060" y="4584879"/>
            <a:ext cx="2311743" cy="2060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375184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 attribute and the submit button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10872028" cy="4192716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&lt;form </a:t>
            </a:r>
            <a:r>
              <a:rPr lang="en-US" dirty="0"/>
              <a:t>action</a:t>
            </a:r>
            <a:r>
              <a:rPr lang="en-US" dirty="0" smtClean="0"/>
              <a:t>=“/</a:t>
            </a:r>
            <a:r>
              <a:rPr lang="en-US" dirty="0" err="1" smtClean="0"/>
              <a:t>action_page.php</a:t>
            </a:r>
            <a:r>
              <a:rPr lang="en-US" dirty="0" smtClean="0"/>
              <a:t>“ method=“get”&gt;</a:t>
            </a:r>
          </a:p>
          <a:p>
            <a:pPr marL="0" indent="0">
              <a:buNone/>
            </a:pPr>
            <a:r>
              <a:rPr lang="en-US" dirty="0" smtClean="0"/>
              <a:t>User name:&lt;input type=“text” name=“user”/&gt;&lt;br&gt;</a:t>
            </a:r>
          </a:p>
          <a:p>
            <a:pPr marL="0" indent="0">
              <a:buNone/>
            </a:pPr>
            <a:r>
              <a:rPr lang="en-US" dirty="0" smtClean="0"/>
              <a:t>&lt;input type=“submit” value=Submit /&gt;</a:t>
            </a:r>
          </a:p>
          <a:p>
            <a:pPr marL="0" indent="0">
              <a:buNone/>
            </a:pPr>
            <a:r>
              <a:rPr lang="en-US" dirty="0" smtClean="0"/>
              <a:t>&lt;/form&gt;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769449" y="4005330"/>
            <a:ext cx="3460928" cy="2253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821565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Vertical and horizontal frameset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2814676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&lt;html</a:t>
            </a:r>
            <a:br>
              <a:rPr lang="en-US" dirty="0" smtClean="0"/>
            </a:br>
            <a:r>
              <a:rPr lang="en-US" dirty="0" smtClean="0"/>
              <a:t>&lt;frameset cols=“30%,40%,30%”&gt;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&lt;frame src=“frame_a.htm”&gt;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&lt;frame src=“frame_b.htm”&gt;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&lt;frame src=“frame_c.htm”&gt;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&lt;/frameset&gt;</a:t>
            </a:r>
          </a:p>
          <a:p>
            <a:pPr marL="0" indent="0">
              <a:buNone/>
            </a:pPr>
            <a:r>
              <a:rPr lang="en-US" dirty="0" smtClean="0"/>
              <a:t>&lt;/html&gt;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617586" y="2336872"/>
            <a:ext cx="3676596" cy="2814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728545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             Marquees 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2336872"/>
            <a:ext cx="11887200" cy="4521127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&lt;!DOCTYPE html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/>
              <a:t>html&gt;  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/>
              <a:t>head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&lt;title&gt;HTML marquee Tag&lt;/title&gt;     </a:t>
            </a:r>
            <a:r>
              <a:rPr lang="en-US" dirty="0" smtClean="0"/>
              <a:t>           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&lt;/head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&lt;body&gt;     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/>
              <a:t>marquee direction = "right"&gt;This text will scroll from left to right&lt;/marquee&gt;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&lt;/</a:t>
            </a:r>
            <a:r>
              <a:rPr lang="en-US" dirty="0"/>
              <a:t>body&gt;	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&lt;/</a:t>
            </a:r>
            <a:r>
              <a:rPr lang="en-US" dirty="0"/>
              <a:t>html&gt;</a:t>
            </a:r>
          </a:p>
        </p:txBody>
      </p:sp>
    </p:spTree>
    <p:extLst>
      <p:ext uri="{BB962C8B-B14F-4D97-AF65-F5344CB8AC3E}">
        <p14:creationId xmlns:p14="http://schemas.microsoft.com/office/powerpoint/2010/main" xmlns="" val="39833589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What does HTML stand for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2512219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marL="514350" indent="-514350">
              <a:buAutoNum type="romanLcPeriod"/>
            </a:pPr>
            <a:r>
              <a:rPr lang="en-US" dirty="0" smtClean="0"/>
              <a:t>Hyper Text Markup Language</a:t>
            </a:r>
          </a:p>
          <a:p>
            <a:pPr marL="514350" indent="-514350">
              <a:buAutoNum type="romanLcPeriod"/>
            </a:pPr>
            <a:r>
              <a:rPr lang="en-US" dirty="0" smtClean="0"/>
              <a:t>Hot Mail</a:t>
            </a:r>
          </a:p>
          <a:p>
            <a:pPr marL="514350" indent="-514350">
              <a:buAutoNum type="romanLcPeriod"/>
            </a:pPr>
            <a:r>
              <a:rPr lang="en-US" dirty="0" smtClean="0"/>
              <a:t>How to make Lasanga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595745"/>
            <a:ext cx="10404764" cy="322811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>
              <a:buNone/>
            </a:pPr>
            <a:r>
              <a:rPr lang="en-US" dirty="0" err="1" smtClean="0"/>
              <a:t>Ans</a:t>
            </a:r>
            <a:r>
              <a:rPr lang="en-US" dirty="0" smtClean="0"/>
              <a:t>: (</a:t>
            </a:r>
            <a:r>
              <a:rPr lang="en-US" dirty="0" err="1" smtClean="0"/>
              <a:t>i</a:t>
            </a:r>
            <a:r>
              <a:rPr lang="en-US" dirty="0" smtClean="0"/>
              <a:t>) Hyper Text Markup Language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many tags are in a regular element?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232654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marL="514350" indent="-514350">
              <a:buAutoNum type="romanLcPeriod"/>
            </a:pPr>
            <a:r>
              <a:rPr lang="en-US" dirty="0" smtClean="0"/>
              <a:t>2</a:t>
            </a:r>
          </a:p>
          <a:p>
            <a:pPr marL="514350" indent="-514350">
              <a:buAutoNum type="romanLcPeriod"/>
            </a:pPr>
            <a:r>
              <a:rPr lang="en-US" dirty="0" smtClean="0"/>
              <a:t>1</a:t>
            </a:r>
          </a:p>
          <a:p>
            <a:pPr marL="514350" indent="-514350">
              <a:buAutoNum type="romanLcPeriod"/>
            </a:pPr>
            <a:r>
              <a:rPr lang="en-US" dirty="0" smtClean="0"/>
              <a:t>3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7085" y="2364582"/>
            <a:ext cx="8020333" cy="2498363"/>
          </a:xfrm>
          <a:scene3d>
            <a:camera prst="perspectiveContrastingLeftFacing"/>
            <a:lightRig rig="threePt" dir="t"/>
          </a:scene3d>
          <a:sp3d>
            <a:bevelT prst="slope"/>
          </a:sp3d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err="1" smtClean="0"/>
              <a:t>Ans</a:t>
            </a:r>
            <a:r>
              <a:rPr lang="en-US" dirty="0" smtClean="0"/>
              <a:t>: (</a:t>
            </a:r>
            <a:r>
              <a:rPr lang="en-US" dirty="0" err="1" smtClean="0"/>
              <a:t>i</a:t>
            </a:r>
            <a:r>
              <a:rPr lang="en-US" dirty="0" smtClean="0"/>
              <a:t>) 2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type of tag is </a:t>
            </a:r>
            <a:r>
              <a:rPr lang="en-US" dirty="0" smtClean="0"/>
              <a:t>this &lt;</a:t>
            </a:r>
            <a:r>
              <a:rPr lang="en-US" dirty="0" err="1" smtClean="0"/>
              <a:t>br</a:t>
            </a:r>
            <a:r>
              <a:rPr lang="en-US" smtClean="0"/>
              <a:t>&gt; 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pPr marL="514350" indent="-514350">
              <a:buAutoNum type="romanLcPeriod"/>
            </a:pPr>
            <a:r>
              <a:rPr lang="en-US" dirty="0" smtClean="0"/>
              <a:t>Break tag</a:t>
            </a:r>
          </a:p>
          <a:p>
            <a:pPr marL="514350" indent="-514350">
              <a:buAutoNum type="romanLcPeriod"/>
            </a:pPr>
            <a:r>
              <a:rPr lang="en-US" dirty="0" smtClean="0"/>
              <a:t>A broken tag</a:t>
            </a:r>
          </a:p>
          <a:p>
            <a:pPr marL="514350" indent="-514350">
              <a:buAutoNum type="romanLcPeriod"/>
            </a:pPr>
            <a:r>
              <a:rPr lang="en-US" dirty="0" smtClean="0"/>
              <a:t>A opening tag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HTML(Hyper Text Markup Language)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9146259" cy="3599316"/>
          </a:xfrm>
          <a:ln>
            <a:solidFill>
              <a:schemeClr val="accent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HTML was first developed by Tim Berners-Lee in 1990.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HTML tags are surrounded by angle brackets like&lt;html&gt;.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HTML tags normally comes in pair like &lt;p&gt; and&lt;/p&gt;.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826580" y="2336873"/>
            <a:ext cx="2365420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343018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48145"/>
            <a:ext cx="9613861" cy="108602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09600"/>
            <a:ext cx="10432473" cy="4218225"/>
          </a:xfr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    ANS: ( </a:t>
            </a:r>
            <a:r>
              <a:rPr lang="en-US" dirty="0" err="1" smtClean="0"/>
              <a:t>i</a:t>
            </a:r>
            <a:r>
              <a:rPr lang="en-US" dirty="0" smtClean="0"/>
              <a:t> ) Break Tag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498764"/>
            <a:ext cx="9613861" cy="1537854"/>
          </a:xfrm>
        </p:spPr>
        <p:txBody>
          <a:bodyPr>
            <a:normAutofit/>
          </a:bodyPr>
          <a:lstStyle/>
          <a:p>
            <a:r>
              <a:rPr lang="en-US" sz="2400" dirty="0" smtClean="0"/>
              <a:t>What does &lt;a href=</a:t>
            </a:r>
            <a:r>
              <a:rPr lang="en-US" sz="2400" dirty="0" smtClean="0">
                <a:hlinkClick r:id="rId2"/>
              </a:rPr>
              <a:t>http://www.google.com</a:t>
            </a:r>
            <a:r>
              <a:rPr lang="en-US" sz="2400" dirty="0" smtClean="0"/>
              <a:t> title=“link to google” target=“-=_blank”&gt;google&lt;/a&gt; do?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/>
          <a:lstStyle/>
          <a:p>
            <a:pPr marL="514350" indent="-514350">
              <a:buAutoNum type="romanLcPeriod"/>
            </a:pPr>
            <a:r>
              <a:rPr lang="en-US" dirty="0" smtClean="0"/>
              <a:t>Adds a link to google on the page</a:t>
            </a:r>
          </a:p>
          <a:p>
            <a:pPr marL="514350" indent="-514350">
              <a:buAutoNum type="romanLcPeriod"/>
            </a:pPr>
            <a:r>
              <a:rPr lang="en-US" dirty="0" smtClean="0"/>
              <a:t>Adds a search engine to the page</a:t>
            </a:r>
          </a:p>
          <a:p>
            <a:pPr marL="514350" indent="-514350">
              <a:buAutoNum type="romanLcPeriod"/>
            </a:pPr>
            <a:r>
              <a:rPr lang="en-US" dirty="0" smtClean="0"/>
              <a:t>Nothing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95745"/>
            <a:ext cx="10404763" cy="5340444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  ANS:( </a:t>
            </a:r>
            <a:r>
              <a:rPr lang="en-US" dirty="0" err="1" smtClean="0"/>
              <a:t>i</a:t>
            </a:r>
            <a:r>
              <a:rPr lang="en-US" dirty="0" smtClean="0"/>
              <a:t> ) Adds a link to Google on the page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was HTML5 released?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/>
          <a:lstStyle/>
          <a:p>
            <a:pPr marL="514350" indent="-514350">
              <a:buAutoNum type="romanLcPeriod"/>
            </a:pPr>
            <a:r>
              <a:rPr lang="en-US" dirty="0" smtClean="0"/>
              <a:t>1992</a:t>
            </a:r>
          </a:p>
          <a:p>
            <a:pPr marL="514350" indent="-514350">
              <a:buAutoNum type="romanLcPeriod"/>
            </a:pPr>
            <a:r>
              <a:rPr lang="en-US" dirty="0" smtClean="0"/>
              <a:t>2002</a:t>
            </a:r>
          </a:p>
          <a:p>
            <a:pPr marL="514350" indent="-514350">
              <a:buAutoNum type="romanLcPeriod"/>
            </a:pPr>
            <a:r>
              <a:rPr lang="en-US" dirty="0" smtClean="0"/>
              <a:t>2004</a:t>
            </a:r>
          </a:p>
          <a:p>
            <a:pPr marL="514350" indent="-514350">
              <a:buAutoNum type="romanLcPeriod"/>
            </a:pPr>
            <a:r>
              <a:rPr lang="en-US" dirty="0" smtClean="0"/>
              <a:t>2006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81892"/>
            <a:ext cx="10418617" cy="4682835"/>
          </a:xfr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ANS:( iv ) 2006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of these is not an attribute of html elements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pPr marL="514350" indent="-514350">
              <a:buAutoNum type="romanLcPeriod"/>
            </a:pPr>
            <a:r>
              <a:rPr lang="en-US" dirty="0" smtClean="0"/>
              <a:t>Id</a:t>
            </a:r>
          </a:p>
          <a:p>
            <a:pPr marL="514350" indent="-514350">
              <a:buAutoNum type="romanLcPeriod"/>
            </a:pPr>
            <a:r>
              <a:rPr lang="en-US" dirty="0" smtClean="0"/>
              <a:t>Class</a:t>
            </a:r>
          </a:p>
          <a:p>
            <a:pPr marL="514350" indent="-514350">
              <a:buAutoNum type="romanLcPeriod"/>
            </a:pPr>
            <a:r>
              <a:rPr lang="en-US" dirty="0" smtClean="0"/>
              <a:t>Style</a:t>
            </a:r>
          </a:p>
          <a:p>
            <a:pPr marL="514350" indent="-514350">
              <a:buAutoNum type="romanLcPeriod"/>
            </a:pPr>
            <a:r>
              <a:rPr lang="en-US" dirty="0" smtClean="0"/>
              <a:t>Line</a:t>
            </a:r>
          </a:p>
          <a:p>
            <a:pPr marL="514350" indent="-51435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37309"/>
            <a:ext cx="10418617" cy="4267201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ANS: </a:t>
            </a:r>
            <a:r>
              <a:rPr lang="en-US" smtClean="0"/>
              <a:t>( iv ) Line</a:t>
            </a:r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87791"/>
            <a:ext cx="10415588" cy="4698608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5400" dirty="0" smtClean="0"/>
              <a:t>               </a:t>
            </a:r>
            <a:br>
              <a:rPr lang="en-US" sz="5400" dirty="0" smtClean="0"/>
            </a:b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2185" y="1055078"/>
            <a:ext cx="9613861" cy="745587"/>
          </a:xfrm>
        </p:spPr>
        <p:txBody>
          <a:bodyPr>
            <a:noAutofit/>
          </a:bodyPr>
          <a:lstStyle/>
          <a:p>
            <a:r>
              <a:rPr lang="en-US" sz="4800" dirty="0" smtClean="0"/>
              <a:t>            JavaScript</a:t>
            </a:r>
            <a:endParaRPr lang="en-US" sz="48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                JAVASCRIPT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r>
              <a:rPr lang="en-US" dirty="0" smtClean="0"/>
              <a:t>What is </a:t>
            </a:r>
            <a:r>
              <a:rPr lang="en-US" dirty="0"/>
              <a:t>J</a:t>
            </a:r>
            <a:r>
              <a:rPr lang="en-US" dirty="0" smtClean="0"/>
              <a:t>avaScript ?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JavaScript is a programming language designed for web pages.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47175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4400" dirty="0" smtClean="0"/>
              <a:t>                       HISTORY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First web scripting language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Developed by Netscape and Sun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Initiated by Netscape and called </a:t>
            </a:r>
            <a:r>
              <a:rPr lang="en-US" dirty="0" err="1" smtClean="0"/>
              <a:t>LiveScript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In parallel with this, Sun was developing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82166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           Getting Started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110" y="2298236"/>
            <a:ext cx="10562935" cy="4360141"/>
          </a:xfrm>
          <a:solidFill>
            <a:schemeClr val="bg1"/>
          </a:solidFill>
          <a:ln>
            <a:solidFill>
              <a:schemeClr val="bg2"/>
            </a:solidFill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txBody>
          <a:bodyPr/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&lt;p&gt;Sometimes it’s better to bunk class and enjoy with friends , coz today when &lt;strong&gt;I look back marks&lt;/strong&gt; never make me &lt;em&gt;laugh memories do&lt;/em&gt;. &lt;/p&gt;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 </a:t>
            </a:r>
            <a:r>
              <a:rPr lang="en-US" dirty="0" smtClean="0"/>
              <a:t>RESULT : Sometimes </a:t>
            </a:r>
            <a:r>
              <a:rPr lang="en-US" dirty="0"/>
              <a:t>it’s better to bunk class and enjoy with friends , coz today when </a:t>
            </a:r>
            <a:r>
              <a:rPr lang="en-US" b="1" dirty="0" smtClean="0"/>
              <a:t>I look back marks</a:t>
            </a:r>
            <a:r>
              <a:rPr lang="en-US" dirty="0" smtClean="0"/>
              <a:t>  </a:t>
            </a:r>
            <a:r>
              <a:rPr lang="en-US" dirty="0"/>
              <a:t>never make me </a:t>
            </a:r>
            <a:r>
              <a:rPr lang="en-US" i="1" dirty="0" smtClean="0"/>
              <a:t>laugh memories do.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221690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 Why Use JavaScript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0" y="2491419"/>
            <a:ext cx="9613861" cy="3664681"/>
          </a:xfr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JavaScript enhances Web pages with dynamic and interactive features.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JavaScript runs in client software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JavaScript 1.3 works with version 4.0 browsers.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95683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 What can a Java Script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JavaScript gives HTML designers a programming tool.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JavaScript can react to events.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Validate Data.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It can be used to detect the visitor’s browser.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Create Cookies.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Read/Write/modify HTML elements.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91188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                JavaScript 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JavaScript programming  uses specialized terminology.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Understanding JavaScript terms is fundamental to understanding the script.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     Objects, </a:t>
            </a:r>
            <a:r>
              <a:rPr lang="en-US" sz="1600" dirty="0"/>
              <a:t>P</a:t>
            </a:r>
            <a:r>
              <a:rPr lang="en-US" sz="1600" dirty="0" smtClean="0"/>
              <a:t>roperties, Methods, Events, Function, Values, Variables, Expression, Operators.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36100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                           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marL="0" indent="0">
              <a:buNone/>
            </a:pPr>
            <a:r>
              <a:rPr lang="en-US" dirty="0" smtClean="0"/>
              <a:t>Objects refers to windows, document, images, tables, forms, buttons or links, etc.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Objects should be named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Objects have properties that act as modifiers.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31117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JavaScript Statement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  &lt;html&gt;</a:t>
            </a:r>
          </a:p>
          <a:p>
            <a:pPr marL="0" indent="0">
              <a:buNone/>
            </a:pPr>
            <a:r>
              <a:rPr lang="en-US" dirty="0" smtClean="0"/>
              <a:t>  &lt;head&gt;&lt;title&gt;My page&lt;/title&gt;&lt;/head&gt;</a:t>
            </a:r>
          </a:p>
          <a:p>
            <a:pPr marL="0" indent="0">
              <a:buNone/>
            </a:pPr>
            <a:r>
              <a:rPr lang="en-US" dirty="0" smtClean="0"/>
              <a:t>  &lt;body&gt;</a:t>
            </a:r>
          </a:p>
          <a:p>
            <a:pPr marL="0" indent="0">
              <a:buNone/>
            </a:pPr>
            <a:r>
              <a:rPr lang="en-US" dirty="0" smtClean="0"/>
              <a:t>  &lt;script language=“javaScript”&gt;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Document.write(‘This is my first JavaScript Page’);</a:t>
            </a:r>
          </a:p>
          <a:p>
            <a:pPr marL="0" indent="0">
              <a:buNone/>
            </a:pPr>
            <a:r>
              <a:rPr lang="en-US" dirty="0" smtClean="0"/>
              <a:t>  &lt;/script&gt;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&lt;/body&gt;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&lt;/html&gt;</a:t>
            </a:r>
          </a:p>
        </p:txBody>
      </p:sp>
    </p:spTree>
    <p:extLst>
      <p:ext uri="{BB962C8B-B14F-4D97-AF65-F5344CB8AC3E}">
        <p14:creationId xmlns:p14="http://schemas.microsoft.com/office/powerpoint/2010/main" xmlns="" val="28471759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46975"/>
            <a:ext cx="9613861" cy="850005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                    General </a:t>
            </a:r>
            <a:r>
              <a:rPr lang="en-US" dirty="0"/>
              <a:t>Format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112134"/>
            <a:ext cx="9613861" cy="4745865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 lnSpcReduction="10000"/>
          </a:bodyPr>
          <a:lstStyle/>
          <a:p>
            <a:pPr lvl="1"/>
            <a:r>
              <a:rPr lang="en-US" dirty="0">
                <a:ea typeface="ＭＳ Ｐゴシック" panose="020B0600070205080204" pitchFamily="34" charset="-128"/>
              </a:rPr>
              <a:t>&lt;!</a:t>
            </a:r>
            <a:r>
              <a:rPr lang="en-US" dirty="0" err="1">
                <a:ea typeface="ＭＳ Ｐゴシック" panose="020B0600070205080204" pitchFamily="34" charset="-128"/>
              </a:rPr>
              <a:t>doctype</a:t>
            </a:r>
            <a:r>
              <a:rPr lang="en-US" dirty="0">
                <a:ea typeface="ＭＳ Ｐゴシック" panose="020B0600070205080204" pitchFamily="34" charset="-128"/>
              </a:rPr>
              <a:t> ...&gt;</a:t>
            </a:r>
          </a:p>
          <a:p>
            <a:pPr lvl="1"/>
            <a:r>
              <a:rPr lang="en-US" dirty="0">
                <a:ea typeface="ＭＳ Ｐゴシック" panose="020B0600070205080204" pitchFamily="34" charset="-128"/>
              </a:rPr>
              <a:t>&lt;html&gt;</a:t>
            </a:r>
          </a:p>
          <a:p>
            <a:pPr lvl="1"/>
            <a:r>
              <a:rPr lang="en-US" dirty="0">
                <a:ea typeface="ＭＳ Ｐゴシック" panose="020B0600070205080204" pitchFamily="34" charset="-128"/>
              </a:rPr>
              <a:t>&lt;Head&gt;</a:t>
            </a:r>
          </a:p>
          <a:p>
            <a:pPr lvl="1"/>
            <a:r>
              <a:rPr lang="en-US" dirty="0">
                <a:ea typeface="ＭＳ Ｐゴシック" panose="020B0600070205080204" pitchFamily="34" charset="-128"/>
              </a:rPr>
              <a:t>&lt;Title&gt; Name of web page &lt;/title&gt;</a:t>
            </a:r>
          </a:p>
          <a:p>
            <a:pPr lvl="1"/>
            <a:r>
              <a:rPr lang="en-US" dirty="0">
                <a:ea typeface="ＭＳ Ｐゴシック" panose="020B0600070205080204" pitchFamily="34" charset="-128"/>
              </a:rPr>
              <a:t>&lt;script type="text/</a:t>
            </a:r>
            <a:r>
              <a:rPr lang="en-US" dirty="0" err="1">
                <a:ea typeface="ＭＳ Ｐゴシック" panose="020B0600070205080204" pitchFamily="34" charset="-128"/>
              </a:rPr>
              <a:t>javascript</a:t>
            </a:r>
            <a:r>
              <a:rPr lang="en-US" dirty="0">
                <a:ea typeface="ＭＳ Ｐゴシック" panose="020B0600070205080204" pitchFamily="34" charset="-128"/>
              </a:rPr>
              <a:t>"&gt;</a:t>
            </a:r>
          </a:p>
          <a:p>
            <a:pPr lvl="1"/>
            <a:r>
              <a:rPr lang="en-US" dirty="0">
                <a:ea typeface="ＭＳ Ｐゴシック" panose="020B0600070205080204" pitchFamily="34" charset="-128"/>
              </a:rPr>
              <a:t>...script goes here</a:t>
            </a:r>
          </a:p>
          <a:p>
            <a:pPr lvl="1"/>
            <a:r>
              <a:rPr lang="en-US" dirty="0">
                <a:ea typeface="ＭＳ Ｐゴシック" panose="020B0600070205080204" pitchFamily="34" charset="-128"/>
              </a:rPr>
              <a:t>&lt;/script&gt;</a:t>
            </a:r>
          </a:p>
          <a:p>
            <a:pPr lvl="1"/>
            <a:r>
              <a:rPr lang="en-US" dirty="0">
                <a:ea typeface="ＭＳ Ｐゴシック" panose="020B0600070205080204" pitchFamily="34" charset="-128"/>
              </a:rPr>
              <a:t>&lt;/head</a:t>
            </a:r>
          </a:p>
          <a:p>
            <a:pPr lvl="1"/>
            <a:r>
              <a:rPr lang="en-US" dirty="0">
                <a:ea typeface="ＭＳ Ｐゴシック" panose="020B0600070205080204" pitchFamily="34" charset="-128"/>
              </a:rPr>
              <a:t>&lt;body&gt;</a:t>
            </a:r>
          </a:p>
          <a:p>
            <a:pPr lvl="1"/>
            <a:r>
              <a:rPr lang="en-US" dirty="0">
                <a:ea typeface="ＭＳ Ｐゴシック" panose="020B0600070205080204" pitchFamily="34" charset="-128"/>
              </a:rPr>
              <a:t>...page body here: text, forms, tables</a:t>
            </a:r>
          </a:p>
          <a:p>
            <a:pPr lvl="1"/>
            <a:r>
              <a:rPr lang="en-US" dirty="0">
                <a:ea typeface="ＭＳ Ｐゴシック" panose="020B0600070205080204" pitchFamily="34" charset="-128"/>
              </a:rPr>
              <a:t>...more JavaScript if needed </a:t>
            </a:r>
          </a:p>
          <a:p>
            <a:pPr lvl="1"/>
            <a:r>
              <a:rPr lang="en-US" dirty="0">
                <a:ea typeface="ＭＳ Ｐゴシック" panose="020B0600070205080204" pitchFamily="34" charset="-128"/>
              </a:rPr>
              <a:t>...onload, onclick, etc. commands here</a:t>
            </a:r>
          </a:p>
          <a:p>
            <a:pPr lvl="1"/>
            <a:r>
              <a:rPr lang="en-US" dirty="0">
                <a:ea typeface="ＭＳ Ｐゴシック" panose="020B0600070205080204" pitchFamily="34" charset="-128"/>
              </a:rPr>
              <a:t>&lt;/body&gt;</a:t>
            </a:r>
          </a:p>
          <a:p>
            <a:pPr lvl="1"/>
            <a:r>
              <a:rPr lang="en-US" dirty="0">
                <a:ea typeface="ＭＳ Ｐゴシック" panose="020B0600070205080204" pitchFamily="34" charset="-128"/>
              </a:rPr>
              <a:t>&lt;/html&gt;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616253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Naming Form Elements in HTML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089685"/>
          </a:xfr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&lt;form name=“addressform”&gt;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Name:    &lt;input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name=“yourname”&gt;&lt;br /&gt;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Phone:  &lt;input name=“phone”&gt;br /&gt;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Email:   &lt;input name=“email”&gt;&lt;br /&gt;</a:t>
            </a:r>
          </a:p>
          <a:p>
            <a:pPr marL="0" indent="0">
              <a:buNone/>
            </a:pPr>
            <a:r>
              <a:rPr lang="en-US" dirty="0" smtClean="0"/>
              <a:t>  &lt;/form    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05564" y="2601785"/>
            <a:ext cx="3169478" cy="1377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153263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  <a:ln>
            <a:solidFill>
              <a:schemeClr val="accent1"/>
            </a:solidFill>
          </a:ln>
          <a:effectLst>
            <a:softEdge rad="317500"/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                 Forms And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744" y="2259599"/>
            <a:ext cx="9613861" cy="3896501"/>
          </a:xfr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document.formname.elementname.Value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Thus: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document.addressform.yourname.value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err="1" smtClean="0"/>
              <a:t>document.addressform.phone.value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err="1" smtClean="0"/>
              <a:t>document.addressform.Email.value</a:t>
            </a:r>
            <a:r>
              <a:rPr lang="en-US" dirty="0" smtClean="0"/>
              <a:t>   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18444" y="4700788"/>
            <a:ext cx="3298266" cy="1306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012964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                  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marL="0" indent="0">
              <a:buNone/>
            </a:pPr>
            <a:r>
              <a:rPr lang="en-US" dirty="0" smtClean="0"/>
              <a:t>     Properties are object attributes.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Object properties are defined by using the object’s name, a period, and the property name.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e.g., background color is expressed by: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document.bgcolor.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document is the object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bg</a:t>
            </a:r>
            <a:r>
              <a:rPr lang="en-US" dirty="0" smtClean="0"/>
              <a:t> color is the property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606389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                        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Methods are the actions applied to the particular objects. Methods are object what object can do.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e.g.,document.write(“Hello  World”)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document is the object.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write is the method.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81831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4800" dirty="0" smtClean="0"/>
              <a:t>   Tags and Attributes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56833"/>
            <a:ext cx="9613861" cy="3579355"/>
          </a:xfrm>
          <a:scene3d>
            <a:camera prst="obliqueBottomRight"/>
            <a:lightRig rig="threePt" dir="t"/>
          </a:scene3d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&lt;p&gt;….&lt;/p&gt;           </a:t>
            </a:r>
            <a:r>
              <a:rPr lang="en-US" i="1" dirty="0" smtClean="0"/>
              <a:t>Tags, opening and closing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i="1" dirty="0"/>
          </a:p>
          <a:p>
            <a:pPr>
              <a:buFont typeface="Wingdings" panose="05000000000000000000" pitchFamily="2" charset="2"/>
              <a:buChar char="Ø"/>
            </a:pPr>
            <a:endParaRPr lang="en-US" i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i="1" dirty="0" smtClean="0"/>
              <a:t>&lt;</a:t>
            </a:r>
            <a:r>
              <a:rPr lang="en-US" dirty="0" smtClean="0"/>
              <a:t>img/&gt;                 </a:t>
            </a:r>
            <a:r>
              <a:rPr lang="en-US" i="1" dirty="0" smtClean="0"/>
              <a:t>Tags, self-closing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i="1" dirty="0"/>
          </a:p>
          <a:p>
            <a:pPr>
              <a:buFont typeface="Wingdings" panose="05000000000000000000" pitchFamily="2" charset="2"/>
              <a:buChar char="Ø"/>
            </a:pPr>
            <a:endParaRPr lang="en-US" i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&lt;img src=“gallery.jpg”/&gt;    </a:t>
            </a:r>
            <a:r>
              <a:rPr lang="en-US" i="1" dirty="0" smtClean="0"/>
              <a:t>Attributes in tags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808760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                         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Function are named statement that perform tasks.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e.g., function do Whatever ()  {statement here}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The curly braces contain the statement of the function.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JavaScript has built-in functions, and you can write your own.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140133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              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marL="0" indent="0">
              <a:buNone/>
            </a:pPr>
            <a:r>
              <a:rPr lang="en-US" dirty="0" smtClean="0"/>
              <a:t> Values are bit of information.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values types and some example include: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Number:1  2  3, etc.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String: characters enclosed in quotes.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Boolean: true or false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object: image, form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function: validate, doWhatever</a:t>
            </a:r>
          </a:p>
        </p:txBody>
      </p:sp>
    </p:spTree>
    <p:extLst>
      <p:ext uri="{BB962C8B-B14F-4D97-AF65-F5344CB8AC3E}">
        <p14:creationId xmlns:p14="http://schemas.microsoft.com/office/powerpoint/2010/main" xmlns="" val="28948447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                Finding HTML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935138"/>
          </a:xfr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pPr marL="0" indent="0">
              <a:buNone/>
            </a:pPr>
            <a:r>
              <a:rPr lang="en-US" dirty="0" smtClean="0"/>
              <a:t>Finding HTML elements by Id: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Example:  var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x=</a:t>
            </a:r>
            <a:r>
              <a:rPr lang="en-US" dirty="0" err="1" smtClean="0"/>
              <a:t>document.getElementById</a:t>
            </a:r>
            <a:r>
              <a:rPr lang="en-US" dirty="0" smtClean="0"/>
              <a:t>(‘intro”);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Finding HTML elements by tag name: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Example: var x=</a:t>
            </a:r>
            <a:r>
              <a:rPr lang="en-US" dirty="0" err="1" smtClean="0"/>
              <a:t>document.getElementBYId</a:t>
            </a:r>
            <a:r>
              <a:rPr lang="en-US" dirty="0" smtClean="0"/>
              <a:t>(“main”);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var y=</a:t>
            </a:r>
            <a:r>
              <a:rPr lang="en-US" dirty="0" err="1" smtClean="0"/>
              <a:t>x.getElementsBYTagName</a:t>
            </a:r>
            <a:r>
              <a:rPr lang="en-US" dirty="0" smtClean="0"/>
              <a:t>(“p”);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0343157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Using  Separate JavaScript Files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pPr marL="0" indent="0">
              <a:buNone/>
            </a:pPr>
            <a:r>
              <a:rPr lang="en-US" dirty="0" smtClean="0"/>
              <a:t>  Linking can be advantageous if many pages use the same script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Use the source element  to link  to the script file.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  </a:t>
            </a:r>
            <a:r>
              <a:rPr lang="en-US" sz="2000" dirty="0" smtClean="0"/>
              <a:t>&lt;script src=“myjavascript.js”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language=“javaScript1.2”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type=“text/</a:t>
            </a:r>
            <a:r>
              <a:rPr lang="en-US" sz="2000" dirty="0" err="1" smtClean="0"/>
              <a:t>javascript</a:t>
            </a:r>
            <a:r>
              <a:rPr lang="en-US" sz="2000" dirty="0" smtClean="0"/>
              <a:t>”&gt;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&lt;/script&gt;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53538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The Heart Of The WEB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/>
          <a:lstStyle/>
          <a:p>
            <a:pPr marL="0" indent="0">
              <a:buNone/>
            </a:pPr>
            <a:r>
              <a:rPr lang="en-US" dirty="0" smtClean="0"/>
              <a:t>                                      Hyperlinks: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&lt;p&gt;</a:t>
            </a:r>
          </a:p>
          <a:p>
            <a:pPr marL="0" indent="0">
              <a:buNone/>
            </a:pPr>
            <a:r>
              <a:rPr lang="en-US" dirty="0" smtClean="0"/>
              <a:t>&lt;a href=“https</a:t>
            </a:r>
            <a:r>
              <a:rPr lang="en-US" dirty="0"/>
              <a:t>://</a:t>
            </a:r>
            <a:r>
              <a:rPr lang="en-US" dirty="0" smtClean="0"/>
              <a:t>www.youtube.com”&gt;Youtube&lt;/a&gt;</a:t>
            </a:r>
          </a:p>
          <a:p>
            <a:pPr marL="0" indent="0">
              <a:buNone/>
            </a:pPr>
            <a:r>
              <a:rPr lang="en-US" dirty="0" smtClean="0"/>
              <a:t>&lt;/p&gt;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60370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     IMAGES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&lt;img src=“photogallery.jpg” alt=“Test picture” width=“400” height=“300” /&gt;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72756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4400" dirty="0" smtClean="0"/>
              <a:t>         HTML STYLE ATTRIBUTES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11387183" cy="4521127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Tags                                                        Description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&lt;center&gt;                                              Defines centered content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&lt;font&gt;                                                   Defines html fonts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&lt;u&gt;                                                        Defines underlined text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Attributes:                                               Description: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smtClean="0"/>
              <a:t>align                                                      Defines the alignment of text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 smtClean="0"/>
              <a:t>bgcolor</a:t>
            </a:r>
            <a:r>
              <a:rPr lang="en-US" dirty="0" smtClean="0"/>
              <a:t>                                                    Defines the background color</a:t>
            </a:r>
          </a:p>
          <a:p>
            <a:pPr marL="0" indent="0">
              <a:buNone/>
            </a:pPr>
            <a:r>
              <a:rPr lang="en-US" dirty="0" smtClean="0"/>
              <a:t>Color                                                         Defines the text color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xmlns="" val="2847175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HTML TABLES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10962180" cy="4521127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Defined with &lt;table&gt; tag.</a:t>
            </a:r>
          </a:p>
          <a:p>
            <a:r>
              <a:rPr lang="en-US" dirty="0" smtClean="0"/>
              <a:t>A table is divided into rows(with the &lt;</a:t>
            </a:r>
            <a:r>
              <a:rPr lang="en-US" dirty="0" err="1" smtClean="0"/>
              <a:t>tr</a:t>
            </a:r>
            <a:r>
              <a:rPr lang="en-US" dirty="0" smtClean="0"/>
              <a:t>&gt; tag).</a:t>
            </a:r>
          </a:p>
          <a:p>
            <a:r>
              <a:rPr lang="en-US" dirty="0" smtClean="0"/>
              <a:t>Each row is divided into data cells(with the &lt;td&gt; tag)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80890" y="4112698"/>
            <a:ext cx="3874445" cy="26487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161411" y="4112698"/>
            <a:ext cx="3961383" cy="2648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44382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             HTML FORMS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425" y="2336872"/>
            <a:ext cx="11333409" cy="4334383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/>
          <a:lstStyle/>
          <a:p>
            <a:pPr marL="0" indent="0">
              <a:buNone/>
            </a:pPr>
            <a:r>
              <a:rPr lang="en-US" dirty="0" smtClean="0"/>
              <a:t>Form elements are elements that allow the user to enter information like,</a:t>
            </a:r>
          </a:p>
          <a:p>
            <a:r>
              <a:rPr lang="en-US" dirty="0" smtClean="0"/>
              <a:t>Text fields,</a:t>
            </a:r>
          </a:p>
          <a:p>
            <a:r>
              <a:rPr lang="en-US" dirty="0" err="1" smtClean="0"/>
              <a:t>Textarea</a:t>
            </a:r>
            <a:r>
              <a:rPr lang="en-US" dirty="0" smtClean="0"/>
              <a:t> fields,</a:t>
            </a:r>
          </a:p>
          <a:p>
            <a:r>
              <a:rPr lang="en-US" dirty="0" smtClean="0"/>
              <a:t>Drop-down menus,</a:t>
            </a:r>
          </a:p>
          <a:p>
            <a:r>
              <a:rPr lang="en-US" dirty="0" smtClean="0"/>
              <a:t>Radio buttons,</a:t>
            </a:r>
          </a:p>
          <a:p>
            <a:r>
              <a:rPr lang="en-US" dirty="0" err="1" smtClean="0"/>
              <a:t>Checkbox,etc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81154396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355</TotalTime>
  <Words>1282</Words>
  <Application>Microsoft Office PowerPoint</Application>
  <PresentationFormat>Custom</PresentationFormat>
  <Paragraphs>280</Paragraphs>
  <Slides>43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Berlin</vt:lpstr>
      <vt:lpstr>HTML AND JavaScript  </vt:lpstr>
      <vt:lpstr>           HTML(Hyper Text Markup Language)</vt:lpstr>
      <vt:lpstr>           Getting Started</vt:lpstr>
      <vt:lpstr>   Tags and Attributes</vt:lpstr>
      <vt:lpstr> The Heart Of The WEB </vt:lpstr>
      <vt:lpstr>                           IMAGES</vt:lpstr>
      <vt:lpstr>         HTML STYLE ATTRIBUTES</vt:lpstr>
      <vt:lpstr>HTML TABLES</vt:lpstr>
      <vt:lpstr>             HTML FORMS</vt:lpstr>
      <vt:lpstr>                       TEXT FIELDS</vt:lpstr>
      <vt:lpstr>          RADIO CHECKBOX</vt:lpstr>
      <vt:lpstr>Action attribute and the submit button</vt:lpstr>
      <vt:lpstr>Vertical and horizontal frameset</vt:lpstr>
      <vt:lpstr>             Marquees Html</vt:lpstr>
      <vt:lpstr>What does HTML stand for</vt:lpstr>
      <vt:lpstr>Slide 16</vt:lpstr>
      <vt:lpstr>How many tags are in a regular element?</vt:lpstr>
      <vt:lpstr>Slide 18</vt:lpstr>
      <vt:lpstr>What type of tag is this &lt;br&gt; ?</vt:lpstr>
      <vt:lpstr>Slide 20</vt:lpstr>
      <vt:lpstr>What does &lt;a href=http://www.google.com title=“link to google” target=“-=_blank”&gt;google&lt;/a&gt; do?</vt:lpstr>
      <vt:lpstr>Slide 22</vt:lpstr>
      <vt:lpstr>When was HTML5 released?</vt:lpstr>
      <vt:lpstr>Slide 24</vt:lpstr>
      <vt:lpstr>Which of these is not an attribute of html elements ?</vt:lpstr>
      <vt:lpstr>Slide 26</vt:lpstr>
      <vt:lpstr>                </vt:lpstr>
      <vt:lpstr>                JAVASCRIPT</vt:lpstr>
      <vt:lpstr>                       HISTORY</vt:lpstr>
      <vt:lpstr> Why Use JavaScript ?</vt:lpstr>
      <vt:lpstr> What can a Java Script do?</vt:lpstr>
      <vt:lpstr>                JavaScript Terminology</vt:lpstr>
      <vt:lpstr>                            Objects</vt:lpstr>
      <vt:lpstr>                JavaScript Statement  </vt:lpstr>
      <vt:lpstr>                    General Format </vt:lpstr>
      <vt:lpstr>Naming Form Elements in HTML</vt:lpstr>
      <vt:lpstr>                 Forms And JavaScript</vt:lpstr>
      <vt:lpstr>                   Properties</vt:lpstr>
      <vt:lpstr>                         Methods</vt:lpstr>
      <vt:lpstr>                          Function</vt:lpstr>
      <vt:lpstr>               Values</vt:lpstr>
      <vt:lpstr>                Finding HTML Elements</vt:lpstr>
      <vt:lpstr>Using  Separate JavaScript Files 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yogesh chaudhary</dc:creator>
  <cp:lastModifiedBy>A manG</cp:lastModifiedBy>
  <cp:revision>30</cp:revision>
  <dcterms:created xsi:type="dcterms:W3CDTF">2019-07-06T02:32:15Z</dcterms:created>
  <dcterms:modified xsi:type="dcterms:W3CDTF">2019-07-23T15:13:55Z</dcterms:modified>
</cp:coreProperties>
</file>