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sldIdLst>
    <p:sldId id="28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74" r:id="rId23"/>
    <p:sldId id="263" r:id="rId24"/>
    <p:sldId id="268" r:id="rId25"/>
    <p:sldId id="267" r:id="rId26"/>
    <p:sldId id="265" r:id="rId27"/>
    <p:sldId id="269" r:id="rId28"/>
    <p:sldId id="270" r:id="rId29"/>
    <p:sldId id="272" r:id="rId30"/>
    <p:sldId id="271" r:id="rId31"/>
    <p:sldId id="275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726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9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9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5" y="680479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72" y="680479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4" y="4343401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4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5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5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5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5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4" y="273422"/>
            <a:ext cx="8228763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4" y="1604401"/>
            <a:ext cx="822876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S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0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4" y="273422"/>
            <a:ext cx="8228763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174" y="1604401"/>
            <a:ext cx="8228763" cy="397681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4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9"/>
            <a:ext cx="4322136" cy="57911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71" y="1"/>
            <a:ext cx="5514536" cy="6615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1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5" y="4246563"/>
            <a:ext cx="2090737" cy="26114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3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2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9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9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2" y="680479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5" y="680479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9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61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61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8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9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6"/>
            <a:ext cx="4040188" cy="39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6"/>
            <a:ext cx="4041775" cy="39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9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9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5" y="680479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680479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9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9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9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6" y="680479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9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273053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3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3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1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672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2"/>
            <a:ext cx="6858000" cy="701748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0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6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7072" y="1371602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179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3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5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5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5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5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9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9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5" y="680479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72" y="680479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4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4" y="1783562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3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174" y="273422"/>
            <a:ext cx="8228763" cy="114463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SG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174" y="1604401"/>
            <a:ext cx="8228763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SG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175" y="6246923"/>
            <a:ext cx="2130093" cy="47239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SG" sz="1400" spc="-1">
                <a:solidFill>
                  <a:prstClr val="black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7054" y="6246923"/>
            <a:ext cx="2898142" cy="472394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SG" sz="1400" spc="-1">
                <a:solidFill>
                  <a:prstClr val="black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5844" y="6246923"/>
            <a:ext cx="2130093" cy="472394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E3B45244-2FFC-471A-B821-BF861695CA35}" type="slidenum">
              <a:rPr lang="en-SG" sz="1400" spc="-1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 lang="en-SG" sz="1400" spc="-1">
              <a:solidFill>
                <a:prstClr val="black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5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ecurity.techtarget.com/definition/malvertisement-malicious-advertisement-or-malvertising" TargetMode="External"/><Relationship Id="rId2" Type="http://schemas.openxmlformats.org/officeDocument/2006/relationships/hyperlink" Target="https://searchsecurity.techtarget.com/definition/executab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5" y="0"/>
            <a:ext cx="9143433" cy="6857335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4561920" y="995293"/>
            <a:ext cx="3981312" cy="143764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SG" sz="5400" spc="-1">
                <a:solidFill>
                  <a:srgbClr val="FFFFFF"/>
                </a:solidFill>
              </a:rPr>
              <a:t>Encryption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4230144" y="3987268"/>
            <a:ext cx="3815424" cy="24268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SG" sz="6000" spc="-1">
                <a:solidFill>
                  <a:srgbClr val="FFFFFF"/>
                </a:solidFill>
              </a:rPr>
              <a:t>and </a:t>
            </a:r>
          </a:p>
          <a:p>
            <a:pPr algn="ctr"/>
            <a:r>
              <a:rPr lang="en-SG" sz="6000" spc="-1">
                <a:solidFill>
                  <a:srgbClr val="FFFFFF"/>
                </a:solidFill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5528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1907712" y="397075"/>
            <a:ext cx="5474304" cy="62382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4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1327104" y="552943"/>
            <a:ext cx="6777243" cy="58611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2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174" y="273422"/>
            <a:ext cx="82287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Digital signature</a:t>
            </a:r>
            <a:endParaRPr lang="en-SG" sz="4400" spc="-1">
              <a:solidFill>
                <a:prstClr val="black"/>
              </a:solidFill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414720" y="1994940"/>
            <a:ext cx="559774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Ensures authentication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Prevent forgery/tampering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Used for software distributions, E-commerce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6054912" y="1967076"/>
            <a:ext cx="2903040" cy="28988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6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663552" y="331764"/>
            <a:ext cx="7713792" cy="60823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8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2" y="457200"/>
            <a:ext cx="7772400" cy="26670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5300" dirty="0" smtClean="0">
                <a:solidFill>
                  <a:srgbClr val="92D050"/>
                </a:solidFill>
                <a:latin typeface="Algerian" pitchFamily="82" charset="0"/>
              </a:rPr>
              <a:t>MALWARE</a:t>
            </a:r>
            <a:br>
              <a:rPr lang="en-US" sz="5300" dirty="0" smtClean="0">
                <a:solidFill>
                  <a:srgbClr val="92D050"/>
                </a:solidFill>
                <a:latin typeface="Algerian" pitchFamily="82" charset="0"/>
              </a:rPr>
            </a:br>
            <a:r>
              <a:rPr lang="en-US" sz="5300" dirty="0" smtClean="0">
                <a:solidFill>
                  <a:srgbClr val="92D050"/>
                </a:solidFill>
                <a:latin typeface="Algerian" pitchFamily="82" charset="0"/>
              </a:rPr>
              <a:t>AND </a:t>
            </a:r>
            <a:br>
              <a:rPr lang="en-US" sz="5300" dirty="0" smtClean="0">
                <a:solidFill>
                  <a:srgbClr val="92D050"/>
                </a:solidFill>
                <a:latin typeface="Algerian" pitchFamily="82" charset="0"/>
              </a:rPr>
            </a:br>
            <a:r>
              <a:rPr lang="en-US" sz="5300" dirty="0" smtClean="0">
                <a:solidFill>
                  <a:srgbClr val="92D050"/>
                </a:solidFill>
                <a:latin typeface="Algerian" pitchFamily="82" charset="0"/>
              </a:rPr>
              <a:t>VIRUS</a:t>
            </a:r>
            <a:r>
              <a:rPr lang="en-US" dirty="0" smtClean="0">
                <a:solidFill>
                  <a:srgbClr val="92D050"/>
                </a:solidFill>
                <a:latin typeface="Algerian" pitchFamily="82" charset="0"/>
              </a:rPr>
              <a:t/>
            </a:r>
            <a:br>
              <a:rPr lang="en-US" dirty="0" smtClean="0">
                <a:solidFill>
                  <a:srgbClr val="92D050"/>
                </a:solidFill>
                <a:latin typeface="Algerian" pitchFamily="82" charset="0"/>
              </a:rPr>
            </a:br>
            <a:endParaRPr lang="en-US" dirty="0">
              <a:solidFill>
                <a:srgbClr val="92D05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2"/>
            <a:ext cx="6560234" cy="3810001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endParaRPr lang="en-US" sz="3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endParaRPr lang="en-US" sz="35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en-US" sz="3500" dirty="0" smtClean="0">
                <a:solidFill>
                  <a:schemeClr val="accent5">
                    <a:lumMod val="75000"/>
                  </a:schemeClr>
                </a:solidFill>
              </a:rPr>
              <a:t>:-</a:t>
            </a:r>
            <a:r>
              <a:rPr lang="en-US" sz="3500" dirty="0" err="1" smtClean="0">
                <a:solidFill>
                  <a:schemeClr val="accent5">
                    <a:lumMod val="75000"/>
                  </a:schemeClr>
                </a:solidFill>
              </a:rPr>
              <a:t>Prabesh</a:t>
            </a:r>
            <a:r>
              <a:rPr lang="en-US" sz="35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schemeClr val="accent5">
                    <a:lumMod val="75000"/>
                  </a:schemeClr>
                </a:solidFill>
              </a:rPr>
              <a:t>Adhikari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latin typeface="Monotype Corsiva" pitchFamily="66" charset="0"/>
              </a:rPr>
              <a:t>MALWARE</a:t>
            </a:r>
            <a:endParaRPr lang="en-US" sz="8000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Malicious Software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Designed to damage system without user’s consent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Viruses, Spyware, Worms, Trojans, </a:t>
            </a:r>
            <a:r>
              <a:rPr lang="en-US" sz="2800" dirty="0" err="1" smtClean="0"/>
              <a:t>Rootkits</a:t>
            </a:r>
            <a:r>
              <a:rPr lang="en-US" sz="2800" dirty="0" smtClean="0"/>
              <a:t> </a:t>
            </a:r>
          </a:p>
          <a:p>
            <a:pPr>
              <a:buNone/>
            </a:pPr>
            <a:r>
              <a:rPr lang="en-US" sz="2800" dirty="0" smtClean="0"/>
              <a:t>and so on.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latin typeface="Monotype Corsiva" pitchFamily="66" charset="0"/>
              </a:rPr>
              <a:t>VIRUSES</a:t>
            </a:r>
            <a:r>
              <a:rPr lang="en-US" sz="5400" b="1" dirty="0" smtClean="0">
                <a:latin typeface="Monotype Corsiva" pitchFamily="66" charset="0"/>
              </a:rPr>
              <a:t> and </a:t>
            </a:r>
            <a:r>
              <a:rPr lang="en-US" sz="6000" b="1" dirty="0" smtClean="0">
                <a:latin typeface="Monotype Corsiva" pitchFamily="66" charset="0"/>
              </a:rPr>
              <a:t>WORMS</a:t>
            </a:r>
            <a:endParaRPr lang="en-US" sz="5400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2057401"/>
            <a:ext cx="7772400" cy="4298161"/>
          </a:xfrm>
        </p:spPr>
        <p:txBody>
          <a:bodyPr/>
          <a:lstStyle/>
          <a:p>
            <a:r>
              <a:rPr lang="en-US" b="1" dirty="0" smtClean="0"/>
              <a:t> The contagious threat</a:t>
            </a:r>
          </a:p>
          <a:p>
            <a:endParaRPr lang="en-US" b="1" dirty="0" smtClean="0"/>
          </a:p>
          <a:p>
            <a:r>
              <a:rPr lang="en-US" dirty="0" smtClean="0"/>
              <a:t>Defined by their behavior</a:t>
            </a:r>
          </a:p>
          <a:p>
            <a:endParaRPr lang="en-US" dirty="0" smtClean="0"/>
          </a:p>
          <a:p>
            <a:r>
              <a:rPr lang="en-US" dirty="0" smtClean="0"/>
              <a:t>Designed to spread </a:t>
            </a:r>
            <a:r>
              <a:rPr lang="en-US" dirty="0" smtClean="0"/>
              <a:t>without </a:t>
            </a:r>
            <a:r>
              <a:rPr lang="en-US" dirty="0" smtClean="0"/>
              <a:t>the user’s knowledge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latin typeface="Monotype Corsiva" pitchFamily="66" charset="0"/>
              </a:rPr>
              <a:t>Trojans</a:t>
            </a:r>
            <a:r>
              <a:rPr lang="en-US" b="1" dirty="0" smtClean="0"/>
              <a:t> and </a:t>
            </a:r>
            <a:r>
              <a:rPr lang="en-US" sz="6000" b="1" dirty="0" err="1" smtClean="0">
                <a:latin typeface="Monotype Corsiva" pitchFamily="66" charset="0"/>
              </a:rPr>
              <a:t>Rootkits</a:t>
            </a:r>
            <a:endParaRPr lang="en-US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2209800"/>
            <a:ext cx="7772400" cy="41457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The masked threat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Seek to conceal attacks on computers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Malignant pieces of software pretending to be being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err="1" smtClean="0">
                <a:latin typeface="Monotype Corsiva" pitchFamily="66" charset="0"/>
              </a:rPr>
              <a:t>Rookits</a:t>
            </a:r>
            <a:endParaRPr lang="en-US" sz="8000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2209800"/>
            <a:ext cx="7772400" cy="4145760"/>
          </a:xfrm>
        </p:spPr>
        <p:txBody>
          <a:bodyPr/>
          <a:lstStyle/>
          <a:p>
            <a:r>
              <a:rPr lang="en-US" dirty="0" smtClean="0"/>
              <a:t>Masking technique for malware, but do not contain damaging software</a:t>
            </a:r>
          </a:p>
          <a:p>
            <a:endParaRPr lang="en-US" dirty="0" smtClean="0"/>
          </a:p>
          <a:p>
            <a:r>
              <a:rPr lang="en-US" dirty="0" smtClean="0"/>
              <a:t> Invented by virus writers to conceal malware</a:t>
            </a:r>
          </a:p>
          <a:p>
            <a:endParaRPr lang="en-US" dirty="0" smtClean="0"/>
          </a:p>
          <a:p>
            <a:r>
              <a:rPr lang="en-US" dirty="0" smtClean="0"/>
              <a:t> Could go unnoticed by antivirus detection and removal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latin typeface="Monotype Corsiva" pitchFamily="66" charset="0"/>
              </a:rPr>
              <a:t>Spyware</a:t>
            </a:r>
            <a:r>
              <a:rPr lang="en-US" b="1" dirty="0" smtClean="0"/>
              <a:t> and </a:t>
            </a:r>
            <a:r>
              <a:rPr lang="en-US" sz="6000" b="1" dirty="0" err="1" smtClean="0">
                <a:latin typeface="Monotype Corsiva" pitchFamily="66" charset="0"/>
              </a:rPr>
              <a:t>Keyloggers</a:t>
            </a:r>
            <a:endParaRPr lang="en-US" sz="6000" dirty="0">
              <a:latin typeface="Monotype Corsiva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2209800"/>
            <a:ext cx="7772400" cy="414576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The financial threat</a:t>
            </a:r>
          </a:p>
          <a:p>
            <a:pPr>
              <a:buFont typeface="Wingdings" pitchFamily="2" charset="2"/>
              <a:buChar char="ü"/>
            </a:pP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Malicious attacks like identity theft, phishing and social engineering.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Threats designed to steal money from unknowing computer users, businesses and banks.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174" y="273422"/>
            <a:ext cx="82287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Encryption and Hashing</a:t>
            </a:r>
            <a:endParaRPr lang="en-SG" sz="4400" spc="-1">
              <a:solidFill>
                <a:prstClr val="black"/>
              </a:solidFill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457174" y="1604400"/>
            <a:ext cx="8228763" cy="50308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Form of cryptograpghy</a:t>
            </a:r>
            <a:endParaRPr lang="en-SG" sz="3200" spc="-1">
              <a:solidFill>
                <a:prstClr val="black"/>
              </a:solidFill>
            </a:endParaRPr>
          </a:p>
          <a:p>
            <a:pPr marL="216000" indent="-216000"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Protects information and data using codes</a:t>
            </a:r>
            <a:endParaRPr lang="en-SG" sz="3200" spc="-1">
              <a:solidFill>
                <a:prstClr val="black"/>
              </a:solidFill>
            </a:endParaRPr>
          </a:p>
          <a:p>
            <a:pPr marL="216000" indent="-216000"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Secrecy and integrity to our data</a:t>
            </a:r>
            <a:endParaRPr lang="en-SG" sz="3200" spc="-1">
              <a:solidFill>
                <a:prstClr val="black"/>
              </a:solidFill>
            </a:endParaRPr>
          </a:p>
          <a:p>
            <a:pPr marL="216000" indent="-216000"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Authentication and anonymity</a:t>
            </a:r>
            <a:endParaRPr lang="en-SG" sz="3200" spc="-1">
              <a:solidFill>
                <a:prstClr val="black"/>
              </a:solidFill>
            </a:endParaRPr>
          </a:p>
          <a:p>
            <a:pPr marL="216000" indent="-216000"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Prevent interception from unauthorised </a:t>
            </a:r>
            <a:endParaRPr lang="en-SG" sz="3200" spc="-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1"/>
            <a:ext cx="7772400" cy="914400"/>
          </a:xfrm>
        </p:spPr>
        <p:txBody>
          <a:bodyPr/>
          <a:lstStyle/>
          <a:p>
            <a:pPr algn="ctr"/>
            <a:r>
              <a:rPr lang="en-US" sz="8000" dirty="0" smtClean="0">
                <a:latin typeface="Algerian" pitchFamily="82" charset="0"/>
              </a:rPr>
              <a:t>Virus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Malicious code that replicates by copying itself to another program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 Requires someone to knowingly or unknowingly spread the infection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Spread by opening an email attachment, clicking on an </a:t>
            </a:r>
            <a:r>
              <a:rPr lang="en-US" u="sng" dirty="0" smtClean="0">
                <a:hlinkClick r:id="rId2"/>
              </a:rPr>
              <a:t>executable</a:t>
            </a:r>
            <a:r>
              <a:rPr lang="en-US" dirty="0" smtClean="0"/>
              <a:t> file, visiting an infected website or viewing an </a:t>
            </a:r>
            <a:r>
              <a:rPr lang="en-US" u="sng" dirty="0" smtClean="0">
                <a:hlinkClick r:id="rId3"/>
              </a:rPr>
              <a:t>infected website advertisement</a:t>
            </a:r>
            <a:r>
              <a:rPr lang="en-US" u="sng" dirty="0" smtClean="0"/>
              <a:t> </a:t>
            </a:r>
            <a:r>
              <a:rPr lang="en-US" dirty="0" smtClean="0"/>
              <a:t> and tokens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4" y="512064"/>
            <a:ext cx="7772400" cy="1773936"/>
          </a:xfrm>
        </p:spPr>
        <p:txBody>
          <a:bodyPr/>
          <a:lstStyle/>
          <a:p>
            <a:pPr algn="ctr"/>
            <a:r>
              <a:rPr lang="en-US" sz="4400" dirty="0" smtClean="0">
                <a:latin typeface="Bauhaus 93" pitchFamily="82" charset="0"/>
              </a:rPr>
              <a:t/>
            </a:r>
            <a:br>
              <a:rPr lang="en-US" sz="4400" dirty="0" smtClean="0">
                <a:latin typeface="Bauhaus 93" pitchFamily="82" charset="0"/>
              </a:rPr>
            </a:br>
            <a:r>
              <a:rPr lang="en-US" sz="10000" dirty="0" smtClean="0">
                <a:latin typeface="Blackadder ITC" pitchFamily="82" charset="0"/>
              </a:rPr>
              <a:t>Types of Virus</a:t>
            </a:r>
            <a:endParaRPr lang="en-US" sz="10000" dirty="0">
              <a:latin typeface="Blackadder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3505310"/>
            <a:ext cx="7772400" cy="285035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File Infectors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1371709"/>
            <a:ext cx="7772400" cy="4983961"/>
          </a:xfrm>
        </p:spPr>
        <p:txBody>
          <a:bodyPr/>
          <a:lstStyle/>
          <a:p>
            <a:pPr marL="640080" indent="-571500">
              <a:buNone/>
            </a:pPr>
            <a:r>
              <a:rPr lang="en-US" b="1" dirty="0" smtClean="0"/>
              <a:t>	</a:t>
            </a:r>
            <a:endParaRPr lang="en-US" dirty="0" smtClean="0"/>
          </a:p>
          <a:p>
            <a:pPr marL="640080" indent="-571500">
              <a:buFont typeface="Wingdings" pitchFamily="2" charset="2"/>
              <a:buChar char="ü"/>
            </a:pPr>
            <a:r>
              <a:rPr lang="en-US" dirty="0" smtClean="0"/>
              <a:t> Some viruses attach themselves to program files, usually selected .com or .exe files. </a:t>
            </a:r>
          </a:p>
          <a:p>
            <a:pPr marL="640080" indent="-571500">
              <a:buFont typeface="Wingdings" pitchFamily="2" charset="2"/>
              <a:buChar char="ü"/>
            </a:pPr>
            <a:r>
              <a:rPr lang="en-US" dirty="0" smtClean="0"/>
              <a:t>Some can infect any program for which execution is requested, including .sys, .</a:t>
            </a:r>
            <a:r>
              <a:rPr lang="en-US" dirty="0" err="1" smtClean="0"/>
              <a:t>ovl</a:t>
            </a:r>
            <a:r>
              <a:rPr lang="en-US" dirty="0" smtClean="0"/>
              <a:t>, .</a:t>
            </a:r>
            <a:r>
              <a:rPr lang="en-US" dirty="0" err="1" smtClean="0"/>
              <a:t>prg</a:t>
            </a:r>
            <a:r>
              <a:rPr lang="en-US" dirty="0" smtClean="0"/>
              <a:t>, and .</a:t>
            </a:r>
            <a:r>
              <a:rPr lang="en-US" dirty="0" err="1" smtClean="0"/>
              <a:t>mnu</a:t>
            </a:r>
            <a:r>
              <a:rPr lang="en-US" dirty="0" smtClean="0"/>
              <a:t> files.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Macro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1066801"/>
            <a:ext cx="7772400" cy="5288760"/>
          </a:xfrm>
        </p:spPr>
        <p:txBody>
          <a:bodyPr/>
          <a:lstStyle/>
          <a:p>
            <a:pPr marL="640080" indent="-571500">
              <a:buNone/>
            </a:pPr>
            <a:endParaRPr lang="en-US" dirty="0" smtClean="0"/>
          </a:p>
          <a:p>
            <a:pPr marL="640080" indent="-571500"/>
            <a:r>
              <a:rPr lang="en-US" dirty="0" smtClean="0"/>
              <a:t>Specifically target macro language commands in applications like Microsoft Word and other programs.</a:t>
            </a:r>
          </a:p>
          <a:p>
            <a:pPr marL="640080" indent="-571500"/>
            <a:r>
              <a:rPr lang="en-US" dirty="0" smtClean="0"/>
              <a:t> In Word, saved sequences for commands or keystrokes that are embedded in the documents. </a:t>
            </a:r>
          </a:p>
          <a:p>
            <a:pPr marL="640080" indent="-571500"/>
            <a:r>
              <a:rPr lang="en-US" dirty="0" smtClean="0"/>
              <a:t>Can add their malicious code to the legitimate macro sequences in a Word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Overwrite Virus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Some viruses are designed specifically to destroy a file or application's data. </a:t>
            </a:r>
          </a:p>
          <a:p>
            <a:endParaRPr lang="en-US" dirty="0" smtClean="0"/>
          </a:p>
          <a:p>
            <a:r>
              <a:rPr lang="en-US" dirty="0" smtClean="0"/>
              <a:t>After infecting a system, an overwrite virus begins overwriting files with its own code.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Target specific files or applications or systematically overwrite all files on an infected device.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Resident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1295402"/>
            <a:ext cx="7772400" cy="506016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	</a:t>
            </a:r>
          </a:p>
          <a:p>
            <a:r>
              <a:rPr lang="en-US" dirty="0" smtClean="0"/>
              <a:t> This type of virus embeds itself in the memory of a system. </a:t>
            </a:r>
          </a:p>
          <a:p>
            <a:endParaRPr lang="en-US" dirty="0" smtClean="0"/>
          </a:p>
          <a:p>
            <a:r>
              <a:rPr lang="en-US" dirty="0" smtClean="0"/>
              <a:t>The original virus program isn't needed to infect new files or applications; even if the original virus is deleted.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Rootkit</a:t>
            </a:r>
            <a:r>
              <a:rPr lang="en-US" b="1" dirty="0" smtClean="0"/>
              <a:t>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4" y="1066801"/>
            <a:ext cx="7772400" cy="5288760"/>
          </a:xfrm>
        </p:spPr>
        <p:txBody>
          <a:bodyPr/>
          <a:lstStyle/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Type of malware that installs an unauthorized </a:t>
            </a:r>
            <a:r>
              <a:rPr lang="en-US" u="sng" dirty="0" err="1" smtClean="0"/>
              <a:t>rootkit</a:t>
            </a:r>
            <a:r>
              <a:rPr lang="en-US" dirty="0" smtClean="0"/>
              <a:t> on an infected system, giving attackers full control of the system with the ability to fundamentally modify or disable functions and programs.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Rootkit</a:t>
            </a:r>
            <a:r>
              <a:rPr lang="en-US" dirty="0" smtClean="0"/>
              <a:t> viruses were designed to bypass antivirus software, which typically scanned only applications and files.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System or Boot-record Infectors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Infects executable code found in certain system areas on a disk. </a:t>
            </a:r>
          </a:p>
          <a:p>
            <a:r>
              <a:rPr lang="en-US" dirty="0" smtClean="0"/>
              <a:t>Attach to the DOS boot-sector</a:t>
            </a:r>
            <a:r>
              <a:rPr lang="en-US" u="sng" dirty="0" smtClean="0"/>
              <a:t> </a:t>
            </a:r>
            <a:r>
              <a:rPr lang="en-US" dirty="0" smtClean="0"/>
              <a:t>on disk and USB thumb drives or the Master Boot Record on hard disks. </a:t>
            </a:r>
          </a:p>
          <a:p>
            <a:r>
              <a:rPr lang="en-US" dirty="0" smtClean="0"/>
              <a:t>As a typical attack scenario, the victim receives storage device that contains a boot disk virus.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Algerian" pitchFamily="82" charset="0"/>
              </a:rPr>
              <a:t>Signs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computer takes a long time to start up and performance is slow.</a:t>
            </a:r>
          </a:p>
          <a:p>
            <a:r>
              <a:rPr lang="en-US" dirty="0" smtClean="0"/>
              <a:t>The computer experiences frequent crashes, or shutdown and error messages.</a:t>
            </a:r>
          </a:p>
          <a:p>
            <a:r>
              <a:rPr lang="en-US" dirty="0" smtClean="0"/>
              <a:t>The computer behaves erratically.</a:t>
            </a:r>
          </a:p>
          <a:p>
            <a:r>
              <a:rPr lang="en-US" dirty="0" smtClean="0"/>
              <a:t>The computer’s hard drive is acting strangely;</a:t>
            </a:r>
          </a:p>
          <a:p>
            <a:r>
              <a:rPr lang="en-US" dirty="0" smtClean="0"/>
              <a:t>Email is corrupted.</a:t>
            </a:r>
          </a:p>
          <a:p>
            <a:r>
              <a:rPr lang="en-US" dirty="0" smtClean="0"/>
              <a:t>Files and other data on the computer have gone missing.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33" dur="123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34" dur="123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35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36" dur="123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37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42" dur="123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43" dur="123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44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45" dur="123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46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51" dur="123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52" dur="123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53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54" dur="123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55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0" dur="123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1" dur="123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62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63" dur="123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64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9" dur="123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70" dur="123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71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72" dur="123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73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78" dur="123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79" dur="123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80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81" dur="123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82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Algerian" pitchFamily="82" charset="0"/>
              </a:rPr>
              <a:t>How to Prevent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current antivirus and antispyware software and keep it up to date.</a:t>
            </a:r>
          </a:p>
          <a:p>
            <a:r>
              <a:rPr lang="en-US" dirty="0" smtClean="0"/>
              <a:t>Disable auto-run to prevent viruses from propagating to any media connected to the system.</a:t>
            </a:r>
          </a:p>
          <a:p>
            <a:r>
              <a:rPr lang="en-US" dirty="0" smtClean="0"/>
              <a:t>Regularly patch the operating system and applications installed on the computer.</a:t>
            </a:r>
          </a:p>
          <a:p>
            <a:r>
              <a:rPr lang="en-US" dirty="0" smtClean="0"/>
              <a:t>Don’t click on web links sent via email.</a:t>
            </a:r>
          </a:p>
          <a:p>
            <a:r>
              <a:rPr lang="en-US" dirty="0" smtClean="0"/>
              <a:t>Don’t download files from the Internet or email.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6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0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1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5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8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9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4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5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497664" y="2326704"/>
            <a:ext cx="4934188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Two-way function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Plaintext to ciphertext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Symmetric and Asymmetric  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374228" y="845955"/>
            <a:ext cx="4519468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Encryption</a:t>
            </a:r>
            <a:endParaRPr lang="en-SG" sz="4400" spc="-1">
              <a:solidFill>
                <a:prstClr val="black"/>
              </a:solidFill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5640192" y="1769410"/>
            <a:ext cx="3317760" cy="3116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hear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USB Virus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FOLDER Virus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Forte" pitchFamily="66" charset="0"/>
              </a:rPr>
              <a:t>Thank You</a:t>
            </a:r>
            <a:endParaRPr lang="en-US" sz="8000" dirty="0"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174" y="273422"/>
            <a:ext cx="82287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Symmetric</a:t>
            </a:r>
            <a:endParaRPr lang="en-SG" sz="4400" spc="-1">
              <a:solidFill>
                <a:prstClr val="black"/>
              </a:solidFill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174" y="1604401"/>
            <a:ext cx="8228763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A key is used to encrypt and decrypt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Shared by sender and reciever</a:t>
            </a: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1741824" y="3317644"/>
            <a:ext cx="5555942" cy="33176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57174" y="273422"/>
            <a:ext cx="82287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Asymmetric</a:t>
            </a:r>
            <a:endParaRPr lang="en-SG" sz="4400" spc="-1">
              <a:solidFill>
                <a:prstClr val="black"/>
              </a:solidFill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414720" y="1663176"/>
            <a:ext cx="8228763" cy="47509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2265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Reciever has two keys</a:t>
            </a:r>
            <a:endParaRPr lang="en-SG" sz="3200" spc="-1">
              <a:solidFill>
                <a:prstClr val="black"/>
              </a:solidFill>
            </a:endParaRPr>
          </a:p>
          <a:p>
            <a:pPr marL="432000" indent="-324000">
              <a:spcBef>
                <a:spcPts val="2265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Public and Private</a:t>
            </a:r>
            <a:endParaRPr lang="en-SG" sz="3200" spc="-1">
              <a:solidFill>
                <a:prstClr val="black"/>
              </a:solidFill>
            </a:endParaRPr>
          </a:p>
          <a:p>
            <a:pPr marL="432000" indent="-324000">
              <a:spcBef>
                <a:spcPts val="2265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Sender uses the public key provided by reciever to encrypt message</a:t>
            </a:r>
            <a:endParaRPr lang="en-SG" sz="3200" spc="-1">
              <a:solidFill>
                <a:prstClr val="black"/>
              </a:solidFill>
            </a:endParaRPr>
          </a:p>
          <a:p>
            <a:pPr marL="432000" indent="-324000">
              <a:spcBef>
                <a:spcPts val="2265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  <a:ea typeface="Microsoft YaHei"/>
              </a:rPr>
              <a:t>Receiver uses private key to decrypt message</a:t>
            </a:r>
            <a:endParaRPr lang="en-SG" sz="3200" spc="-1">
              <a:solidFill>
                <a:prstClr val="black"/>
              </a:solidFill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6325296" y="1356664"/>
            <a:ext cx="2466768" cy="18503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9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2156544" y="442355"/>
            <a:ext cx="5059584" cy="60823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-82944" y="2107270"/>
            <a:ext cx="3898368" cy="320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SG" sz="4800" b="1" spc="-1">
                <a:solidFill>
                  <a:srgbClr val="000000"/>
                </a:solidFill>
              </a:rPr>
              <a:t>“HAPPY BIRTHDAY”</a:t>
            </a:r>
            <a:endParaRPr lang="en-SG" sz="4800" spc="-1">
              <a:solidFill>
                <a:srgbClr val="FFFFFF"/>
              </a:solidFill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815424" y="2875291"/>
            <a:ext cx="2571264" cy="774117"/>
          </a:xfrm>
          <a:custGeom>
            <a:avLst/>
            <a:gdLst/>
            <a:ahLst/>
            <a:cxnLst/>
            <a:rect l="0" t="0" r="r" b="b"/>
            <a:pathLst>
              <a:path w="7876" h="1780">
                <a:moveTo>
                  <a:pt x="0" y="444"/>
                </a:moveTo>
                <a:lnTo>
                  <a:pt x="5906" y="444"/>
                </a:lnTo>
                <a:lnTo>
                  <a:pt x="5906" y="0"/>
                </a:lnTo>
                <a:lnTo>
                  <a:pt x="7875" y="889"/>
                </a:lnTo>
                <a:lnTo>
                  <a:pt x="5906" y="1779"/>
                </a:lnTo>
                <a:lnTo>
                  <a:pt x="5906" y="1334"/>
                </a:lnTo>
                <a:lnTo>
                  <a:pt x="0" y="1334"/>
                </a:lnTo>
                <a:lnTo>
                  <a:pt x="0" y="444"/>
                </a:lnTo>
              </a:path>
            </a:pathLst>
          </a:custGeom>
          <a:gradFill rotWithShape="0">
            <a:gsLst>
              <a:gs pos="0">
                <a:srgbClr val="000000"/>
              </a:gs>
              <a:gs pos="100000">
                <a:srgbClr val="000000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TextShape 3"/>
          <p:cNvSpPr txBox="1"/>
          <p:nvPr/>
        </p:nvSpPr>
        <p:spPr>
          <a:xfrm>
            <a:off x="5979805" y="2634523"/>
            <a:ext cx="3254409" cy="38100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SG" sz="5400" b="1" spc="-1">
                <a:solidFill>
                  <a:srgbClr val="000000"/>
                </a:solidFill>
              </a:rPr>
              <a:t>“RIP”</a:t>
            </a:r>
            <a:endParaRPr lang="en-SG" sz="5400" spc="-1">
              <a:solidFill>
                <a:srgbClr val="FFFFFF"/>
              </a:solidFill>
            </a:endParaRP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3846446" y="97091"/>
            <a:ext cx="1876690" cy="277820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1181792" y="3870587"/>
            <a:ext cx="1389475" cy="2764703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4"/>
          <a:stretch/>
        </p:blipFill>
        <p:spPr>
          <a:xfrm>
            <a:off x="6776920" y="3870585"/>
            <a:ext cx="1683371" cy="30180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711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174" y="273422"/>
            <a:ext cx="82287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End-to-end encryption</a:t>
            </a:r>
            <a:endParaRPr lang="en-SG" sz="4400" spc="-1">
              <a:solidFill>
                <a:prstClr val="black"/>
              </a:solidFill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746496" y="1552590"/>
            <a:ext cx="8228763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Only communicating users can read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Not even the app itself </a:t>
            </a:r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759157" y="3317644"/>
            <a:ext cx="3926778" cy="298588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3"/>
          <a:stretch/>
        </p:blipFill>
        <p:spPr>
          <a:xfrm>
            <a:off x="457172" y="3317644"/>
            <a:ext cx="4021804" cy="2985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5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0">
              <a:srgbClr val="66008F"/>
            </a:gs>
            <a:gs pos="100000">
              <a:srgbClr val="BA0066"/>
            </a:gs>
            <a:gs pos="100000">
              <a:srgbClr val="FF0000"/>
            </a:gs>
            <a:gs pos="10000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174" y="273422"/>
            <a:ext cx="8228763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SG" sz="4400" b="1" u="sng" spc="-1">
                <a:solidFill>
                  <a:prstClr val="black"/>
                </a:solidFill>
              </a:rPr>
              <a:t>Hashing</a:t>
            </a:r>
            <a:endParaRPr lang="en-SG" sz="4400" spc="-1">
              <a:solidFill>
                <a:prstClr val="black"/>
              </a:solidFill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57174" y="1604401"/>
            <a:ext cx="8228763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One-way function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Produces unique message digest or a short fixed length value that represents the original string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Easy to perform, difficult to reverse</a:t>
            </a: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SG" sz="3200" spc="-1">
                <a:solidFill>
                  <a:prstClr val="black"/>
                </a:solidFill>
              </a:rPr>
              <a:t>Used for passwords</a:t>
            </a:r>
          </a:p>
        </p:txBody>
      </p:sp>
      <p:pic>
        <p:nvPicPr>
          <p:cNvPr id="68" name="Picture 67"/>
          <p:cNvPicPr/>
          <p:nvPr/>
        </p:nvPicPr>
        <p:blipFill>
          <a:blip r:embed="rId2"/>
          <a:stretch/>
        </p:blipFill>
        <p:spPr>
          <a:xfrm>
            <a:off x="5059584" y="4976466"/>
            <a:ext cx="3515650" cy="17154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256</TotalTime>
  <Words>324</Words>
  <Application>Microsoft Office PowerPoint</Application>
  <PresentationFormat>On-screen Show (4:3)</PresentationFormat>
  <Paragraphs>129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Metro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MALWARE AND  VIRUS </vt:lpstr>
      <vt:lpstr>MALWARE</vt:lpstr>
      <vt:lpstr>VIRUSES and WORMS</vt:lpstr>
      <vt:lpstr>Trojans and Rootkits</vt:lpstr>
      <vt:lpstr>Rookits</vt:lpstr>
      <vt:lpstr>Spyware and Keyloggers</vt:lpstr>
      <vt:lpstr>Virus</vt:lpstr>
      <vt:lpstr> Types of Virus</vt:lpstr>
      <vt:lpstr>File Infectors </vt:lpstr>
      <vt:lpstr>Macro Virus</vt:lpstr>
      <vt:lpstr>Overwrite Virus </vt:lpstr>
      <vt:lpstr>Resident Virus</vt:lpstr>
      <vt:lpstr>Rootkit Virus</vt:lpstr>
      <vt:lpstr>System or Boot-record Infectors</vt:lpstr>
      <vt:lpstr>Signs</vt:lpstr>
      <vt:lpstr>How to Prevent</vt:lpstr>
      <vt:lpstr>Did you hear it?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AND  VIRUS</dc:title>
  <dc:creator>Prabesh Adhikari</dc:creator>
  <cp:lastModifiedBy>Lungma Limbu</cp:lastModifiedBy>
  <cp:revision>14</cp:revision>
  <dcterms:created xsi:type="dcterms:W3CDTF">2006-08-16T00:00:00Z</dcterms:created>
  <dcterms:modified xsi:type="dcterms:W3CDTF">2019-08-02T05:09:16Z</dcterms:modified>
</cp:coreProperties>
</file>