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51622d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af55178d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af55178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69700" y="-75000"/>
            <a:ext cx="8720700" cy="7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Adaptive Mammographic Image Enhancement Using First Derivative and Local Statistics</a:t>
            </a:r>
            <a:r>
              <a:rPr lang="en" sz="2600"/>
              <a:t> </a:t>
            </a:r>
            <a:endParaRPr sz="2600"/>
          </a:p>
        </p:txBody>
      </p:sp>
      <p:sp>
        <p:nvSpPr>
          <p:cNvPr id="87" name="Google Shape;87;p13"/>
          <p:cNvSpPr txBox="1"/>
          <p:nvPr>
            <p:ph idx="1" type="subTitle"/>
          </p:nvPr>
        </p:nvSpPr>
        <p:spPr>
          <a:xfrm>
            <a:off x="269700" y="1435900"/>
            <a:ext cx="3759600" cy="3386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500"/>
              <a:t>The adaptive enhancement method consists of three processing steps.</a:t>
            </a:r>
            <a:endParaRPr sz="1500"/>
          </a:p>
          <a:p>
            <a:pPr indent="0" lvl="0" marL="0" rtl="0" algn="l">
              <a:lnSpc>
                <a:spcPct val="100000"/>
              </a:lnSpc>
              <a:spcBef>
                <a:spcPts val="200"/>
              </a:spcBef>
              <a:spcAft>
                <a:spcPts val="0"/>
              </a:spcAft>
              <a:buNone/>
            </a:pPr>
            <a:r>
              <a:t/>
            </a:r>
            <a:endParaRPr sz="1500"/>
          </a:p>
          <a:p>
            <a:pPr indent="0" lvl="0" marL="0" rtl="0" algn="just">
              <a:lnSpc>
                <a:spcPct val="100000"/>
              </a:lnSpc>
              <a:spcBef>
                <a:spcPts val="200"/>
              </a:spcBef>
              <a:spcAft>
                <a:spcPts val="0"/>
              </a:spcAft>
              <a:buNone/>
            </a:pPr>
            <a:r>
              <a:rPr lang="en" sz="1500"/>
              <a:t>• The first step is to</a:t>
            </a:r>
            <a:r>
              <a:rPr b="1" lang="en" sz="1500"/>
              <a:t> remove the film artifacts</a:t>
            </a:r>
            <a:r>
              <a:rPr lang="en" sz="1500"/>
              <a:t> which may be misread as micro calcifications.</a:t>
            </a:r>
            <a:endParaRPr sz="1500"/>
          </a:p>
          <a:p>
            <a:pPr indent="0" lvl="0" marL="0" rtl="0" algn="just">
              <a:lnSpc>
                <a:spcPct val="100000"/>
              </a:lnSpc>
              <a:spcBef>
                <a:spcPts val="200"/>
              </a:spcBef>
              <a:spcAft>
                <a:spcPts val="0"/>
              </a:spcAft>
              <a:buNone/>
            </a:pPr>
            <a:r>
              <a:rPr lang="en" sz="1500"/>
              <a:t>• The second step is to </a:t>
            </a:r>
            <a:r>
              <a:rPr b="1" lang="en" sz="1500"/>
              <a:t>compute the gradient images</a:t>
            </a:r>
            <a:r>
              <a:rPr lang="en" sz="1500"/>
              <a:t> by using the </a:t>
            </a:r>
            <a:r>
              <a:rPr b="1" lang="en" sz="1500"/>
              <a:t>first derivative operators.</a:t>
            </a:r>
            <a:endParaRPr b="1" sz="1500"/>
          </a:p>
          <a:p>
            <a:pPr indent="0" lvl="0" marL="0" rtl="0" algn="just">
              <a:lnSpc>
                <a:spcPct val="100000"/>
              </a:lnSpc>
              <a:spcBef>
                <a:spcPts val="200"/>
              </a:spcBef>
              <a:spcAft>
                <a:spcPts val="200"/>
              </a:spcAft>
              <a:buNone/>
            </a:pPr>
            <a:r>
              <a:rPr lang="en" sz="1500"/>
              <a:t>• The third step is to enhance the important features of the mammographic image by </a:t>
            </a:r>
            <a:r>
              <a:rPr b="1" lang="en" sz="1500"/>
              <a:t>adding the adaptively weighted gradient images.</a:t>
            </a:r>
            <a:endParaRPr sz="1500"/>
          </a:p>
        </p:txBody>
      </p:sp>
      <p:sp>
        <p:nvSpPr>
          <p:cNvPr id="88" name="Google Shape;88;p13"/>
          <p:cNvSpPr txBox="1"/>
          <p:nvPr/>
        </p:nvSpPr>
        <p:spPr>
          <a:xfrm>
            <a:off x="269700" y="588775"/>
            <a:ext cx="8604600" cy="53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This project implements the paper which proposes an adaptive image enhancement method for mammographic images, which is based on the first derivative and the local statistics.</a:t>
            </a:r>
            <a:endParaRPr>
              <a:latin typeface="Lato"/>
              <a:ea typeface="Lato"/>
              <a:cs typeface="Lato"/>
              <a:sym typeface="Lato"/>
            </a:endParaRPr>
          </a:p>
        </p:txBody>
      </p:sp>
      <p:pic>
        <p:nvPicPr>
          <p:cNvPr id="89" name="Google Shape;89;p13"/>
          <p:cNvPicPr preferRelativeResize="0"/>
          <p:nvPr/>
        </p:nvPicPr>
        <p:blipFill rotWithShape="1">
          <a:blip r:embed="rId3">
            <a:alphaModFix/>
          </a:blip>
          <a:srcRect b="0" l="0" r="17012" t="0"/>
          <a:stretch/>
        </p:blipFill>
        <p:spPr>
          <a:xfrm>
            <a:off x="4435600" y="1623175"/>
            <a:ext cx="4501274" cy="301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nvSpPr>
        <p:spPr>
          <a:xfrm>
            <a:off x="685800" y="1125150"/>
            <a:ext cx="1200300" cy="267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95" name="Google Shape;95;p14"/>
          <p:cNvSpPr txBox="1"/>
          <p:nvPr/>
        </p:nvSpPr>
        <p:spPr>
          <a:xfrm>
            <a:off x="53575" y="439350"/>
            <a:ext cx="3932700" cy="45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Algorithm:</a:t>
            </a:r>
            <a:endParaRPr sz="1500"/>
          </a:p>
          <a:p>
            <a:pPr indent="0" lvl="0" marL="0" rtl="0" algn="l">
              <a:spcBef>
                <a:spcPts val="0"/>
              </a:spcBef>
              <a:spcAft>
                <a:spcPts val="0"/>
              </a:spcAft>
              <a:buNone/>
            </a:pPr>
            <a:r>
              <a:rPr lang="en" sz="1000"/>
              <a:t>1) Read the image to I.</a:t>
            </a:r>
            <a:endParaRPr sz="1000"/>
          </a:p>
          <a:p>
            <a:pPr indent="0" lvl="0" marL="0" rtl="0" algn="l">
              <a:spcBef>
                <a:spcPts val="0"/>
              </a:spcBef>
              <a:spcAft>
                <a:spcPts val="0"/>
              </a:spcAft>
              <a:buNone/>
            </a:pPr>
            <a:r>
              <a:rPr lang="en" sz="1000"/>
              <a:t>2) Compute mean values of each pixel, A(x,y), of the surrounding region with a window.</a:t>
            </a:r>
            <a:endParaRPr sz="1000"/>
          </a:p>
          <a:p>
            <a:pPr indent="0" lvl="0" marL="0" rtl="0" algn="l">
              <a:spcBef>
                <a:spcPts val="0"/>
              </a:spcBef>
              <a:spcAft>
                <a:spcPts val="0"/>
              </a:spcAft>
              <a:buNone/>
            </a:pPr>
            <a:r>
              <a:rPr lang="en" sz="1000"/>
              <a:t>3) If mod(I(x,y)-A(x,y)) &gt; T, then S(x,y) = A(x,y).</a:t>
            </a:r>
            <a:endParaRPr sz="1000"/>
          </a:p>
          <a:p>
            <a:pPr indent="0" lvl="0" marL="0" rtl="0" algn="l">
              <a:spcBef>
                <a:spcPts val="0"/>
              </a:spcBef>
              <a:spcAft>
                <a:spcPts val="0"/>
              </a:spcAft>
              <a:buNone/>
            </a:pPr>
            <a:r>
              <a:rPr lang="en" sz="1000"/>
              <a:t>    Else S(x,y)=A(x,y).</a:t>
            </a:r>
            <a:endParaRPr sz="1000"/>
          </a:p>
          <a:p>
            <a:pPr indent="0" lvl="0" marL="0" rtl="0" algn="l">
              <a:spcBef>
                <a:spcPts val="0"/>
              </a:spcBef>
              <a:spcAft>
                <a:spcPts val="0"/>
              </a:spcAft>
              <a:buNone/>
            </a:pPr>
            <a:r>
              <a:rPr lang="en" sz="1000"/>
              <a:t>4) S1 = [-1 -2 -1;0 0 0;1 2 1], S2 = [-1 0 1;-2 0 2; -1 0 1].</a:t>
            </a:r>
            <a:endParaRPr sz="1000"/>
          </a:p>
          <a:p>
            <a:pPr indent="0" lvl="0" marL="0" rtl="0" algn="l">
              <a:spcBef>
                <a:spcPts val="0"/>
              </a:spcBef>
              <a:spcAft>
                <a:spcPts val="0"/>
              </a:spcAft>
              <a:buNone/>
            </a:pPr>
            <a:r>
              <a:rPr lang="en" sz="1000"/>
              <a:t>5) G1 = Convolution of S and S1, G2 = Convolution of S and S2.</a:t>
            </a:r>
            <a:endParaRPr sz="1000"/>
          </a:p>
          <a:p>
            <a:pPr indent="0" lvl="0" marL="0" rtl="0" algn="l">
              <a:spcBef>
                <a:spcPts val="0"/>
              </a:spcBef>
              <a:spcAft>
                <a:spcPts val="0"/>
              </a:spcAft>
              <a:buNone/>
            </a:pPr>
            <a:r>
              <a:rPr lang="en" sz="1000"/>
              <a:t>6) e=edge(S,’Sobel’).</a:t>
            </a:r>
            <a:endParaRPr sz="1000"/>
          </a:p>
          <a:p>
            <a:pPr indent="0" lvl="0" marL="0" rtl="0" algn="l">
              <a:spcBef>
                <a:spcPts val="0"/>
              </a:spcBef>
              <a:spcAft>
                <a:spcPts val="0"/>
              </a:spcAft>
              <a:buNone/>
            </a:pPr>
            <a:r>
              <a:rPr lang="en" sz="1000"/>
              <a:t>7) Sig1 = Standard deviation of G1;</a:t>
            </a:r>
            <a:endParaRPr sz="1000"/>
          </a:p>
          <a:p>
            <a:pPr indent="0" lvl="0" marL="0" rtl="0" algn="l">
              <a:spcBef>
                <a:spcPts val="0"/>
              </a:spcBef>
              <a:spcAft>
                <a:spcPts val="0"/>
              </a:spcAft>
              <a:buNone/>
            </a:pPr>
            <a:r>
              <a:rPr lang="en" sz="1000"/>
              <a:t>8) Sig2 = Standard deviation of G2.</a:t>
            </a:r>
            <a:endParaRPr sz="1000"/>
          </a:p>
          <a:p>
            <a:pPr indent="0" lvl="0" marL="0" rtl="0" algn="l">
              <a:spcBef>
                <a:spcPts val="0"/>
              </a:spcBef>
              <a:spcAft>
                <a:spcPts val="0"/>
              </a:spcAft>
              <a:buNone/>
            </a:pPr>
            <a:r>
              <a:rPr lang="en" sz="1000"/>
              <a:t>9) Sig = Standard deviation of S.</a:t>
            </a:r>
            <a:endParaRPr sz="1000"/>
          </a:p>
          <a:p>
            <a:pPr indent="0" lvl="0" marL="0" rtl="0" algn="l">
              <a:spcBef>
                <a:spcPts val="0"/>
              </a:spcBef>
              <a:spcAft>
                <a:spcPts val="0"/>
              </a:spcAft>
              <a:buNone/>
            </a:pPr>
            <a:r>
              <a:rPr lang="en" sz="1000"/>
              <a:t>10) Mean1= Mean of G1;</a:t>
            </a:r>
            <a:endParaRPr sz="1000"/>
          </a:p>
          <a:p>
            <a:pPr indent="0" lvl="0" marL="0" rtl="0" algn="l">
              <a:spcBef>
                <a:spcPts val="0"/>
              </a:spcBef>
              <a:spcAft>
                <a:spcPts val="0"/>
              </a:spcAft>
              <a:buNone/>
            </a:pPr>
            <a:r>
              <a:rPr lang="en" sz="1000"/>
              <a:t>11) Mean2 = Mean of G2;</a:t>
            </a:r>
            <a:endParaRPr sz="1000"/>
          </a:p>
          <a:p>
            <a:pPr indent="0" lvl="0" marL="0" rtl="0" algn="l">
              <a:spcBef>
                <a:spcPts val="0"/>
              </a:spcBef>
              <a:spcAft>
                <a:spcPts val="0"/>
              </a:spcAft>
              <a:buNone/>
            </a:pPr>
            <a:r>
              <a:rPr lang="en" sz="1000"/>
              <a:t>12) If ( Mean1(x,y)-Sig1(x,y)&lt;=G1(x,y)&lt;=Mean1(x,y)+Sig1(x,y))</a:t>
            </a:r>
            <a:endParaRPr sz="1000"/>
          </a:p>
          <a:p>
            <a:pPr indent="0" lvl="0" marL="0" rtl="0" algn="l">
              <a:spcBef>
                <a:spcPts val="0"/>
              </a:spcBef>
              <a:spcAft>
                <a:spcPts val="0"/>
              </a:spcAft>
              <a:buNone/>
            </a:pPr>
            <a:r>
              <a:rPr lang="en" sz="1000"/>
              <a:t>      </a:t>
            </a:r>
            <a:r>
              <a:rPr lang="en" sz="1000"/>
              <a:t>g1max(x,y)=Sigmax/Sig1(x,y)+Sig1(x,y)/(Sig1(x,y)+Sig2(x,y);</a:t>
            </a:r>
            <a:endParaRPr sz="1000"/>
          </a:p>
          <a:p>
            <a:pPr indent="0" lvl="0" marL="0" rtl="0" algn="l">
              <a:spcBef>
                <a:spcPts val="0"/>
              </a:spcBef>
              <a:spcAft>
                <a:spcPts val="0"/>
              </a:spcAft>
              <a:buNone/>
            </a:pPr>
            <a:r>
              <a:rPr lang="en" sz="1000"/>
              <a:t>      else</a:t>
            </a:r>
            <a:endParaRPr sz="1000"/>
          </a:p>
          <a:p>
            <a:pPr indent="0" lvl="0" marL="0" rtl="0" algn="l">
              <a:spcBef>
                <a:spcPts val="0"/>
              </a:spcBef>
              <a:spcAft>
                <a:spcPts val="0"/>
              </a:spcAft>
              <a:buNone/>
            </a:pPr>
            <a:r>
              <a:rPr lang="en" sz="1000"/>
              <a:t>      g1max(x,y)=Sigmax/Sig1(x,y).</a:t>
            </a:r>
            <a:endParaRPr sz="1000"/>
          </a:p>
          <a:p>
            <a:pPr indent="0" lvl="0" marL="0" rtl="0" algn="l">
              <a:spcBef>
                <a:spcPts val="0"/>
              </a:spcBef>
              <a:spcAft>
                <a:spcPts val="0"/>
              </a:spcAft>
              <a:buNone/>
            </a:pPr>
            <a:r>
              <a:rPr lang="en" sz="1000"/>
              <a:t>13) Repeat step 12 for g2max(x,y) as well.</a:t>
            </a:r>
            <a:endParaRPr sz="1000"/>
          </a:p>
          <a:p>
            <a:pPr indent="0" lvl="0" marL="0" rtl="0" algn="l">
              <a:spcBef>
                <a:spcPts val="0"/>
              </a:spcBef>
              <a:spcAft>
                <a:spcPts val="0"/>
              </a:spcAft>
              <a:buNone/>
            </a:pPr>
            <a:r>
              <a:rPr lang="en" sz="1100"/>
              <a:t>14) g1 = -(g1max(x,y)-1)*Sig(x,y)/max(Sig)+Sig1(x,y);</a:t>
            </a:r>
            <a:endParaRPr sz="1100"/>
          </a:p>
          <a:p>
            <a:pPr indent="0" lvl="0" marL="0" rtl="0" algn="l">
              <a:spcBef>
                <a:spcPts val="0"/>
              </a:spcBef>
              <a:spcAft>
                <a:spcPts val="0"/>
              </a:spcAft>
              <a:buNone/>
            </a:pPr>
            <a:r>
              <a:rPr lang="en" sz="1100"/>
              <a:t>15) if(e==1)</a:t>
            </a:r>
            <a:endParaRPr sz="1100"/>
          </a:p>
          <a:p>
            <a:pPr indent="0" lvl="0" marL="0" rtl="0" algn="l">
              <a:spcBef>
                <a:spcPts val="0"/>
              </a:spcBef>
              <a:spcAft>
                <a:spcPts val="0"/>
              </a:spcAft>
              <a:buNone/>
            </a:pPr>
            <a:r>
              <a:rPr lang="en" sz="1100"/>
              <a:t>      Sfin = S+g1.*G1+g2.*G2;</a:t>
            </a:r>
            <a:endParaRPr sz="1100"/>
          </a:p>
          <a:p>
            <a:pPr indent="0" lvl="0" marL="0" rtl="0" algn="l">
              <a:spcBef>
                <a:spcPts val="0"/>
              </a:spcBef>
              <a:spcAft>
                <a:spcPts val="0"/>
              </a:spcAft>
              <a:buNone/>
            </a:pPr>
            <a:r>
              <a:rPr lang="en" sz="1100"/>
              <a:t>      else</a:t>
            </a:r>
            <a:endParaRPr sz="1100"/>
          </a:p>
          <a:p>
            <a:pPr indent="0" lvl="0" marL="0" rtl="0" algn="l">
              <a:spcBef>
                <a:spcPts val="0"/>
              </a:spcBef>
              <a:spcAft>
                <a:spcPts val="0"/>
              </a:spcAft>
              <a:buNone/>
            </a:pPr>
            <a:r>
              <a:rPr lang="en" sz="1100"/>
              <a:t>      Sfin = S+G1+G2;</a:t>
            </a:r>
            <a:endParaRPr sz="1100"/>
          </a:p>
          <a:p>
            <a:pPr indent="0" lvl="0" marL="0" rtl="0" algn="l">
              <a:spcBef>
                <a:spcPts val="0"/>
              </a:spcBef>
              <a:spcAft>
                <a:spcPts val="0"/>
              </a:spcAft>
              <a:buNone/>
            </a:pPr>
            <a:r>
              <a:rPr lang="en" sz="1100"/>
              <a:t>16) Sfin is the final output image.</a:t>
            </a:r>
            <a:endParaRPr sz="1100"/>
          </a:p>
          <a:p>
            <a:pPr indent="0" lvl="0" marL="0" rtl="0" algn="l">
              <a:spcBef>
                <a:spcPts val="0"/>
              </a:spcBef>
              <a:spcAft>
                <a:spcPts val="0"/>
              </a:spcAft>
              <a:buNone/>
            </a:pPr>
            <a:r>
              <a:t/>
            </a:r>
            <a:endParaRPr sz="1000"/>
          </a:p>
        </p:txBody>
      </p:sp>
      <p:sp>
        <p:nvSpPr>
          <p:cNvPr id="96" name="Google Shape;96;p14"/>
          <p:cNvSpPr txBox="1"/>
          <p:nvPr/>
        </p:nvSpPr>
        <p:spPr>
          <a:xfrm>
            <a:off x="3332550" y="42875"/>
            <a:ext cx="23790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Raleway"/>
                <a:ea typeface="Raleway"/>
                <a:cs typeface="Raleway"/>
                <a:sym typeface="Raleway"/>
              </a:rPr>
              <a:t>Algorithm</a:t>
            </a:r>
            <a:endParaRPr b="1" sz="1700">
              <a:solidFill>
                <a:schemeClr val="dk1"/>
              </a:solidFill>
              <a:latin typeface="Raleway"/>
              <a:ea typeface="Raleway"/>
              <a:cs typeface="Raleway"/>
              <a:sym typeface="Raleway"/>
            </a:endParaRPr>
          </a:p>
        </p:txBody>
      </p:sp>
      <p:sp>
        <p:nvSpPr>
          <p:cNvPr id="97" name="Google Shape;97;p14"/>
          <p:cNvSpPr txBox="1"/>
          <p:nvPr/>
        </p:nvSpPr>
        <p:spPr>
          <a:xfrm>
            <a:off x="4980900" y="3418275"/>
            <a:ext cx="4211400" cy="88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Lato"/>
                <a:ea typeface="Lato"/>
                <a:cs typeface="Lato"/>
                <a:sym typeface="Lato"/>
              </a:rPr>
              <a:t>The sobel operators of size 3x3 were used, both horizontal and vertical. The adjacent images shows the aggregate of the two gradient images</a:t>
            </a:r>
            <a:endParaRPr sz="13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98" name="Google Shape;98;p14"/>
          <p:cNvSpPr txBox="1"/>
          <p:nvPr/>
        </p:nvSpPr>
        <p:spPr>
          <a:xfrm>
            <a:off x="5029200" y="404600"/>
            <a:ext cx="4114800" cy="225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Lato"/>
                <a:ea typeface="Lato"/>
                <a:cs typeface="Lato"/>
                <a:sym typeface="Lato"/>
              </a:rPr>
              <a:t>We implemented the first step to remove film artifacts. A 3X3 and 5X5 windows are used with different threshold values, T. The output image becomes more smooth as window size increases for same T. It was observed that as the Threshold value increases, the output image looks close to the input image, but this may lead to preserving the film artifacts and other phantom features which may look similar to real mammographic lesions. So, the threshold value has to be negotiated such that the output image looks as close to as the input image with film artifacts and phantom features suppressed. Finally a 5x5 averaging kernel and value of 3 is chosen for T</a:t>
            </a:r>
            <a:endParaRPr sz="1200">
              <a:latin typeface="Lato"/>
              <a:ea typeface="Lato"/>
              <a:cs typeface="Lato"/>
              <a:sym typeface="Lato"/>
            </a:endParaRPr>
          </a:p>
          <a:p>
            <a:pPr indent="0" lvl="0" marL="0" rtl="0" algn="just">
              <a:spcBef>
                <a:spcPts val="0"/>
              </a:spcBef>
              <a:spcAft>
                <a:spcPts val="0"/>
              </a:spcAft>
              <a:buNone/>
            </a:pPr>
            <a:r>
              <a:t/>
            </a:r>
            <a:endParaRPr sz="1200">
              <a:latin typeface="Lato"/>
              <a:ea typeface="Lato"/>
              <a:cs typeface="Lato"/>
              <a:sym typeface="Lato"/>
            </a:endParaRPr>
          </a:p>
        </p:txBody>
      </p:sp>
      <p:pic>
        <p:nvPicPr>
          <p:cNvPr id="99" name="Google Shape;99;p14"/>
          <p:cNvPicPr preferRelativeResize="0"/>
          <p:nvPr/>
        </p:nvPicPr>
        <p:blipFill>
          <a:blip r:embed="rId3">
            <a:alphaModFix/>
          </a:blip>
          <a:stretch>
            <a:fillRect/>
          </a:stretch>
        </p:blipFill>
        <p:spPr>
          <a:xfrm>
            <a:off x="3903000" y="549125"/>
            <a:ext cx="983325" cy="1966650"/>
          </a:xfrm>
          <a:prstGeom prst="rect">
            <a:avLst/>
          </a:prstGeom>
          <a:noFill/>
          <a:ln>
            <a:noFill/>
          </a:ln>
        </p:spPr>
      </p:pic>
      <p:sp>
        <p:nvSpPr>
          <p:cNvPr id="100" name="Google Shape;100;p14"/>
          <p:cNvSpPr txBox="1"/>
          <p:nvPr/>
        </p:nvSpPr>
        <p:spPr>
          <a:xfrm>
            <a:off x="3923200" y="2459250"/>
            <a:ext cx="942900" cy="2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First Step</a:t>
            </a:r>
            <a:endParaRPr sz="1200">
              <a:latin typeface="Lato"/>
              <a:ea typeface="Lato"/>
              <a:cs typeface="Lato"/>
              <a:sym typeface="Lato"/>
            </a:endParaRPr>
          </a:p>
        </p:txBody>
      </p:sp>
      <p:pic>
        <p:nvPicPr>
          <p:cNvPr id="101" name="Google Shape;101;p14"/>
          <p:cNvPicPr preferRelativeResize="0"/>
          <p:nvPr/>
        </p:nvPicPr>
        <p:blipFill>
          <a:blip r:embed="rId4">
            <a:alphaModFix/>
          </a:blip>
          <a:stretch>
            <a:fillRect/>
          </a:stretch>
        </p:blipFill>
        <p:spPr>
          <a:xfrm>
            <a:off x="3873150" y="2753925"/>
            <a:ext cx="1043000" cy="2086000"/>
          </a:xfrm>
          <a:prstGeom prst="rect">
            <a:avLst/>
          </a:prstGeom>
          <a:noFill/>
          <a:ln>
            <a:noFill/>
          </a:ln>
        </p:spPr>
      </p:pic>
      <p:sp>
        <p:nvSpPr>
          <p:cNvPr id="102" name="Google Shape;102;p14"/>
          <p:cNvSpPr txBox="1"/>
          <p:nvPr/>
        </p:nvSpPr>
        <p:spPr>
          <a:xfrm>
            <a:off x="3873113" y="4791725"/>
            <a:ext cx="1043100" cy="2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Second</a:t>
            </a:r>
            <a:r>
              <a:rPr lang="en" sz="1200">
                <a:latin typeface="Lato"/>
                <a:ea typeface="Lato"/>
                <a:cs typeface="Lato"/>
                <a:sym typeface="Lato"/>
              </a:rPr>
              <a:t> Step</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nvSpPr>
        <p:spPr>
          <a:xfrm>
            <a:off x="685800" y="1125150"/>
            <a:ext cx="1200300" cy="267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8" name="Google Shape;108;p15"/>
          <p:cNvSpPr txBox="1"/>
          <p:nvPr/>
        </p:nvSpPr>
        <p:spPr>
          <a:xfrm>
            <a:off x="3345750" y="0"/>
            <a:ext cx="23790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Results</a:t>
            </a:r>
            <a:endParaRPr b="1" sz="1800">
              <a:solidFill>
                <a:schemeClr val="dk1"/>
              </a:solidFill>
              <a:latin typeface="Raleway"/>
              <a:ea typeface="Raleway"/>
              <a:cs typeface="Raleway"/>
              <a:sym typeface="Raleway"/>
            </a:endParaRPr>
          </a:p>
        </p:txBody>
      </p:sp>
      <p:sp>
        <p:nvSpPr>
          <p:cNvPr id="109" name="Google Shape;109;p15"/>
          <p:cNvSpPr txBox="1"/>
          <p:nvPr/>
        </p:nvSpPr>
        <p:spPr>
          <a:xfrm>
            <a:off x="1316175" y="760800"/>
            <a:ext cx="2134200" cy="158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Lato"/>
                <a:ea typeface="Lato"/>
                <a:cs typeface="Lato"/>
                <a:sym typeface="Lato"/>
              </a:rPr>
              <a:t>The signal adaptive gain is calculated for both the gradient images based on local statistics and multiplied elementwise with the gradient images.</a:t>
            </a:r>
            <a:endParaRPr sz="13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10" name="Google Shape;110;p15"/>
          <p:cNvSpPr txBox="1"/>
          <p:nvPr/>
        </p:nvSpPr>
        <p:spPr>
          <a:xfrm>
            <a:off x="173963" y="2459250"/>
            <a:ext cx="1043100" cy="2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Third</a:t>
            </a:r>
            <a:r>
              <a:rPr lang="en" sz="1200">
                <a:latin typeface="Lato"/>
                <a:ea typeface="Lato"/>
                <a:cs typeface="Lato"/>
                <a:sym typeface="Lato"/>
              </a:rPr>
              <a:t> Step</a:t>
            </a:r>
            <a:endParaRPr sz="1200">
              <a:latin typeface="Lato"/>
              <a:ea typeface="Lato"/>
              <a:cs typeface="Lato"/>
              <a:sym typeface="Lato"/>
            </a:endParaRPr>
          </a:p>
        </p:txBody>
      </p:sp>
      <p:pic>
        <p:nvPicPr>
          <p:cNvPr id="111" name="Google Shape;111;p15"/>
          <p:cNvPicPr preferRelativeResize="0"/>
          <p:nvPr/>
        </p:nvPicPr>
        <p:blipFill>
          <a:blip r:embed="rId3">
            <a:alphaModFix/>
          </a:blip>
          <a:stretch>
            <a:fillRect/>
          </a:stretch>
        </p:blipFill>
        <p:spPr>
          <a:xfrm>
            <a:off x="173975" y="548025"/>
            <a:ext cx="940450" cy="1880900"/>
          </a:xfrm>
          <a:prstGeom prst="rect">
            <a:avLst/>
          </a:prstGeom>
          <a:noFill/>
          <a:ln>
            <a:noFill/>
          </a:ln>
        </p:spPr>
      </p:pic>
      <p:pic>
        <p:nvPicPr>
          <p:cNvPr id="112" name="Google Shape;112;p15"/>
          <p:cNvPicPr preferRelativeResize="0"/>
          <p:nvPr/>
        </p:nvPicPr>
        <p:blipFill rotWithShape="1">
          <a:blip r:embed="rId4">
            <a:alphaModFix/>
          </a:blip>
          <a:srcRect b="23066" l="0" r="0" t="22926"/>
          <a:stretch/>
        </p:blipFill>
        <p:spPr>
          <a:xfrm>
            <a:off x="3538700" y="548025"/>
            <a:ext cx="5388600" cy="2164551"/>
          </a:xfrm>
          <a:prstGeom prst="rect">
            <a:avLst/>
          </a:prstGeom>
          <a:noFill/>
          <a:ln>
            <a:noFill/>
          </a:ln>
        </p:spPr>
      </p:pic>
      <p:sp>
        <p:nvSpPr>
          <p:cNvPr id="113" name="Google Shape;113;p15"/>
          <p:cNvSpPr txBox="1"/>
          <p:nvPr/>
        </p:nvSpPr>
        <p:spPr>
          <a:xfrm>
            <a:off x="3986200" y="2712575"/>
            <a:ext cx="4768500" cy="82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Comparison done with different existing techniques like Global histogram equalization and CLAHE.</a:t>
            </a:r>
            <a:endParaRPr>
              <a:latin typeface="Lato"/>
              <a:ea typeface="Lato"/>
              <a:cs typeface="Lato"/>
              <a:sym typeface="Lato"/>
            </a:endParaRPr>
          </a:p>
        </p:txBody>
      </p:sp>
      <p:pic>
        <p:nvPicPr>
          <p:cNvPr id="114" name="Google Shape;114;p15"/>
          <p:cNvPicPr preferRelativeResize="0"/>
          <p:nvPr/>
        </p:nvPicPr>
        <p:blipFill rotWithShape="1">
          <a:blip r:embed="rId5">
            <a:alphaModFix/>
          </a:blip>
          <a:srcRect b="12691" l="4395" r="4213" t="19040"/>
          <a:stretch/>
        </p:blipFill>
        <p:spPr>
          <a:xfrm>
            <a:off x="173975" y="3366650"/>
            <a:ext cx="3171774" cy="1776850"/>
          </a:xfrm>
          <a:prstGeom prst="rect">
            <a:avLst/>
          </a:prstGeom>
          <a:noFill/>
          <a:ln>
            <a:noFill/>
          </a:ln>
        </p:spPr>
      </p:pic>
      <p:sp>
        <p:nvSpPr>
          <p:cNvPr id="115" name="Google Shape;115;p15"/>
          <p:cNvSpPr txBox="1"/>
          <p:nvPr/>
        </p:nvSpPr>
        <p:spPr>
          <a:xfrm>
            <a:off x="3345750" y="3943350"/>
            <a:ext cx="3471900" cy="71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Lato"/>
                <a:ea typeface="Lato"/>
                <a:cs typeface="Lato"/>
                <a:sym typeface="Lato"/>
              </a:rPr>
              <a:t>A zoomed section of the abnormal mammogram magnified by bilinear interpolation.</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