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90" r:id="rId3"/>
    <p:sldId id="269" r:id="rId4"/>
    <p:sldId id="297" r:id="rId5"/>
    <p:sldId id="298" r:id="rId6"/>
    <p:sldId id="294" r:id="rId7"/>
    <p:sldId id="292" r:id="rId8"/>
    <p:sldId id="293" r:id="rId9"/>
    <p:sldId id="295" r:id="rId10"/>
    <p:sldId id="299" r:id="rId11"/>
    <p:sldId id="301" r:id="rId12"/>
    <p:sldId id="302" r:id="rId13"/>
    <p:sldId id="303" r:id="rId14"/>
    <p:sldId id="304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2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14C8F-139A-48E0-92C0-480AACEA2DF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0612FA-6145-421A-A1A9-6752191A9D0E}">
      <dgm:prSet phldrT="[Text]"/>
      <dgm:spPr/>
      <dgm:t>
        <a:bodyPr/>
        <a:lstStyle/>
        <a:p>
          <a:pPr algn="ctr"/>
          <a:r>
            <a:rPr lang="en-US" dirty="0"/>
            <a:t>Data Collection</a:t>
          </a:r>
        </a:p>
      </dgm:t>
    </dgm:pt>
    <dgm:pt modelId="{F519526C-A0E9-4113-9571-D8399500CF90}" type="parTrans" cxnId="{198AB23D-9895-4C9B-82D8-7BFFA4A507B4}">
      <dgm:prSet/>
      <dgm:spPr/>
      <dgm:t>
        <a:bodyPr/>
        <a:lstStyle/>
        <a:p>
          <a:endParaRPr lang="en-US"/>
        </a:p>
      </dgm:t>
    </dgm:pt>
    <dgm:pt modelId="{2F732FB0-A19D-46CB-B0D4-7F8773CAD9EA}" type="sibTrans" cxnId="{198AB23D-9895-4C9B-82D8-7BFFA4A507B4}">
      <dgm:prSet/>
      <dgm:spPr/>
      <dgm:t>
        <a:bodyPr/>
        <a:lstStyle/>
        <a:p>
          <a:endParaRPr lang="en-US"/>
        </a:p>
      </dgm:t>
    </dgm:pt>
    <dgm:pt modelId="{2636F76F-BA0C-469F-B110-5A2500615B2D}">
      <dgm:prSet phldrT="[Text]"/>
      <dgm:spPr/>
      <dgm:t>
        <a:bodyPr/>
        <a:lstStyle/>
        <a:p>
          <a:pPr algn="ctr"/>
          <a:r>
            <a:rPr lang="en-US" dirty="0"/>
            <a:t> Prediction Accuracy</a:t>
          </a:r>
        </a:p>
      </dgm:t>
    </dgm:pt>
    <dgm:pt modelId="{DAB3D43F-9910-42F9-9EFE-433EAE20ABF2}" type="parTrans" cxnId="{FAEBA413-502C-45DF-B1E0-970991943A57}">
      <dgm:prSet/>
      <dgm:spPr/>
      <dgm:t>
        <a:bodyPr/>
        <a:lstStyle/>
        <a:p>
          <a:endParaRPr lang="en-US"/>
        </a:p>
      </dgm:t>
    </dgm:pt>
    <dgm:pt modelId="{A5FF4236-AE65-4DBB-A17A-2EE00404EFA2}" type="sibTrans" cxnId="{FAEBA413-502C-45DF-B1E0-970991943A57}">
      <dgm:prSet/>
      <dgm:spPr/>
      <dgm:t>
        <a:bodyPr/>
        <a:lstStyle/>
        <a:p>
          <a:endParaRPr lang="en-US"/>
        </a:p>
      </dgm:t>
    </dgm:pt>
    <dgm:pt modelId="{02930498-9D8D-4D53-A63C-CE5ED0E855F0}">
      <dgm:prSet/>
      <dgm:spPr/>
      <dgm:t>
        <a:bodyPr/>
        <a:lstStyle/>
        <a:p>
          <a:r>
            <a:rPr lang="en-US" dirty="0"/>
            <a:t>Data Preprocessing</a:t>
          </a:r>
        </a:p>
      </dgm:t>
    </dgm:pt>
    <dgm:pt modelId="{C58C2657-1309-4431-886C-21B9606BAE19}" type="parTrans" cxnId="{CBBE90B2-5F21-4522-A19C-CAE61DC21219}">
      <dgm:prSet/>
      <dgm:spPr/>
      <dgm:t>
        <a:bodyPr/>
        <a:lstStyle/>
        <a:p>
          <a:endParaRPr lang="en-US"/>
        </a:p>
      </dgm:t>
    </dgm:pt>
    <dgm:pt modelId="{55DCA7D9-7C24-42D3-B751-E4853F68F034}" type="sibTrans" cxnId="{CBBE90B2-5F21-4522-A19C-CAE61DC21219}">
      <dgm:prSet/>
      <dgm:spPr/>
      <dgm:t>
        <a:bodyPr/>
        <a:lstStyle/>
        <a:p>
          <a:endParaRPr lang="en-US"/>
        </a:p>
      </dgm:t>
    </dgm:pt>
    <dgm:pt modelId="{92E9B18B-3BF9-44BA-A265-DFF088830578}">
      <dgm:prSet/>
      <dgm:spPr/>
      <dgm:t>
        <a:bodyPr/>
        <a:lstStyle/>
        <a:p>
          <a:r>
            <a:rPr lang="en-US" dirty="0"/>
            <a:t>Data Transformation</a:t>
          </a:r>
        </a:p>
      </dgm:t>
    </dgm:pt>
    <dgm:pt modelId="{DBFF4F6C-318E-4FD8-97EA-1C5E94107CB2}" type="parTrans" cxnId="{9711C33B-A1BA-4593-93F1-F4BC8342C04D}">
      <dgm:prSet/>
      <dgm:spPr/>
      <dgm:t>
        <a:bodyPr/>
        <a:lstStyle/>
        <a:p>
          <a:endParaRPr lang="en-US"/>
        </a:p>
      </dgm:t>
    </dgm:pt>
    <dgm:pt modelId="{85F98555-36D5-4E48-9C7A-61387A020EB4}" type="sibTrans" cxnId="{9711C33B-A1BA-4593-93F1-F4BC8342C04D}">
      <dgm:prSet/>
      <dgm:spPr/>
      <dgm:t>
        <a:bodyPr/>
        <a:lstStyle/>
        <a:p>
          <a:endParaRPr lang="en-US"/>
        </a:p>
      </dgm:t>
    </dgm:pt>
    <dgm:pt modelId="{61C1A437-7945-4BD3-AE63-CAAEC261C5C6}">
      <dgm:prSet/>
      <dgm:spPr/>
      <dgm:t>
        <a:bodyPr/>
        <a:lstStyle/>
        <a:p>
          <a:r>
            <a:rPr lang="en-US" dirty="0"/>
            <a:t>Model Training</a:t>
          </a:r>
        </a:p>
      </dgm:t>
    </dgm:pt>
    <dgm:pt modelId="{E2B301D2-EDC4-4D58-9694-C8F99EFA25E1}" type="parTrans" cxnId="{BEF96196-A5C4-45C9-8969-1C1441E14F9F}">
      <dgm:prSet/>
      <dgm:spPr/>
      <dgm:t>
        <a:bodyPr/>
        <a:lstStyle/>
        <a:p>
          <a:endParaRPr lang="en-US"/>
        </a:p>
      </dgm:t>
    </dgm:pt>
    <dgm:pt modelId="{A6F1B738-4235-4B6E-8B53-F5D92949830F}" type="sibTrans" cxnId="{BEF96196-A5C4-45C9-8969-1C1441E14F9F}">
      <dgm:prSet/>
      <dgm:spPr/>
      <dgm:t>
        <a:bodyPr/>
        <a:lstStyle/>
        <a:p>
          <a:endParaRPr lang="en-US"/>
        </a:p>
      </dgm:t>
    </dgm:pt>
    <dgm:pt modelId="{E74C506B-1721-48B8-BE52-DA777F5490DE}" type="pres">
      <dgm:prSet presAssocID="{33614C8F-139A-48E0-92C0-480AACEA2DF3}" presName="Name0" presStyleCnt="0">
        <dgm:presLayoutVars>
          <dgm:dir/>
          <dgm:animLvl val="lvl"/>
          <dgm:resizeHandles val="exact"/>
        </dgm:presLayoutVars>
      </dgm:prSet>
      <dgm:spPr/>
    </dgm:pt>
    <dgm:pt modelId="{44D6D2EE-5773-4F51-A3F9-AAE8AEA86837}" type="pres">
      <dgm:prSet presAssocID="{B70612FA-6145-421A-A1A9-6752191A9D0E}" presName="parTxOnly" presStyleLbl="node1" presStyleIdx="0" presStyleCnt="5" custScaleX="18268" custScaleY="9966" custLinFactX="-2234" custLinFactNeighborX="-100000" custLinFactNeighborY="-42833">
        <dgm:presLayoutVars>
          <dgm:chMax val="0"/>
          <dgm:chPref val="0"/>
          <dgm:bulletEnabled val="1"/>
        </dgm:presLayoutVars>
      </dgm:prSet>
      <dgm:spPr/>
    </dgm:pt>
    <dgm:pt modelId="{FF7111FB-A065-476A-8994-189532AA76AA}" type="pres">
      <dgm:prSet presAssocID="{2F732FB0-A19D-46CB-B0D4-7F8773CAD9EA}" presName="parTxOnlySpace" presStyleCnt="0"/>
      <dgm:spPr/>
    </dgm:pt>
    <dgm:pt modelId="{2F1834E7-4C60-453B-A441-FCFFEFCC29AF}" type="pres">
      <dgm:prSet presAssocID="{2636F76F-BA0C-469F-B110-5A2500615B2D}" presName="parTxOnly" presStyleLbl="node1" presStyleIdx="1" presStyleCnt="5" custScaleX="18846" custScaleY="9274" custLinFactX="32283" custLinFactNeighborX="100000" custLinFactNeighborY="-42833">
        <dgm:presLayoutVars>
          <dgm:chMax val="0"/>
          <dgm:chPref val="0"/>
          <dgm:bulletEnabled val="1"/>
        </dgm:presLayoutVars>
      </dgm:prSet>
      <dgm:spPr/>
    </dgm:pt>
    <dgm:pt modelId="{6FEC8461-3447-4C6C-B416-4128D4AB6E04}" type="pres">
      <dgm:prSet presAssocID="{A5FF4236-AE65-4DBB-A17A-2EE00404EFA2}" presName="parTxOnlySpace" presStyleCnt="0"/>
      <dgm:spPr/>
    </dgm:pt>
    <dgm:pt modelId="{36CFDA10-F08B-419C-B8BE-A7D0BEE5AEFD}" type="pres">
      <dgm:prSet presAssocID="{02930498-9D8D-4D53-A63C-CE5ED0E855F0}" presName="parTxOnly" presStyleLbl="node1" presStyleIdx="2" presStyleCnt="5" custScaleX="17177" custScaleY="9855" custLinFactX="-2885" custLinFactNeighborX="-100000" custLinFactNeighborY="-52941">
        <dgm:presLayoutVars>
          <dgm:chMax val="0"/>
          <dgm:chPref val="0"/>
          <dgm:bulletEnabled val="1"/>
        </dgm:presLayoutVars>
      </dgm:prSet>
      <dgm:spPr/>
    </dgm:pt>
    <dgm:pt modelId="{C70A03CB-A7BA-4F26-ABA0-636970ED84BF}" type="pres">
      <dgm:prSet presAssocID="{55DCA7D9-7C24-42D3-B751-E4853F68F034}" presName="parTxOnlySpace" presStyleCnt="0"/>
      <dgm:spPr/>
    </dgm:pt>
    <dgm:pt modelId="{969CED6E-5D97-4685-84AD-112DB8B1CA0A}" type="pres">
      <dgm:prSet presAssocID="{92E9B18B-3BF9-44BA-A265-DFF088830578}" presName="parTxOnly" presStyleLbl="node1" presStyleIdx="3" presStyleCnt="5" custScaleX="16726" custScaleY="9658" custLinFactNeighborX="-51682" custLinFactNeighborY="-42856">
        <dgm:presLayoutVars>
          <dgm:chMax val="0"/>
          <dgm:chPref val="0"/>
          <dgm:bulletEnabled val="1"/>
        </dgm:presLayoutVars>
      </dgm:prSet>
      <dgm:spPr/>
    </dgm:pt>
    <dgm:pt modelId="{02B8E472-B058-4A7C-B01F-F727B886F495}" type="pres">
      <dgm:prSet presAssocID="{85F98555-36D5-4E48-9C7A-61387A020EB4}" presName="parTxOnlySpace" presStyleCnt="0"/>
      <dgm:spPr/>
    </dgm:pt>
    <dgm:pt modelId="{C2C0F42C-AEFE-4F33-BCF6-62EE080DF47D}" type="pres">
      <dgm:prSet presAssocID="{61C1A437-7945-4BD3-AE63-CAAEC261C5C6}" presName="parTxOnly" presStyleLbl="node1" presStyleIdx="4" presStyleCnt="5" custScaleX="18541" custScaleY="9506" custLinFactNeighborX="28390" custLinFactNeighborY="-42833">
        <dgm:presLayoutVars>
          <dgm:chMax val="0"/>
          <dgm:chPref val="0"/>
          <dgm:bulletEnabled val="1"/>
        </dgm:presLayoutVars>
      </dgm:prSet>
      <dgm:spPr/>
    </dgm:pt>
  </dgm:ptLst>
  <dgm:cxnLst>
    <dgm:cxn modelId="{FAEBA413-502C-45DF-B1E0-970991943A57}" srcId="{33614C8F-139A-48E0-92C0-480AACEA2DF3}" destId="{2636F76F-BA0C-469F-B110-5A2500615B2D}" srcOrd="1" destOrd="0" parTransId="{DAB3D43F-9910-42F9-9EFE-433EAE20ABF2}" sibTransId="{A5FF4236-AE65-4DBB-A17A-2EE00404EFA2}"/>
    <dgm:cxn modelId="{5A30271F-FCEA-467C-8A2C-EB0A435C0841}" type="presOf" srcId="{2636F76F-BA0C-469F-B110-5A2500615B2D}" destId="{2F1834E7-4C60-453B-A441-FCFFEFCC29AF}" srcOrd="0" destOrd="0" presId="urn:microsoft.com/office/officeart/2005/8/layout/chevron1"/>
    <dgm:cxn modelId="{9711C33B-A1BA-4593-93F1-F4BC8342C04D}" srcId="{33614C8F-139A-48E0-92C0-480AACEA2DF3}" destId="{92E9B18B-3BF9-44BA-A265-DFF088830578}" srcOrd="3" destOrd="0" parTransId="{DBFF4F6C-318E-4FD8-97EA-1C5E94107CB2}" sibTransId="{85F98555-36D5-4E48-9C7A-61387A020EB4}"/>
    <dgm:cxn modelId="{198AB23D-9895-4C9B-82D8-7BFFA4A507B4}" srcId="{33614C8F-139A-48E0-92C0-480AACEA2DF3}" destId="{B70612FA-6145-421A-A1A9-6752191A9D0E}" srcOrd="0" destOrd="0" parTransId="{F519526C-A0E9-4113-9571-D8399500CF90}" sibTransId="{2F732FB0-A19D-46CB-B0D4-7F8773CAD9EA}"/>
    <dgm:cxn modelId="{BB8A683F-6265-4340-9BDF-5DF4FE5EB0D6}" type="presOf" srcId="{B70612FA-6145-421A-A1A9-6752191A9D0E}" destId="{44D6D2EE-5773-4F51-A3F9-AAE8AEA86837}" srcOrd="0" destOrd="0" presId="urn:microsoft.com/office/officeart/2005/8/layout/chevron1"/>
    <dgm:cxn modelId="{8EBB5763-2410-4575-B6D0-0E158B161D8B}" type="presOf" srcId="{02930498-9D8D-4D53-A63C-CE5ED0E855F0}" destId="{36CFDA10-F08B-419C-B8BE-A7D0BEE5AEFD}" srcOrd="0" destOrd="0" presId="urn:microsoft.com/office/officeart/2005/8/layout/chevron1"/>
    <dgm:cxn modelId="{8AE33D45-E114-4A32-91D8-EA568F93D193}" type="presOf" srcId="{92E9B18B-3BF9-44BA-A265-DFF088830578}" destId="{969CED6E-5D97-4685-84AD-112DB8B1CA0A}" srcOrd="0" destOrd="0" presId="urn:microsoft.com/office/officeart/2005/8/layout/chevron1"/>
    <dgm:cxn modelId="{59D81A73-942A-452C-938C-4E1F89C8D9F7}" type="presOf" srcId="{33614C8F-139A-48E0-92C0-480AACEA2DF3}" destId="{E74C506B-1721-48B8-BE52-DA777F5490DE}" srcOrd="0" destOrd="0" presId="urn:microsoft.com/office/officeart/2005/8/layout/chevron1"/>
    <dgm:cxn modelId="{12AF9A91-5CEE-45F9-B537-09278A5A3A67}" type="presOf" srcId="{61C1A437-7945-4BD3-AE63-CAAEC261C5C6}" destId="{C2C0F42C-AEFE-4F33-BCF6-62EE080DF47D}" srcOrd="0" destOrd="0" presId="urn:microsoft.com/office/officeart/2005/8/layout/chevron1"/>
    <dgm:cxn modelId="{BEF96196-A5C4-45C9-8969-1C1441E14F9F}" srcId="{33614C8F-139A-48E0-92C0-480AACEA2DF3}" destId="{61C1A437-7945-4BD3-AE63-CAAEC261C5C6}" srcOrd="4" destOrd="0" parTransId="{E2B301D2-EDC4-4D58-9694-C8F99EFA25E1}" sibTransId="{A6F1B738-4235-4B6E-8B53-F5D92949830F}"/>
    <dgm:cxn modelId="{CBBE90B2-5F21-4522-A19C-CAE61DC21219}" srcId="{33614C8F-139A-48E0-92C0-480AACEA2DF3}" destId="{02930498-9D8D-4D53-A63C-CE5ED0E855F0}" srcOrd="2" destOrd="0" parTransId="{C58C2657-1309-4431-886C-21B9606BAE19}" sibTransId="{55DCA7D9-7C24-42D3-B751-E4853F68F034}"/>
    <dgm:cxn modelId="{3910E205-2E30-4006-8373-312DD20D6215}" type="presParOf" srcId="{E74C506B-1721-48B8-BE52-DA777F5490DE}" destId="{44D6D2EE-5773-4F51-A3F9-AAE8AEA86837}" srcOrd="0" destOrd="0" presId="urn:microsoft.com/office/officeart/2005/8/layout/chevron1"/>
    <dgm:cxn modelId="{D4083E95-5AC5-4863-9AD3-7D964A221C18}" type="presParOf" srcId="{E74C506B-1721-48B8-BE52-DA777F5490DE}" destId="{FF7111FB-A065-476A-8994-189532AA76AA}" srcOrd="1" destOrd="0" presId="urn:microsoft.com/office/officeart/2005/8/layout/chevron1"/>
    <dgm:cxn modelId="{DBD539C9-4753-48A5-A95E-10F82C378CD3}" type="presParOf" srcId="{E74C506B-1721-48B8-BE52-DA777F5490DE}" destId="{2F1834E7-4C60-453B-A441-FCFFEFCC29AF}" srcOrd="2" destOrd="0" presId="urn:microsoft.com/office/officeart/2005/8/layout/chevron1"/>
    <dgm:cxn modelId="{C0FCB864-CB48-4DB5-B552-DAE711968632}" type="presParOf" srcId="{E74C506B-1721-48B8-BE52-DA777F5490DE}" destId="{6FEC8461-3447-4C6C-B416-4128D4AB6E04}" srcOrd="3" destOrd="0" presId="urn:microsoft.com/office/officeart/2005/8/layout/chevron1"/>
    <dgm:cxn modelId="{34A6787B-6200-49C1-B551-3F9A8E931CDC}" type="presParOf" srcId="{E74C506B-1721-48B8-BE52-DA777F5490DE}" destId="{36CFDA10-F08B-419C-B8BE-A7D0BEE5AEFD}" srcOrd="4" destOrd="0" presId="urn:microsoft.com/office/officeart/2005/8/layout/chevron1"/>
    <dgm:cxn modelId="{FFCEF5BF-97B4-4E2F-B72C-F3055F89BF70}" type="presParOf" srcId="{E74C506B-1721-48B8-BE52-DA777F5490DE}" destId="{C70A03CB-A7BA-4F26-ABA0-636970ED84BF}" srcOrd="5" destOrd="0" presId="urn:microsoft.com/office/officeart/2005/8/layout/chevron1"/>
    <dgm:cxn modelId="{62FA878C-EC9A-47DE-A402-2BC92956D253}" type="presParOf" srcId="{E74C506B-1721-48B8-BE52-DA777F5490DE}" destId="{969CED6E-5D97-4685-84AD-112DB8B1CA0A}" srcOrd="6" destOrd="0" presId="urn:microsoft.com/office/officeart/2005/8/layout/chevron1"/>
    <dgm:cxn modelId="{BAA1F6A3-777D-419A-B853-8916C5C841DB}" type="presParOf" srcId="{E74C506B-1721-48B8-BE52-DA777F5490DE}" destId="{02B8E472-B058-4A7C-B01F-F727B886F495}" srcOrd="7" destOrd="0" presId="urn:microsoft.com/office/officeart/2005/8/layout/chevron1"/>
    <dgm:cxn modelId="{3EE439E3-BB17-4764-87DA-FA569E5B958A}" type="presParOf" srcId="{E74C506B-1721-48B8-BE52-DA777F5490DE}" destId="{C2C0F42C-AEFE-4F33-BCF6-62EE080DF47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6D2EE-5773-4F51-A3F9-AAE8AEA86837}">
      <dsp:nvSpPr>
        <dsp:cNvPr id="0" name=""/>
        <dsp:cNvSpPr/>
      </dsp:nvSpPr>
      <dsp:spPr>
        <a:xfrm>
          <a:off x="1524616" y="2544"/>
          <a:ext cx="2144583" cy="4679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1758609" y="2544"/>
        <a:ext cx="1676598" cy="467985"/>
      </dsp:txXfrm>
    </dsp:sp>
    <dsp:sp modelId="{2F1834E7-4C60-453B-A441-FCFFEFCC29AF}">
      <dsp:nvSpPr>
        <dsp:cNvPr id="0" name=""/>
        <dsp:cNvSpPr/>
      </dsp:nvSpPr>
      <dsp:spPr>
        <a:xfrm>
          <a:off x="8895300" y="18791"/>
          <a:ext cx="2212437" cy="4354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Prediction Accuracy</a:t>
          </a:r>
        </a:p>
      </dsp:txBody>
      <dsp:txXfrm>
        <a:off x="9113045" y="18791"/>
        <a:ext cx="1776947" cy="435490"/>
      </dsp:txXfrm>
    </dsp:sp>
    <dsp:sp modelId="{36CFDA10-F08B-419C-B8BE-A7D0BEE5AEFD}">
      <dsp:nvSpPr>
        <dsp:cNvPr id="0" name=""/>
        <dsp:cNvSpPr/>
      </dsp:nvSpPr>
      <dsp:spPr>
        <a:xfrm>
          <a:off x="3457301" y="0"/>
          <a:ext cx="2016504" cy="4627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Preprocessing</a:t>
          </a:r>
        </a:p>
      </dsp:txBody>
      <dsp:txXfrm>
        <a:off x="3688688" y="0"/>
        <a:ext cx="1553731" cy="462773"/>
      </dsp:txXfrm>
    </dsp:sp>
    <dsp:sp modelId="{969CED6E-5D97-4685-84AD-112DB8B1CA0A}">
      <dsp:nvSpPr>
        <dsp:cNvPr id="0" name=""/>
        <dsp:cNvSpPr/>
      </dsp:nvSpPr>
      <dsp:spPr>
        <a:xfrm>
          <a:off x="5205767" y="8695"/>
          <a:ext cx="1963559" cy="4535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Transformation</a:t>
          </a:r>
        </a:p>
      </dsp:txBody>
      <dsp:txXfrm>
        <a:off x="5432528" y="8695"/>
        <a:ext cx="1510037" cy="453522"/>
      </dsp:txXfrm>
    </dsp:sp>
    <dsp:sp modelId="{C2C0F42C-AEFE-4F33-BCF6-62EE080DF47D}">
      <dsp:nvSpPr>
        <dsp:cNvPr id="0" name=""/>
        <dsp:cNvSpPr/>
      </dsp:nvSpPr>
      <dsp:spPr>
        <a:xfrm>
          <a:off x="6935381" y="13344"/>
          <a:ext cx="2176632" cy="4463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Training</a:t>
          </a:r>
        </a:p>
      </dsp:txBody>
      <dsp:txXfrm>
        <a:off x="7158574" y="13344"/>
        <a:ext cx="1730247" cy="446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B58C-A640-42C2-AF6F-0B2F2F175D5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07F768-C372-4E53-8A18-FF906E4513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6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B58C-A640-42C2-AF6F-0B2F2F175D5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F768-C372-4E53-8A18-FF906E45138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0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B58C-A640-42C2-AF6F-0B2F2F175D5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F768-C372-4E53-8A18-FF906E4513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42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B58C-A640-42C2-AF6F-0B2F2F175D5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F768-C372-4E53-8A18-FF906E45138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B58C-A640-42C2-AF6F-0B2F2F175D5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F768-C372-4E53-8A18-FF906E4513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B58C-A640-42C2-AF6F-0B2F2F175D5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F768-C372-4E53-8A18-FF906E45138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5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B58C-A640-42C2-AF6F-0B2F2F175D5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F768-C372-4E53-8A18-FF906E45138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0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B58C-A640-42C2-AF6F-0B2F2F175D5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F768-C372-4E53-8A18-FF906E45138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34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B58C-A640-42C2-AF6F-0B2F2F175D5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F768-C372-4E53-8A18-FF906E45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B58C-A640-42C2-AF6F-0B2F2F175D5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F768-C372-4E53-8A18-FF906E45138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6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D5B58C-A640-42C2-AF6F-0B2F2F175D5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F768-C372-4E53-8A18-FF906E45138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84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5B58C-A640-42C2-AF6F-0B2F2F175D5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07F768-C372-4E53-8A18-FF906E45138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3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1E81-5E25-4DED-9CB1-11283485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1835" y="415635"/>
            <a:ext cx="9152965" cy="1721226"/>
          </a:xfrm>
        </p:spPr>
        <p:txBody>
          <a:bodyPr>
            <a:normAutofit/>
          </a:bodyPr>
          <a:lstStyle/>
          <a:p>
            <a:r>
              <a:rPr lang="en-US" b="1" dirty="0"/>
              <a:t>Midterm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F5E31-03AA-4BBC-9064-3A8B06B22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4565" y="1898277"/>
            <a:ext cx="8524241" cy="3610877"/>
          </a:xfrm>
        </p:spPr>
        <p:txBody>
          <a:bodyPr>
            <a:normAutofit fontScale="62500" lnSpcReduction="20000"/>
          </a:bodyPr>
          <a:lstStyle/>
          <a:p>
            <a:endParaRPr lang="en-US" sz="6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r>
              <a:rPr lang="en-US" sz="2600" b="1" dirty="0"/>
              <a:t>Instructor: </a:t>
            </a:r>
          </a:p>
          <a:p>
            <a:pPr algn="ctr"/>
            <a:r>
              <a:rPr lang="en-US" sz="2200" dirty="0"/>
              <a:t>Ebrahim </a:t>
            </a:r>
            <a:r>
              <a:rPr lang="en-US" sz="2200" dirty="0" err="1"/>
              <a:t>Nasrabadi</a:t>
            </a:r>
            <a:endParaRPr lang="en-US" sz="2200" dirty="0"/>
          </a:p>
          <a:p>
            <a:pPr algn="ctr"/>
            <a:endParaRPr lang="en-US" dirty="0"/>
          </a:p>
          <a:p>
            <a:pPr algn="ctr"/>
            <a:r>
              <a:rPr lang="en-US" sz="2600" b="1" dirty="0"/>
              <a:t>Submitted by:</a:t>
            </a:r>
          </a:p>
          <a:p>
            <a:pPr algn="ctr"/>
            <a:r>
              <a:rPr lang="en-US" sz="2200" dirty="0" err="1"/>
              <a:t>Divya</a:t>
            </a:r>
            <a:r>
              <a:rPr lang="en-US" sz="2200" dirty="0"/>
              <a:t>  </a:t>
            </a:r>
            <a:r>
              <a:rPr lang="en-US" sz="2200" dirty="0" err="1"/>
              <a:t>Amaravathy</a:t>
            </a:r>
            <a:r>
              <a:rPr lang="en-US" sz="2200" dirty="0"/>
              <a:t>   </a:t>
            </a:r>
          </a:p>
          <a:p>
            <a:pPr algn="ctr"/>
            <a:r>
              <a:rPr lang="en-US" sz="2200" dirty="0"/>
              <a:t>Lakshya Kumar  </a:t>
            </a:r>
          </a:p>
          <a:p>
            <a:pPr algn="ctr"/>
            <a:r>
              <a:rPr lang="en-US" sz="2200" dirty="0"/>
              <a:t> </a:t>
            </a:r>
            <a:r>
              <a:rPr lang="en-US" sz="2200" dirty="0" err="1"/>
              <a:t>Srijan</a:t>
            </a:r>
            <a:r>
              <a:rPr lang="en-US" sz="2200" dirty="0"/>
              <a:t> Srivastava</a:t>
            </a:r>
          </a:p>
          <a:p>
            <a:pPr algn="ctr"/>
            <a:r>
              <a:rPr lang="en-US" sz="2200" b="1" dirty="0"/>
              <a:t>  </a:t>
            </a:r>
            <a:r>
              <a:rPr lang="en-US" sz="2200" dirty="0"/>
              <a:t>Meghana </a:t>
            </a:r>
            <a:r>
              <a:rPr lang="en-US" sz="2200" dirty="0" err="1"/>
              <a:t>Kandru</a:t>
            </a:r>
            <a:endParaRPr lang="en-US" sz="2200" dirty="0"/>
          </a:p>
          <a:p>
            <a:pPr algn="ctr"/>
            <a:endParaRPr lang="en-US" sz="1800" dirty="0"/>
          </a:p>
          <a:p>
            <a:endParaRPr lang="en-US" sz="600" dirty="0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61F8CC56-B545-4DA7-853F-6BD095F9B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147" y="1737651"/>
            <a:ext cx="2210207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1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94DE-9345-49A2-B24F-56AD36F28DF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7068" y="100336"/>
            <a:ext cx="12753975" cy="47625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Model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4186A-24E3-46D8-B677-45DA76473881}"/>
              </a:ext>
            </a:extLst>
          </p:cNvPr>
          <p:cNvSpPr txBox="1"/>
          <p:nvPr/>
        </p:nvSpPr>
        <p:spPr>
          <a:xfrm>
            <a:off x="167068" y="1117900"/>
            <a:ext cx="11088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Linear Regression: Selected features whole correlation value is greater than 0.35. R square of this model was low.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Linear Regression with more features: Selected features(18) whose correlation is medium. R square was better than previous.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Linear Regression with more features: selected features(20) whose correlation is low. R square was slightly better than previous.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Ridge Regression: R-squared value was 84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Lasso Regression: R-squared value was 79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Polynomial Regression of degree 3 has R-squared value of 92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Cross Validation is carried out for every model.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5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94DE-9345-49A2-B24F-56AD36F28DF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7068" y="100336"/>
            <a:ext cx="12753975" cy="47625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Summary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8E13F6-15E4-4A54-8C30-CA298704C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06" y="737003"/>
            <a:ext cx="7519957" cy="447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1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94DE-9345-49A2-B24F-56AD36F28DF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7068" y="100336"/>
            <a:ext cx="12753975" cy="47625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Best Model and Best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EA007-601E-4F59-BF3D-F0CEA725CFFB}"/>
              </a:ext>
            </a:extLst>
          </p:cNvPr>
          <p:cNvSpPr txBox="1"/>
          <p:nvPr/>
        </p:nvSpPr>
        <p:spPr>
          <a:xfrm>
            <a:off x="167068" y="1117900"/>
            <a:ext cx="110883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From above summary its concluded that Polynomial Regression with degree 3 is the best model 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Best features are cities, property types, months and year. Features in total: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City_MercerIsland,City_Tacoma,City_Olympia,City_Kent,City_Sammamish,City_Seattle,City_Redmond,City_Bothell,City_Kenmore,City_Kirkland,City_Issaquah,City_Snoqualmie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start_year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end_year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PropertyType_Condo</a:t>
            </a:r>
            <a:r>
              <a:rPr lang="en-US" sz="2000" dirty="0"/>
              <a:t>/Co-op, </a:t>
            </a:r>
            <a:r>
              <a:rPr lang="en-US" sz="2000" dirty="0" err="1"/>
              <a:t>PropertyType_SingleFamily</a:t>
            </a:r>
            <a:r>
              <a:rPr lang="en-US" sz="2000" dirty="0"/>
              <a:t>, Residential, Property </a:t>
            </a:r>
            <a:r>
              <a:rPr lang="en-US" sz="2000" dirty="0" err="1"/>
              <a:t>Type_Multi</a:t>
            </a:r>
            <a:r>
              <a:rPr lang="en-US" sz="2000" dirty="0"/>
              <a:t>-Family (2-4 Unit), </a:t>
            </a:r>
            <a:r>
              <a:rPr lang="en-US" sz="2000" dirty="0" err="1"/>
              <a:t>PropertyType_Townhouse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start_month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end_month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126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94DE-9345-49A2-B24F-56AD36F28DF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7068" y="100336"/>
            <a:ext cx="12753975" cy="47625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Results and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F96F2A-E098-4BBC-A9AD-82811D2C7B16}"/>
              </a:ext>
            </a:extLst>
          </p:cNvPr>
          <p:cNvSpPr txBox="1"/>
          <p:nvPr/>
        </p:nvSpPr>
        <p:spPr>
          <a:xfrm>
            <a:off x="167068" y="1117900"/>
            <a:ext cx="110883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Findings: Month plays for lesser role but it does increase the accuracy and gives a slight better RMSE value.</a:t>
            </a:r>
          </a:p>
          <a:p>
            <a:pPr algn="just"/>
            <a:endParaRPr lang="en-US" sz="2000" dirty="0"/>
          </a:p>
          <a:p>
            <a:pPr marL="285750" indent="-285750" algn="just">
              <a:buFontTx/>
              <a:buChar char="-"/>
            </a:pPr>
            <a:r>
              <a:rPr lang="en-US" sz="2000" u="sng" dirty="0"/>
              <a:t>Data Preprocessing and Fitting</a:t>
            </a:r>
            <a:r>
              <a:rPr lang="en-US" sz="2000" dirty="0"/>
              <a:t>: Used bar and box plots to inspect any outliers in the data. The training and test data is split 80% and 20% respectively for training our model. Compared RMSE values to understand average error, while the accuracy metric was calculated with Mean Absolute error. R-squared value is used as an accuracy measure to interpret overall model performance.</a:t>
            </a:r>
          </a:p>
          <a:p>
            <a:pPr marL="285750" indent="-285750" algn="just">
              <a:buFontTx/>
              <a:buChar char="-"/>
            </a:pPr>
            <a:endParaRPr lang="en-US" sz="2000" dirty="0"/>
          </a:p>
          <a:p>
            <a:pPr marL="285750" indent="-285750" algn="just">
              <a:buFontTx/>
              <a:buChar char="-"/>
            </a:pPr>
            <a:r>
              <a:rPr lang="en-US" sz="2000" dirty="0"/>
              <a:t>We have used the following metrics in our project: Linear Regression, for optimization we used Lasso and Ridge Regression which reduced the variance in the model and used Polynomial Regression with varying degrees: Degree 1 and Degree 3 with which we wanted to observe if there is a better explanation of the variance with increasing degree of polynomial selected features.</a:t>
            </a:r>
          </a:p>
          <a:p>
            <a:pPr algn="just"/>
            <a:endParaRPr lang="en-US" sz="2000" dirty="0"/>
          </a:p>
          <a:p>
            <a:pPr marL="285750" indent="-285750" algn="just">
              <a:buFontTx/>
              <a:buChar char="-"/>
            </a:pPr>
            <a:r>
              <a:rPr lang="en-US" sz="2000" dirty="0"/>
              <a:t>The degree 3 polynomial feature approach outperformed other approaches with a R-squared value of 0.929.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006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94DE-9345-49A2-B24F-56AD36F28DF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7068" y="100336"/>
            <a:ext cx="12753975" cy="47625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Learnings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3FE05-12F7-4610-B985-1B73B04A64AC}"/>
              </a:ext>
            </a:extLst>
          </p:cNvPr>
          <p:cNvSpPr txBox="1"/>
          <p:nvPr/>
        </p:nvSpPr>
        <p:spPr>
          <a:xfrm>
            <a:off x="167068" y="1117900"/>
            <a:ext cx="11088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Analyzing and preprocessing 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Different ways of handling non-numeric columns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Computing useful columns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Implemented different visualizations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Tried various optimizations and evaluated performances</a:t>
            </a:r>
          </a:p>
        </p:txBody>
      </p:sp>
    </p:spTree>
    <p:extLst>
      <p:ext uri="{BB962C8B-B14F-4D97-AF65-F5344CB8AC3E}">
        <p14:creationId xmlns:p14="http://schemas.microsoft.com/office/powerpoint/2010/main" val="315251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94DE-9345-49A2-B24F-56AD36F28DF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7068" y="100336"/>
            <a:ext cx="12753975" cy="476250"/>
          </a:xfrm>
        </p:spPr>
        <p:txBody>
          <a:bodyPr>
            <a:noAutofit/>
          </a:bodyPr>
          <a:lstStyle/>
          <a:p>
            <a:r>
              <a:rPr lang="en-US" sz="3200" dirty="0"/>
              <a:t>Predictions and Observations: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4186A-24E3-46D8-B677-45DA76473881}"/>
              </a:ext>
            </a:extLst>
          </p:cNvPr>
          <p:cNvSpPr txBox="1"/>
          <p:nvPr/>
        </p:nvSpPr>
        <p:spPr>
          <a:xfrm>
            <a:off x="167068" y="1117900"/>
            <a:ext cx="110883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Observations/Conclusion:</a:t>
            </a:r>
          </a:p>
          <a:p>
            <a:pPr algn="just"/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u="sng" dirty="0"/>
              <a:t>Data Preprocessing and Fitting</a:t>
            </a:r>
            <a:r>
              <a:rPr lang="en-US" dirty="0"/>
              <a:t>: Used bar and box plots to inspect any outliers in the data. The training and test data is split 80% and 20% respectively for training our model. Compared RMSE values to understand average error, while the accuracy metric was calculated with Mean Absolute error. R-squared value is used as an accuracy measure to interpret overall model performance.</a:t>
            </a:r>
          </a:p>
          <a:p>
            <a:pPr marL="285750" indent="-285750" algn="just">
              <a:buFontTx/>
              <a:buChar char="-"/>
            </a:pP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/>
              <a:t>We have used the following metrics in our project: Linear Regression, for optimization we used Lasso and Ridge Regression which reduced the variance in the model and used Polynomial Regression with varying degrees: Degree 1 and Degree 3 with which we wanted to observe if there is a better explanation of the variance with increasing degree of polynomial selected features.</a:t>
            </a:r>
          </a:p>
          <a:p>
            <a:pPr algn="just"/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/>
              <a:t>The degree 3 polynomial feature approach outperformed other approaches with a R-squared value of 0.929.</a:t>
            </a:r>
          </a:p>
        </p:txBody>
      </p:sp>
    </p:spTree>
    <p:extLst>
      <p:ext uri="{BB962C8B-B14F-4D97-AF65-F5344CB8AC3E}">
        <p14:creationId xmlns:p14="http://schemas.microsoft.com/office/powerpoint/2010/main" val="227902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4E25-D759-41BF-AD19-AED2FA28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977A-CB4D-4AAC-85FA-789060BB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Statistic and visualization of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Preprocessing and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Feature Selection and Model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Best model and best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Results, findings, and Learnings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2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4CA1-07F2-4D87-8E87-3C8B08D4F4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12192000" cy="12160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B50D5C-388D-4358-8F5E-932A601ADB6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21586740"/>
              </p:ext>
            </p:extLst>
          </p:nvPr>
        </p:nvGraphicFramePr>
        <p:xfrm>
          <a:off x="123425" y="1266825"/>
          <a:ext cx="11739562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584235D-E438-4464-BEB5-033F93D70EB3}"/>
              </a:ext>
            </a:extLst>
          </p:cNvPr>
          <p:cNvSpPr/>
          <p:nvPr/>
        </p:nvSpPr>
        <p:spPr>
          <a:xfrm>
            <a:off x="4658051" y="2073729"/>
            <a:ext cx="3873628" cy="368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  <a:p>
            <a:pPr algn="ctr"/>
            <a:r>
              <a:rPr lang="en-US" sz="2400"/>
              <a:t>Technologies</a:t>
            </a:r>
            <a:r>
              <a:rPr lang="en-US" sz="2400" dirty="0"/>
              <a:t>:</a:t>
            </a:r>
          </a:p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sz="2400" dirty="0"/>
              <a:t>Models:</a:t>
            </a:r>
          </a:p>
          <a:p>
            <a:pPr algn="ctr"/>
            <a:r>
              <a:rPr lang="en-US" dirty="0"/>
              <a:t>Linear Regression</a:t>
            </a:r>
          </a:p>
          <a:p>
            <a:pPr algn="ctr"/>
            <a:r>
              <a:rPr lang="en-US" dirty="0"/>
              <a:t>Lasso Regression </a:t>
            </a:r>
          </a:p>
          <a:p>
            <a:pPr algn="ctr"/>
            <a:r>
              <a:rPr lang="en-US" dirty="0"/>
              <a:t>Ridge Regression</a:t>
            </a:r>
          </a:p>
          <a:p>
            <a:pPr algn="ctr"/>
            <a:r>
              <a:rPr lang="en-US" dirty="0"/>
              <a:t>Polynomial Regression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 Source: </a:t>
            </a:r>
          </a:p>
          <a:p>
            <a:pPr algn="ctr"/>
            <a:r>
              <a:rPr lang="en-US" dirty="0"/>
              <a:t>Redfin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0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4CA1-07F2-4D87-8E87-3C8B08D4F4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7339"/>
            <a:ext cx="12192000" cy="75419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Data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3F49BE-7853-4075-A118-3E102700389D}"/>
              </a:ext>
            </a:extLst>
          </p:cNvPr>
          <p:cNvSpPr/>
          <p:nvPr/>
        </p:nvSpPr>
        <p:spPr>
          <a:xfrm>
            <a:off x="519953" y="1076274"/>
            <a:ext cx="111520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sale price is $444 for the dataset by redfin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contains range from year 2010 to 2019 and for moths from January – December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1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4CA1-07F2-4D87-8E87-3C8B08D4F4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12192000" cy="12160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558235-9B08-42FB-BE03-C4B85AAFF684}"/>
              </a:ext>
            </a:extLst>
          </p:cNvPr>
          <p:cNvSpPr/>
          <p:nvPr/>
        </p:nvSpPr>
        <p:spPr>
          <a:xfrm>
            <a:off x="519953" y="1076274"/>
            <a:ext cx="11152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Visualization reflecting changes in Median Sale Price for each city throughout the timeline of data (2010-2019).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35C8D-CBC5-4642-9927-35F13DBDE664}"/>
              </a:ext>
            </a:extLst>
          </p:cNvPr>
          <p:cNvSpPr/>
          <p:nvPr/>
        </p:nvSpPr>
        <p:spPr>
          <a:xfrm>
            <a:off x="8640347" y="1932810"/>
            <a:ext cx="29053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Observation</a:t>
            </a:r>
            <a:endParaRPr lang="en-US" dirty="0"/>
          </a:p>
          <a:p>
            <a:r>
              <a:rPr lang="en-US" dirty="0"/>
              <a:t>Its seen from the visual that City-Mercer Island has the highest sale price throughout but the increase is not consistent. Its price has the highest increase from 2018.</a:t>
            </a:r>
          </a:p>
          <a:p>
            <a:endParaRPr lang="en-US" dirty="0"/>
          </a:p>
          <a:p>
            <a:r>
              <a:rPr lang="en-US" dirty="0"/>
              <a:t>And Tacoma is the least price in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BE110-231A-43F0-8D04-7011738A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01" y="1734117"/>
            <a:ext cx="7108736" cy="367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66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192365-D539-400C-B157-6C98F9C41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5341" y="480060"/>
            <a:ext cx="7709647" cy="5897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72B7E5-9971-4D9B-8E7E-762105776842}"/>
              </a:ext>
            </a:extLst>
          </p:cNvPr>
          <p:cNvSpPr txBox="1"/>
          <p:nvPr/>
        </p:nvSpPr>
        <p:spPr>
          <a:xfrm>
            <a:off x="750388" y="879307"/>
            <a:ext cx="41687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Heatmap we can observe: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Period Begin Year and Period End Year have medium correlation to Median Sale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Amongst cities, Mercer Island has the highest correlation positive correlation to Median Sale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Condo/co-op, </a:t>
            </a:r>
            <a:r>
              <a:rPr lang="en-US" dirty="0" err="1"/>
              <a:t>City_Tacoma</a:t>
            </a:r>
            <a:r>
              <a:rPr lang="en-US" dirty="0"/>
              <a:t>, </a:t>
            </a:r>
            <a:r>
              <a:rPr lang="en-US" dirty="0" err="1"/>
              <a:t>City_Olympia</a:t>
            </a:r>
            <a:r>
              <a:rPr lang="en-US" dirty="0"/>
              <a:t>, </a:t>
            </a:r>
            <a:r>
              <a:rPr lang="en-US" dirty="0" err="1"/>
              <a:t>City_Kent</a:t>
            </a:r>
            <a:r>
              <a:rPr lang="en-US" dirty="0"/>
              <a:t>, Property </a:t>
            </a:r>
            <a:r>
              <a:rPr lang="en-US" dirty="0" err="1"/>
              <a:t>Type_Townhouse</a:t>
            </a:r>
            <a:r>
              <a:rPr lang="en-US" dirty="0"/>
              <a:t> have a negative correlation to Median Sale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Months have the lease positive </a:t>
            </a:r>
            <a:r>
              <a:rPr lang="en-US" dirty="0" err="1"/>
              <a:t>corelation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1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8F3C-516A-43F8-8E47-4E26B649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Preprocessing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0551-9C52-4CA2-9BFD-C506DEDD4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40665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For cleaning of the data first we checked if there is any missing ,duplicates or null values in the dataset, but there were no such values</a:t>
            </a:r>
          </a:p>
          <a:p>
            <a:pPr marL="285750" indent="-285750"/>
            <a:r>
              <a:rPr lang="en-US" dirty="0"/>
              <a:t>Data is converted to data type needed for processing</a:t>
            </a:r>
          </a:p>
          <a:p>
            <a:pPr marL="285750" indent="-285750"/>
            <a:r>
              <a:rPr lang="en-US" dirty="0"/>
              <a:t>Features are converted to quantitative </a:t>
            </a:r>
          </a:p>
          <a:p>
            <a:r>
              <a:rPr lang="en-US" dirty="0"/>
              <a:t>From the visuals we found that Median was highly skewed. The skewness can be positive or negative, or undefined. In our case, skewness is positive.</a:t>
            </a:r>
          </a:p>
        </p:txBody>
      </p:sp>
    </p:spTree>
    <p:extLst>
      <p:ext uri="{BB962C8B-B14F-4D97-AF65-F5344CB8AC3E}">
        <p14:creationId xmlns:p14="http://schemas.microsoft.com/office/powerpoint/2010/main" val="43356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FA91-8FC3-4587-AB68-2647F788B9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6824" y="753037"/>
            <a:ext cx="10899451" cy="2567164"/>
          </a:xfrm>
        </p:spPr>
        <p:txBody>
          <a:bodyPr vert="horz" lIns="91440" tIns="45720" rIns="91440" bIns="0" rtlCol="0" anchor="b">
            <a:normAutofit/>
          </a:bodyPr>
          <a:lstStyle/>
          <a:p>
            <a:br>
              <a:rPr lang="en-US" sz="2000" b="1" dirty="0">
                <a:latin typeface="+mn-lt"/>
              </a:rPr>
            </a:br>
            <a:br>
              <a:rPr lang="en-US" sz="2000" dirty="0">
                <a:latin typeface="+mn-lt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5A260-0431-421F-AAC9-932A75B3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36" y="1503139"/>
            <a:ext cx="4278333" cy="2506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02311D-A58B-423F-B653-C85A0F77F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471" y="1503139"/>
            <a:ext cx="4097118" cy="245582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F6D55BA-DAAA-474C-A3C0-D18C10AF503B}"/>
              </a:ext>
            </a:extLst>
          </p:cNvPr>
          <p:cNvSpPr/>
          <p:nvPr/>
        </p:nvSpPr>
        <p:spPr>
          <a:xfrm>
            <a:off x="6027545" y="2562399"/>
            <a:ext cx="938850" cy="38800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F62B2-0A64-48AC-9E03-442990A35BB9}"/>
              </a:ext>
            </a:extLst>
          </p:cNvPr>
          <p:cNvSpPr txBox="1"/>
          <p:nvPr/>
        </p:nvSpPr>
        <p:spPr>
          <a:xfrm>
            <a:off x="1342862" y="4187323"/>
            <a:ext cx="5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Its seen that Median is highly skewed.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3084E-F052-4BAF-B3ED-29AA54BC373A}"/>
              </a:ext>
            </a:extLst>
          </p:cNvPr>
          <p:cNvSpPr txBox="1"/>
          <p:nvPr/>
        </p:nvSpPr>
        <p:spPr>
          <a:xfrm>
            <a:off x="7686187" y="4187323"/>
            <a:ext cx="3913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overcome the skewness log transformation was done on that feature</a:t>
            </a:r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3BC16-45DB-4F93-A2AB-F50E57D8A469}"/>
              </a:ext>
            </a:extLst>
          </p:cNvPr>
          <p:cNvSpPr txBox="1"/>
          <p:nvPr/>
        </p:nvSpPr>
        <p:spPr>
          <a:xfrm>
            <a:off x="870391" y="459645"/>
            <a:ext cx="7756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LOG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1202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7194DE-9345-49A2-B24F-56AD36F28DF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51579" y="804520"/>
            <a:ext cx="5550357" cy="7849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 Selection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4186A-24E3-46D8-B677-45DA76473881}"/>
              </a:ext>
            </a:extLst>
          </p:cNvPr>
          <p:cNvSpPr txBox="1"/>
          <p:nvPr/>
        </p:nvSpPr>
        <p:spPr>
          <a:xfrm>
            <a:off x="860612" y="2015732"/>
            <a:ext cx="6488817" cy="38520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Filter using Correlation:</a:t>
            </a: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To understand the relationship between features we had heat map above. It has the </a:t>
            </a:r>
            <a:r>
              <a:rPr lang="en-US" dirty="0" err="1"/>
              <a:t>cooefficent</a:t>
            </a:r>
            <a:r>
              <a:rPr lang="en-US" dirty="0"/>
              <a:t> value for all feature combinations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We can see all the feature values with respect to median sale price.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Top highest positively correlated features with respect to median sale price and bottom one is the negatively correlated features with respect to median sale price.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After careful analysis of all features values with respect to median , features were selected.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C38D9-144D-4543-B6C9-A9A01A73A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896814"/>
            <a:ext cx="4074836" cy="1963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30DFC0-602B-484A-8485-E5B7B2949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94" y="3426853"/>
            <a:ext cx="4074836" cy="166049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865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996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Midterm Project</vt:lpstr>
      <vt:lpstr>Overview</vt:lpstr>
      <vt:lpstr>Workflow</vt:lpstr>
      <vt:lpstr>Data Analysis</vt:lpstr>
      <vt:lpstr>Visualization</vt:lpstr>
      <vt:lpstr>PowerPoint Presentation</vt:lpstr>
      <vt:lpstr>     Preprocessing and transformation</vt:lpstr>
      <vt:lpstr>  </vt:lpstr>
      <vt:lpstr>Feature Selection</vt:lpstr>
      <vt:lpstr>Model Selection</vt:lpstr>
      <vt:lpstr>Summary</vt:lpstr>
      <vt:lpstr>Best Model and Best features</vt:lpstr>
      <vt:lpstr>Results and Findings</vt:lpstr>
      <vt:lpstr>Learnings</vt:lpstr>
      <vt:lpstr>Predictions and Observations: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</dc:title>
  <dc:creator>Divya</dc:creator>
  <cp:lastModifiedBy>Meghana Kandru</cp:lastModifiedBy>
  <cp:revision>17</cp:revision>
  <dcterms:created xsi:type="dcterms:W3CDTF">2020-03-13T21:48:58Z</dcterms:created>
  <dcterms:modified xsi:type="dcterms:W3CDTF">2020-03-13T23:11:21Z</dcterms:modified>
</cp:coreProperties>
</file>