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77" r:id="rId2"/>
    <p:sldId id="264" r:id="rId3"/>
    <p:sldId id="266" r:id="rId4"/>
    <p:sldId id="267" r:id="rId5"/>
    <p:sldId id="274" r:id="rId6"/>
    <p:sldId id="270" r:id="rId7"/>
    <p:sldId id="271" r:id="rId8"/>
    <p:sldId id="275" r:id="rId9"/>
    <p:sldId id="272" r:id="rId10"/>
    <p:sldId id="278" r:id="rId11"/>
    <p:sldId id="280" r:id="rId12"/>
    <p:sldId id="282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suma Yalamarthi" initials="KY" lastIdx="2" clrIdx="0">
    <p:extLst>
      <p:ext uri="{19B8F6BF-5375-455C-9EA6-DF929625EA0E}">
        <p15:presenceInfo xmlns:p15="http://schemas.microsoft.com/office/powerpoint/2012/main" userId="S::kusumay@usf.edu::934a5ab2-df18-4221-ae28-a8d24a60b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725C5-CD40-D986-175F-338E1CD966FC}" v="419" dt="2023-11-08T04:49:01.135"/>
    <p1510:client id="{2A6E5928-D61B-04B7-C9D8-C5DDFFECF85D}" v="164" dt="2023-11-07T21:55:00.364"/>
    <p1510:client id="{AC391BE3-4BAB-4004-BF5B-09BD4AFC0037}" v="140" dt="2023-11-08T04:45:14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14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ja Thota" userId="3af472b32411fb1d" providerId="LiveId" clId="{DD681B38-4101-4A61-87C9-01662A460D22}"/>
    <pc:docChg chg="modSld">
      <pc:chgData name="Srija Thota" userId="3af472b32411fb1d" providerId="LiveId" clId="{DD681B38-4101-4A61-87C9-01662A460D22}" dt="2023-11-08T21:49:11.148" v="0" actId="1076"/>
      <pc:docMkLst>
        <pc:docMk/>
      </pc:docMkLst>
      <pc:sldChg chg="modSp mod">
        <pc:chgData name="Srija Thota" userId="3af472b32411fb1d" providerId="LiveId" clId="{DD681B38-4101-4A61-87C9-01662A460D22}" dt="2023-11-08T21:49:11.148" v="0" actId="1076"/>
        <pc:sldMkLst>
          <pc:docMk/>
          <pc:sldMk cId="3061182278" sldId="266"/>
        </pc:sldMkLst>
        <pc:picChg chg="mod">
          <ac:chgData name="Srija Thota" userId="3af472b32411fb1d" providerId="LiveId" clId="{DD681B38-4101-4A61-87C9-01662A460D22}" dt="2023-11-08T21:49:11.148" v="0" actId="1076"/>
          <ac:picMkLst>
            <pc:docMk/>
            <pc:sldMk cId="3061182278" sldId="266"/>
            <ac:picMk id="7" creationId="{0D03F668-1BC0-1172-D301-C3E75169D7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2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8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0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9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6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0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7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7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CFC01-14CE-F2DD-91AB-49F9A9A4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529" y="4996836"/>
            <a:ext cx="7997122" cy="1397743"/>
          </a:xfrm>
        </p:spPr>
        <p:txBody>
          <a:bodyPr>
            <a:normAutofit/>
          </a:bodyPr>
          <a:lstStyle/>
          <a:p>
            <a:r>
              <a:rPr lang="en-US" sz="2800" b="1" dirty="0">
                <a:ea typeface="+mj-lt"/>
                <a:cs typeface="+mj-lt"/>
              </a:rPr>
              <a:t>Predicting Customer Churn for a Telecom Company</a:t>
            </a:r>
            <a:endParaRPr lang="en-US" sz="2800" dirty="0">
              <a:ea typeface="+mj-lt"/>
              <a:cs typeface="+mj-lt"/>
            </a:endParaRPr>
          </a:p>
          <a:p>
            <a:endParaRPr lang="en-US" sz="3000" dirty="0">
              <a:cs typeface="Calibri Light"/>
            </a:endParaRPr>
          </a:p>
        </p:txBody>
      </p:sp>
      <p:pic>
        <p:nvPicPr>
          <p:cNvPr id="8" name="Content Placeholder 7" descr="Telecom operators and reducing customer churn – Inside Telecom - Inside  Telecom">
            <a:extLst>
              <a:ext uri="{FF2B5EF4-FFF2-40B4-BE49-F238E27FC236}">
                <a16:creationId xmlns:a16="http://schemas.microsoft.com/office/drawing/2014/main" id="{4A8D4B24-D256-7B25-1381-906B5CE72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31"/>
          <a:stretch/>
        </p:blipFill>
        <p:spPr>
          <a:xfrm>
            <a:off x="-5583" y="44834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4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198454-34FA-B2EC-1961-F1E46F117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49" y="4799305"/>
            <a:ext cx="6897626" cy="139922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ambria"/>
                <a:ea typeface="Cambria"/>
                <a:cs typeface="Arial"/>
              </a:rPr>
              <a:t>Presented By </a:t>
            </a:r>
            <a:r>
              <a:rPr lang="en-US" sz="1600" b="1">
                <a:latin typeface="Cambria"/>
                <a:ea typeface="Cambria"/>
                <a:cs typeface="Arial"/>
              </a:rPr>
              <a:t> Info Miners</a:t>
            </a:r>
            <a:endParaRPr lang="en-US" sz="1600">
              <a:latin typeface="Cambria"/>
              <a:ea typeface="Cambri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sz="1600">
                <a:latin typeface="Cambria"/>
                <a:ea typeface="Cambria"/>
                <a:cs typeface="Arial"/>
              </a:rPr>
              <a:t>     Prajay Reddy </a:t>
            </a:r>
            <a:r>
              <a:rPr lang="en-US" sz="1600" err="1">
                <a:latin typeface="Cambria"/>
                <a:ea typeface="Cambria"/>
                <a:cs typeface="Arial"/>
              </a:rPr>
              <a:t>Minuka</a:t>
            </a:r>
            <a:r>
              <a:rPr lang="en-US" sz="1600">
                <a:latin typeface="Cambria"/>
                <a:ea typeface="Cambria"/>
                <a:cs typeface="Arial"/>
              </a:rPr>
              <a:t> 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sz="1600">
                <a:latin typeface="Cambria"/>
                <a:ea typeface="Cambria"/>
                <a:cs typeface="Arial"/>
              </a:rPr>
              <a:t>     Rakesh </a:t>
            </a:r>
            <a:r>
              <a:rPr lang="en-US" sz="1600" err="1">
                <a:latin typeface="Cambria"/>
                <a:ea typeface="Cambria"/>
                <a:cs typeface="Arial"/>
              </a:rPr>
              <a:t>Chitrala</a:t>
            </a:r>
            <a:endParaRPr lang="en-US" sz="1600">
              <a:latin typeface="Cambria"/>
              <a:ea typeface="Cambri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sz="1600">
                <a:latin typeface="Cambria"/>
                <a:ea typeface="Cambria"/>
                <a:cs typeface="Arial"/>
              </a:rPr>
              <a:t>     Kusuma </a:t>
            </a:r>
            <a:r>
              <a:rPr lang="en-US" sz="1600" err="1">
                <a:latin typeface="Cambria"/>
                <a:ea typeface="Cambria"/>
                <a:cs typeface="Arial"/>
              </a:rPr>
              <a:t>Yalamarthi</a:t>
            </a:r>
            <a:endParaRPr lang="en-US" sz="1600">
              <a:latin typeface="Cambria"/>
              <a:ea typeface="Cambri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sz="1600">
                <a:latin typeface="Cambria"/>
                <a:ea typeface="Cambria"/>
                <a:cs typeface="Arial"/>
              </a:rPr>
              <a:t>     Srija Thota</a:t>
            </a:r>
            <a:endParaRPr lang="en-US" sz="160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9755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58684-FB7F-6BCB-77EC-C6D5C9F3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Results</a:t>
            </a:r>
            <a:endParaRPr lang="en-US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FB70DE97-29B6-A82B-0396-7FC5DECF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47" y="2114655"/>
            <a:ext cx="7013275" cy="47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2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58684-FB7F-6BCB-77EC-C6D5C9F3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5546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Features Impacting Churn</a:t>
            </a:r>
          </a:p>
          <a:p>
            <a:endParaRPr lang="en-US" sz="4000" dirty="0">
              <a:cs typeface="Calibri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3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789D0AFB-70C9-CA4A-F129-3FEC1988C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085" y="2055663"/>
            <a:ext cx="8619982" cy="4804224"/>
          </a:xfrm>
        </p:spPr>
      </p:pic>
    </p:spTree>
    <p:extLst>
      <p:ext uri="{BB962C8B-B14F-4D97-AF65-F5344CB8AC3E}">
        <p14:creationId xmlns:p14="http://schemas.microsoft.com/office/powerpoint/2010/main" val="412589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Data concept">
            <a:extLst>
              <a:ext uri="{FF2B5EF4-FFF2-40B4-BE49-F238E27FC236}">
                <a16:creationId xmlns:a16="http://schemas.microsoft.com/office/drawing/2014/main" id="{ACA01EFF-05E8-63E1-3F4C-EDACA595A7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777" b="152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58684-FB7F-6BCB-77EC-C6D5C9F3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ea typeface="+mj-lt"/>
                <a:cs typeface="+mj-lt"/>
              </a:rPr>
              <a:t>How the Model can be Used</a:t>
            </a:r>
          </a:p>
          <a:p>
            <a:endParaRPr lang="en-US" sz="50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63631126-B4E9-7178-C598-6312F22D9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b="1" dirty="0">
              <a:solidFill>
                <a:schemeClr val="bg1"/>
              </a:solidFill>
              <a:latin typeface="calibri light"/>
              <a:ea typeface="+mn-lt"/>
              <a:cs typeface="+mn-lt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Identifying At-Risk Customers</a:t>
            </a:r>
          </a:p>
          <a:p>
            <a:endParaRPr lang="en-US" sz="2000" b="1" dirty="0">
              <a:solidFill>
                <a:schemeClr val="bg1"/>
              </a:solidFill>
              <a:latin typeface="calibri light"/>
              <a:ea typeface="+mn-lt"/>
              <a:cs typeface="+mn-lt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Customer Segmentation for Enhanced Strategy</a:t>
            </a:r>
          </a:p>
          <a:p>
            <a:endParaRPr lang="en-US" sz="2000" b="1" dirty="0">
              <a:solidFill>
                <a:schemeClr val="bg1"/>
              </a:solidFill>
              <a:latin typeface="calibri light"/>
              <a:ea typeface="+mn-lt"/>
              <a:cs typeface="+mn-lt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Customer Segmentation for Enhanced Strategy</a:t>
            </a:r>
          </a:p>
        </p:txBody>
      </p:sp>
    </p:spTree>
    <p:extLst>
      <p:ext uri="{BB962C8B-B14F-4D97-AF65-F5344CB8AC3E}">
        <p14:creationId xmlns:p14="http://schemas.microsoft.com/office/powerpoint/2010/main" val="307366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A7F3A-ABDD-B600-A9E5-7CB07F84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i="1">
                <a:ea typeface="+mj-lt"/>
                <a:cs typeface="+mj-lt"/>
              </a:rPr>
              <a:t>Thankyou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2C316-4D64-37E4-2DD4-FC73A12B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>
              <a:ea typeface="Calibri"/>
              <a:cs typeface="Calibri"/>
            </a:endParaRPr>
          </a:p>
          <a:p>
            <a:pPr marL="0" indent="0">
              <a:buNone/>
            </a:pPr>
            <a:endParaRPr lang="en-US" sz="2200">
              <a:ea typeface="Calibri"/>
              <a:cs typeface="Calibri"/>
            </a:endParaRPr>
          </a:p>
          <a:p>
            <a:pPr marL="0" indent="0">
              <a:buNone/>
            </a:pPr>
            <a:endParaRPr lang="en-US" sz="22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200">
                <a:ea typeface="Calibri"/>
                <a:cs typeface="Calibri"/>
              </a:rPr>
              <a:t>                                              </a:t>
            </a:r>
            <a:r>
              <a:rPr lang="en-US" sz="2200" b="1" i="1">
                <a:ea typeface="Calibri"/>
                <a:cs typeface="Calibri"/>
              </a:rPr>
              <a:t> </a:t>
            </a:r>
          </a:p>
        </p:txBody>
      </p:sp>
      <p:pic>
        <p:nvPicPr>
          <p:cNvPr id="5" name="Picture 4" descr="An arrow pointing right">
            <a:extLst>
              <a:ext uri="{FF2B5EF4-FFF2-40B4-BE49-F238E27FC236}">
                <a16:creationId xmlns:a16="http://schemas.microsoft.com/office/drawing/2014/main" id="{23F25731-1D50-2E8D-5F0C-1F0B8112B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95" b="1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281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running through a door&#10;&#10;Description automatically generated">
            <a:extLst>
              <a:ext uri="{FF2B5EF4-FFF2-40B4-BE49-F238E27FC236}">
                <a16:creationId xmlns:a16="http://schemas.microsoft.com/office/drawing/2014/main" id="{CD31AD41-078D-4CDD-AB28-9A1267EDCE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6593" r="36305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2DFD41-72C6-4683-96E3-ED5B0DD65E3A}"/>
              </a:ext>
            </a:extLst>
          </p:cNvPr>
          <p:cNvSpPr txBox="1"/>
          <p:nvPr/>
        </p:nvSpPr>
        <p:spPr>
          <a:xfrm>
            <a:off x="356717" y="2720868"/>
            <a:ext cx="6278246" cy="2921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 defTabSz="914400">
              <a:lnSpc>
                <a:spcPct val="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/>
                <a:ea typeface="Cambria"/>
                <a:cs typeface="Calibri"/>
              </a:rPr>
              <a:t>What is Churning?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1"/>
              </a:solidFill>
              <a:effectLst/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C4FFA-41D5-4ECA-5CED-526BCD0348A5}"/>
              </a:ext>
            </a:extLst>
          </p:cNvPr>
          <p:cNvSpPr txBox="1"/>
          <p:nvPr/>
        </p:nvSpPr>
        <p:spPr>
          <a:xfrm>
            <a:off x="463378" y="1328351"/>
            <a:ext cx="4293972" cy="926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363E6-A647-072E-1C60-F56F90A6B885}"/>
              </a:ext>
            </a:extLst>
          </p:cNvPr>
          <p:cNvSpPr txBox="1"/>
          <p:nvPr/>
        </p:nvSpPr>
        <p:spPr>
          <a:xfrm>
            <a:off x="461319" y="1717589"/>
            <a:ext cx="44628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Cambria"/>
                <a:ea typeface="Cambria"/>
                <a:cs typeface="Times New Roman"/>
              </a:rPr>
              <a:t>Introduction</a:t>
            </a:r>
            <a:endParaRPr lang="en-US" sz="2800">
              <a:latin typeface="Cambria"/>
              <a:ea typeface="Cambri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107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Orange and blue numbers and graphs">
            <a:extLst>
              <a:ext uri="{FF2B5EF4-FFF2-40B4-BE49-F238E27FC236}">
                <a16:creationId xmlns:a16="http://schemas.microsoft.com/office/drawing/2014/main" id="{0D03F668-1BC0-1172-D301-C3E75169D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" t="8955" r="26685" b="-6"/>
          <a:stretch/>
        </p:blipFill>
        <p:spPr>
          <a:xfrm>
            <a:off x="372922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9C4627-9945-42EB-BE3F-655AC02A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6378820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"/>
                <a:ea typeface="Cambria"/>
              </a:rPr>
              <a:t>Business Problem and Motivation</a:t>
            </a:r>
            <a:endParaRPr lang="en-US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99C4-B8A8-42C5-B41C-510D5B56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11260188" cy="3207258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IN" sz="1800" kern="100" dirty="0">
                <a:solidFill>
                  <a:schemeClr val="bg1"/>
                </a:solidFill>
                <a:latin typeface="Cambria"/>
                <a:ea typeface="Cambria"/>
                <a:cs typeface="Arial"/>
              </a:rPr>
              <a:t>•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mbria"/>
                <a:ea typeface="+mn-lt"/>
                <a:cs typeface="+mn-lt"/>
              </a:rPr>
              <a:t>Over the past decade, the telecommunications industry has witnessed a rapid increase in the number of users.</a:t>
            </a:r>
            <a:endParaRPr lang="en-IN" sz="1800" dirty="0">
              <a:solidFill>
                <a:schemeClr val="bg1"/>
              </a:solidFill>
              <a:latin typeface="Cambria"/>
              <a:ea typeface="+mn-lt"/>
              <a:cs typeface="+mn-lt"/>
            </a:endParaRPr>
          </a:p>
          <a:p>
            <a:pPr>
              <a:buNone/>
            </a:pPr>
            <a:endParaRPr lang="en-IN" sz="1800" kern="100" dirty="0">
              <a:solidFill>
                <a:schemeClr val="bg1"/>
              </a:solidFill>
              <a:latin typeface="Cambria"/>
              <a:ea typeface="Cambria"/>
              <a:cs typeface="Calibri"/>
            </a:endParaRPr>
          </a:p>
          <a:p>
            <a:pPr>
              <a:buNone/>
            </a:pPr>
            <a:r>
              <a:rPr lang="en-IN" sz="1800" kern="100" dirty="0">
                <a:solidFill>
                  <a:schemeClr val="bg1"/>
                </a:solidFill>
                <a:latin typeface="Cambria"/>
                <a:ea typeface="Cambria"/>
                <a:cs typeface="Arial"/>
              </a:rPr>
              <a:t>•</a:t>
            </a:r>
            <a:r>
              <a:rPr lang="en-IN" sz="1800" kern="100" dirty="0">
                <a:solidFill>
                  <a:schemeClr val="bg1"/>
                </a:solidFill>
                <a:latin typeface="Cambria"/>
                <a:ea typeface="+mn-lt"/>
                <a:cs typeface="+mn-lt"/>
              </a:rPr>
              <a:t>Churn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mbria"/>
                <a:ea typeface="+mn-lt"/>
                <a:cs typeface="+mn-lt"/>
              </a:rPr>
              <a:t> has emerged as a significant challenge, </a:t>
            </a:r>
            <a:r>
              <a:rPr lang="en-IN" sz="1800" kern="100" dirty="0">
                <a:solidFill>
                  <a:schemeClr val="bg1"/>
                </a:solidFill>
                <a:latin typeface="Cambria"/>
                <a:ea typeface="+mn-lt"/>
                <a:cs typeface="+mn-lt"/>
              </a:rPr>
              <a:t>leading to substantial financial repercussions.</a:t>
            </a:r>
            <a:endParaRPr lang="en-US" sz="1800" dirty="0">
              <a:solidFill>
                <a:schemeClr val="bg1"/>
              </a:solidFill>
              <a:latin typeface="Cambria"/>
              <a:ea typeface="Cambria"/>
              <a:cs typeface="Calibri"/>
            </a:endParaRPr>
          </a:p>
          <a:p>
            <a:pPr>
              <a:buNone/>
            </a:pPr>
            <a:endParaRPr lang="en-IN" sz="1800" kern="100" dirty="0">
              <a:solidFill>
                <a:schemeClr val="bg1"/>
              </a:solidFill>
              <a:latin typeface="Cambria"/>
              <a:ea typeface="Cambria"/>
              <a:cs typeface="Arial"/>
            </a:endParaRPr>
          </a:p>
          <a:p>
            <a:pPr>
              <a:buNone/>
            </a:pPr>
            <a:r>
              <a:rPr lang="en-IN" sz="1800" kern="100" dirty="0">
                <a:solidFill>
                  <a:schemeClr val="bg1"/>
                </a:solidFill>
                <a:latin typeface="Cambria"/>
                <a:ea typeface="Cambria"/>
                <a:cs typeface="Arial"/>
              </a:rPr>
              <a:t>•</a:t>
            </a:r>
            <a:r>
              <a:rPr lang="en-IN" sz="1800" kern="100" dirty="0">
                <a:solidFill>
                  <a:schemeClr val="bg1"/>
                </a:solidFill>
                <a:latin typeface="Cambria"/>
                <a:ea typeface="+mn-lt"/>
                <a:cs typeface="+mn-lt"/>
              </a:rPr>
              <a:t>Acquiring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mbria"/>
                <a:ea typeface="+mn-lt"/>
                <a:cs typeface="+mn-lt"/>
              </a:rPr>
              <a:t>a new customer can cost up to five times more than retaining an existing one.</a:t>
            </a:r>
            <a:endParaRPr lang="en-IN" sz="1800" dirty="0">
              <a:solidFill>
                <a:schemeClr val="bg1"/>
              </a:solidFill>
              <a:latin typeface="Cambria"/>
              <a:ea typeface="+mn-lt"/>
              <a:cs typeface="+mn-lt"/>
            </a:endParaRPr>
          </a:p>
          <a:p>
            <a:pPr>
              <a:buNone/>
            </a:pPr>
            <a:endParaRPr lang="en-IN" sz="1800" kern="100" dirty="0">
              <a:solidFill>
                <a:schemeClr val="bg1"/>
              </a:solidFill>
              <a:latin typeface="Cambria"/>
              <a:ea typeface="Cambria"/>
              <a:cs typeface="Calibri"/>
            </a:endParaRPr>
          </a:p>
          <a:p>
            <a:pPr>
              <a:buNone/>
            </a:pPr>
            <a:r>
              <a:rPr lang="en-IN" sz="1800" kern="100" dirty="0">
                <a:solidFill>
                  <a:schemeClr val="bg1"/>
                </a:solidFill>
                <a:latin typeface="Cambria"/>
                <a:ea typeface="Cambria"/>
                <a:cs typeface="Arial"/>
              </a:rPr>
              <a:t>•</a:t>
            </a:r>
            <a:r>
              <a:rPr lang="en-IN" sz="1800" kern="100" dirty="0">
                <a:solidFill>
                  <a:schemeClr val="bg1"/>
                </a:solidFill>
                <a:latin typeface="Cambria"/>
                <a:ea typeface="+mn-lt"/>
                <a:cs typeface="+mn-lt"/>
              </a:rPr>
              <a:t>Retaining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mbria"/>
                <a:ea typeface="+mn-lt"/>
                <a:cs typeface="+mn-lt"/>
              </a:rPr>
              <a:t>customers is crucial for sustaining revenue </a:t>
            </a:r>
            <a:r>
              <a:rPr lang="en-IN" sz="1800" kern="100" dirty="0">
                <a:solidFill>
                  <a:schemeClr val="bg1"/>
                </a:solidFill>
                <a:latin typeface="Cambria"/>
                <a:ea typeface="+mn-lt"/>
                <a:cs typeface="+mn-lt"/>
              </a:rPr>
              <a:t>and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mbria"/>
                <a:ea typeface="+mn-lt"/>
                <a:cs typeface="+mn-lt"/>
              </a:rPr>
              <a:t>ensuring long-term profitability.</a:t>
            </a:r>
            <a:endParaRPr lang="en-IN" sz="1800" dirty="0">
              <a:solidFill>
                <a:schemeClr val="bg1"/>
              </a:solidFill>
              <a:latin typeface="Cambria"/>
              <a:ea typeface="+mn-lt"/>
              <a:cs typeface="+mn-lt"/>
            </a:endParaRPr>
          </a:p>
          <a:p>
            <a:pPr marL="0" indent="0">
              <a:buNone/>
            </a:pPr>
            <a:endParaRPr lang="en-IN" sz="1800" kern="100" dirty="0">
              <a:solidFill>
                <a:schemeClr val="bg1"/>
              </a:solidFill>
              <a:latin typeface="Cambria"/>
              <a:ea typeface="Cambria"/>
              <a:cs typeface="Times New Roman"/>
            </a:endParaRPr>
          </a:p>
          <a:p>
            <a:endParaRPr lang="en-US" sz="1800" kern="1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endParaRPr lang="en-IN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8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B53E7C5C-5029-8CE9-BD11-8C777EC86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64FE4-9232-4AB0-A16D-5B931BE1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"/>
                <a:ea typeface="Cambria"/>
              </a:rPr>
              <a:t>Objective and Goals</a:t>
            </a:r>
            <a:endParaRPr lang="en-IN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6650-594D-4325-B305-EB2D76B81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65478"/>
            <a:ext cx="8755094" cy="333236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1800" kern="100">
                <a:solidFill>
                  <a:schemeClr val="bg1"/>
                </a:solidFill>
                <a:latin typeface="Cambria"/>
                <a:ea typeface="+mn-lt"/>
                <a:cs typeface="+mn-lt"/>
              </a:rPr>
              <a:t>Primary </a:t>
            </a:r>
            <a:r>
              <a:rPr lang="en-US" sz="1800" kern="100">
                <a:solidFill>
                  <a:schemeClr val="bg1"/>
                </a:solidFill>
                <a:effectLst/>
                <a:latin typeface="Cambria"/>
                <a:ea typeface="+mn-lt"/>
                <a:cs typeface="+mn-lt"/>
              </a:rPr>
              <a:t>objective</a:t>
            </a:r>
            <a:r>
              <a:rPr lang="en-US" sz="1800" kern="100">
                <a:solidFill>
                  <a:schemeClr val="bg1"/>
                </a:solidFill>
                <a:latin typeface="Cambria"/>
                <a:ea typeface="+mn-lt"/>
                <a:cs typeface="+mn-lt"/>
              </a:rPr>
              <a:t>: Develop</a:t>
            </a:r>
            <a:r>
              <a:rPr lang="en-US" sz="1800" kern="100">
                <a:solidFill>
                  <a:schemeClr val="bg1"/>
                </a:solidFill>
                <a:effectLst/>
                <a:latin typeface="Cambria"/>
                <a:ea typeface="+mn-lt"/>
                <a:cs typeface="+mn-lt"/>
              </a:rPr>
              <a:t> a predictive model to identify customers at risk </a:t>
            </a:r>
            <a:r>
              <a:rPr lang="en-US" sz="1800" kern="100">
                <a:solidFill>
                  <a:schemeClr val="bg1"/>
                </a:solidFill>
                <a:latin typeface="Cambria"/>
                <a:ea typeface="+mn-lt"/>
                <a:cs typeface="+mn-lt"/>
              </a:rPr>
              <a:t>of churning</a:t>
            </a:r>
            <a:r>
              <a:rPr lang="en-US" sz="1800" kern="100">
                <a:solidFill>
                  <a:schemeClr val="bg1"/>
                </a:solidFill>
                <a:effectLst/>
                <a:latin typeface="Cambria"/>
                <a:ea typeface="+mn-lt"/>
                <a:cs typeface="+mn-lt"/>
              </a:rPr>
              <a:t>.</a:t>
            </a:r>
            <a:endParaRPr lang="en-US" sz="1800">
              <a:solidFill>
                <a:schemeClr val="bg1"/>
              </a:solidFill>
              <a:latin typeface="Cambria"/>
              <a:ea typeface="+mn-lt"/>
              <a:cs typeface="+mn-lt"/>
            </a:endParaRPr>
          </a:p>
          <a:p>
            <a:pPr>
              <a:buNone/>
            </a:pPr>
            <a:endParaRPr lang="en-US" sz="1800" kern="100">
              <a:solidFill>
                <a:schemeClr val="bg1"/>
              </a:solidFill>
              <a:latin typeface="Cambria"/>
              <a:ea typeface="+mn-lt"/>
              <a:cs typeface="+mn-lt"/>
            </a:endParaRPr>
          </a:p>
          <a:p>
            <a:pPr>
              <a:buNone/>
            </a:pPr>
            <a:r>
              <a:rPr lang="en-US" sz="1800" kern="100">
                <a:solidFill>
                  <a:schemeClr val="bg1"/>
                </a:solidFill>
                <a:latin typeface="Cambria"/>
                <a:ea typeface="+mn-lt"/>
                <a:cs typeface="+mn-lt"/>
              </a:rPr>
              <a:t>Key</a:t>
            </a:r>
            <a:r>
              <a:rPr lang="en-US" sz="1800" kern="100">
                <a:solidFill>
                  <a:schemeClr val="bg1"/>
                </a:solidFill>
                <a:effectLst/>
                <a:latin typeface="Cambria"/>
                <a:ea typeface="+mn-lt"/>
                <a:cs typeface="+mn-lt"/>
              </a:rPr>
              <a:t> goals:</a:t>
            </a:r>
            <a:endParaRPr lang="en-IN" sz="1800">
              <a:solidFill>
                <a:schemeClr val="bg1"/>
              </a:solidFill>
              <a:latin typeface="Cambria"/>
              <a:ea typeface="+mn-lt"/>
              <a:cs typeface="+mn-lt"/>
            </a:endParaRPr>
          </a:p>
          <a:p>
            <a:pPr>
              <a:buNone/>
            </a:pPr>
            <a:r>
              <a:rPr lang="en-US" sz="1800" kern="100">
                <a:solidFill>
                  <a:schemeClr val="bg1"/>
                </a:solidFill>
                <a:latin typeface="Cambria"/>
                <a:ea typeface="Cambria"/>
                <a:cs typeface="Arial"/>
              </a:rPr>
              <a:t>•</a:t>
            </a:r>
            <a:r>
              <a:rPr lang="en-US" sz="1800" kern="100">
                <a:solidFill>
                  <a:schemeClr val="bg1"/>
                </a:solidFill>
                <a:latin typeface="Cambria"/>
                <a:ea typeface="+mn-lt"/>
                <a:cs typeface="+mn-lt"/>
              </a:rPr>
              <a:t>Build </a:t>
            </a:r>
            <a:r>
              <a:rPr lang="en-US" sz="1800" kern="100">
                <a:solidFill>
                  <a:schemeClr val="bg1"/>
                </a:solidFill>
                <a:effectLst/>
                <a:latin typeface="Cambria"/>
                <a:ea typeface="+mn-lt"/>
                <a:cs typeface="+mn-lt"/>
              </a:rPr>
              <a:t>an accurate classification model.</a:t>
            </a:r>
            <a:endParaRPr lang="en-IN" sz="1800">
              <a:solidFill>
                <a:schemeClr val="bg1"/>
              </a:solidFill>
              <a:latin typeface="Cambria"/>
              <a:ea typeface="+mn-lt"/>
              <a:cs typeface="+mn-lt"/>
            </a:endParaRPr>
          </a:p>
          <a:p>
            <a:pPr>
              <a:buNone/>
            </a:pPr>
            <a:r>
              <a:rPr lang="en-US" sz="1800" kern="100">
                <a:solidFill>
                  <a:schemeClr val="bg1"/>
                </a:solidFill>
                <a:latin typeface="Cambria"/>
                <a:ea typeface="Cambria"/>
                <a:cs typeface="Arial"/>
              </a:rPr>
              <a:t>•</a:t>
            </a:r>
            <a:r>
              <a:rPr lang="en-US" sz="1800" kern="100">
                <a:solidFill>
                  <a:schemeClr val="bg1"/>
                </a:solidFill>
                <a:latin typeface="Cambria"/>
                <a:ea typeface="+mn-lt"/>
                <a:cs typeface="+mn-lt"/>
              </a:rPr>
              <a:t>Conduct </a:t>
            </a:r>
            <a:r>
              <a:rPr lang="en-US" sz="1800" kern="100">
                <a:solidFill>
                  <a:schemeClr val="bg1"/>
                </a:solidFill>
                <a:effectLst/>
                <a:latin typeface="Cambria"/>
                <a:ea typeface="+mn-lt"/>
                <a:cs typeface="+mn-lt"/>
              </a:rPr>
              <a:t>a comprehensive analysis to support retention strategies.</a:t>
            </a:r>
            <a:endParaRPr lang="en-IN" sz="1800">
              <a:solidFill>
                <a:schemeClr val="bg1"/>
              </a:solidFill>
              <a:latin typeface="Cambria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 kern="10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endParaRPr lang="en-IN" sz="1800">
              <a:solidFill>
                <a:schemeClr val="bg1"/>
              </a:solidFill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2365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bstract blurred background of department store">
            <a:extLst>
              <a:ext uri="{FF2B5EF4-FFF2-40B4-BE49-F238E27FC236}">
                <a16:creationId xmlns:a16="http://schemas.microsoft.com/office/drawing/2014/main" id="{C2541EBC-C88F-248B-C6C7-F896562EA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D64FE4-9232-4AB0-A16D-5B931BE1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chemeClr val="bg1"/>
                </a:solidFill>
                <a:ea typeface="+mj-lt"/>
                <a:cs typeface="+mj-lt"/>
              </a:rPr>
              <a:t>Real World Impact of using Business Analytics</a:t>
            </a:r>
          </a:p>
        </p:txBody>
      </p:sp>
      <p:sp>
        <p:nvSpPr>
          <p:cNvPr id="74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6650-594D-4325-B305-EB2D76B81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4" y="2004446"/>
            <a:ext cx="11766428" cy="4176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kern="100" dirty="0">
                <a:solidFill>
                  <a:schemeClr val="bg1"/>
                </a:solidFill>
                <a:ea typeface="+mn-lt"/>
                <a:cs typeface="+mn-lt"/>
              </a:rPr>
              <a:t>According </a:t>
            </a:r>
            <a:r>
              <a:rPr lang="en-US" sz="1800" kern="100" dirty="0">
                <a:solidFill>
                  <a:schemeClr val="bg1"/>
                </a:solidFill>
                <a:effectLst/>
                <a:ea typeface="+mn-lt"/>
                <a:cs typeface="+mn-lt"/>
              </a:rPr>
              <a:t>to </a:t>
            </a:r>
            <a:r>
              <a:rPr lang="en-US" sz="1800" kern="100" dirty="0">
                <a:solidFill>
                  <a:schemeClr val="bg1"/>
                </a:solidFill>
                <a:ea typeface="+mn-lt"/>
                <a:cs typeface="+mn-lt"/>
              </a:rPr>
              <a:t>Forbes, customer acquisition cost in 2020 was as high as $325.</a:t>
            </a:r>
            <a:endParaRPr lang="en-IN" sz="18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1800" kern="100" dirty="0">
                <a:solidFill>
                  <a:schemeClr val="bg1"/>
                </a:solidFill>
                <a:ea typeface="+mn-lt"/>
                <a:cs typeface="+mn-lt"/>
              </a:rPr>
              <a:t>In </a:t>
            </a:r>
            <a:r>
              <a:rPr lang="en-US" sz="1800" kern="100" dirty="0">
                <a:solidFill>
                  <a:schemeClr val="bg1"/>
                </a:solidFill>
                <a:effectLst/>
                <a:ea typeface="+mn-lt"/>
                <a:cs typeface="+mn-lt"/>
              </a:rPr>
              <a:t>a </a:t>
            </a:r>
            <a:r>
              <a:rPr lang="en-US" sz="1800" kern="100" dirty="0">
                <a:solidFill>
                  <a:schemeClr val="bg1"/>
                </a:solidFill>
                <a:ea typeface="+mn-lt"/>
                <a:cs typeface="+mn-lt"/>
              </a:rPr>
              <a:t>scenario with 10,000 </a:t>
            </a:r>
            <a:r>
              <a:rPr lang="en-US" sz="1800" kern="100" dirty="0">
                <a:solidFill>
                  <a:schemeClr val="bg1"/>
                </a:solidFill>
                <a:effectLst/>
                <a:ea typeface="+mn-lt"/>
                <a:cs typeface="+mn-lt"/>
              </a:rPr>
              <a:t>customers at risk of churning, </a:t>
            </a:r>
            <a:r>
              <a:rPr lang="en-US" sz="1800" kern="100" dirty="0">
                <a:solidFill>
                  <a:schemeClr val="bg1"/>
                </a:solidFill>
                <a:ea typeface="+mn-lt"/>
                <a:cs typeface="+mn-lt"/>
              </a:rPr>
              <a:t>implementing a churn prediction model can lead to large savings</a:t>
            </a:r>
            <a:r>
              <a:rPr lang="en-US" sz="1800" kern="100" dirty="0">
                <a:solidFill>
                  <a:schemeClr val="bg1"/>
                </a:solidFill>
                <a:effectLst/>
                <a:ea typeface="+mn-lt"/>
                <a:cs typeface="+mn-lt"/>
              </a:rPr>
              <a:t>.</a:t>
            </a:r>
            <a:endParaRPr lang="en-IN" sz="18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1800" kern="100" dirty="0">
              <a:solidFill>
                <a:schemeClr val="bg1"/>
              </a:solidFill>
              <a:latin typeface="Calibri"/>
              <a:ea typeface="Cambria"/>
              <a:cs typeface="Calibri"/>
            </a:endParaRPr>
          </a:p>
          <a:p>
            <a:pPr>
              <a:buNone/>
            </a:pPr>
            <a:r>
              <a:rPr lang="en-US" sz="1800" kern="100" dirty="0">
                <a:solidFill>
                  <a:schemeClr val="bg1"/>
                </a:solidFill>
                <a:latin typeface="Arial"/>
                <a:ea typeface="Cambria"/>
                <a:cs typeface="Arial"/>
              </a:rPr>
              <a:t>•</a:t>
            </a:r>
            <a:r>
              <a:rPr lang="en-US" sz="1800" kern="100" dirty="0">
                <a:solidFill>
                  <a:schemeClr val="bg1"/>
                </a:solidFill>
                <a:ea typeface="+mn-lt"/>
                <a:cs typeface="+mn-lt"/>
              </a:rPr>
              <a:t>Cost of acquiring 10,000 customers = $325 x 10,000 = $3,250,000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en-US" sz="1800" kern="100" dirty="0">
                <a:solidFill>
                  <a:schemeClr val="bg1"/>
                </a:solidFill>
                <a:latin typeface="Arial"/>
                <a:ea typeface="Cambria"/>
                <a:cs typeface="Arial"/>
              </a:rPr>
              <a:t>•</a:t>
            </a:r>
            <a:r>
              <a:rPr lang="en-US" sz="1800" kern="100" dirty="0">
                <a:solidFill>
                  <a:schemeClr val="bg1"/>
                </a:solidFill>
                <a:ea typeface="+mn-lt"/>
                <a:cs typeface="+mn-lt"/>
              </a:rPr>
              <a:t>Cost of retaining customers = $50 x 10,000 = $500,000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en-US" sz="1800" kern="100" dirty="0">
                <a:solidFill>
                  <a:schemeClr val="bg1"/>
                </a:solidFill>
                <a:latin typeface="Arial"/>
                <a:ea typeface="Cambria"/>
                <a:cs typeface="Arial"/>
              </a:rPr>
              <a:t>•</a:t>
            </a:r>
            <a:r>
              <a:rPr lang="en-US" sz="1800" kern="100" dirty="0">
                <a:solidFill>
                  <a:schemeClr val="bg1"/>
                </a:solidFill>
                <a:ea typeface="+mn-lt"/>
                <a:cs typeface="+mn-lt"/>
              </a:rPr>
              <a:t>Cost Savings = Cost of acquiring new customers - Cost </a:t>
            </a:r>
            <a:r>
              <a:rPr lang="en-US" sz="1800" kern="100" dirty="0">
                <a:solidFill>
                  <a:schemeClr val="bg1"/>
                </a:solidFill>
                <a:effectLst/>
                <a:ea typeface="+mn-lt"/>
                <a:cs typeface="+mn-lt"/>
              </a:rPr>
              <a:t>of </a:t>
            </a:r>
            <a:r>
              <a:rPr lang="en-US" sz="1800" kern="100" dirty="0">
                <a:solidFill>
                  <a:schemeClr val="bg1"/>
                </a:solidFill>
                <a:ea typeface="+mn-lt"/>
                <a:cs typeface="+mn-lt"/>
              </a:rPr>
              <a:t>retaining customers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en-US" sz="1800" kern="100" dirty="0">
                <a:solidFill>
                  <a:schemeClr val="bg1"/>
                </a:solidFill>
                <a:latin typeface="Arial"/>
                <a:ea typeface="Cambria"/>
                <a:cs typeface="Arial"/>
              </a:rPr>
              <a:t>•</a:t>
            </a:r>
            <a:r>
              <a:rPr lang="en-US" sz="1800" kern="100" dirty="0">
                <a:solidFill>
                  <a:schemeClr val="bg1"/>
                </a:solidFill>
                <a:ea typeface="+mn-lt"/>
                <a:cs typeface="+mn-lt"/>
              </a:rPr>
              <a:t>Cost Savings = $3,250,000 - $500,000 = $2,750,000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en-US" sz="1800" kern="1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1800" kern="100" dirty="0">
                <a:solidFill>
                  <a:schemeClr val="bg1"/>
                </a:solidFill>
                <a:ea typeface="+mn-lt"/>
                <a:cs typeface="+mn-lt"/>
              </a:rPr>
              <a:t>This calculation illustrates </a:t>
            </a:r>
            <a:r>
              <a:rPr lang="en-US" sz="1800" kern="100" dirty="0">
                <a:solidFill>
                  <a:schemeClr val="bg1"/>
                </a:solidFill>
                <a:effectLst/>
                <a:ea typeface="+mn-lt"/>
                <a:cs typeface="+mn-lt"/>
              </a:rPr>
              <a:t>the </a:t>
            </a:r>
            <a:r>
              <a:rPr lang="en-US" sz="1800" kern="100" dirty="0">
                <a:solidFill>
                  <a:schemeClr val="bg1"/>
                </a:solidFill>
                <a:ea typeface="+mn-lt"/>
                <a:cs typeface="+mn-lt"/>
              </a:rPr>
              <a:t>significant cost savings associated with </a:t>
            </a:r>
            <a:r>
              <a:rPr lang="en-US" sz="1800" kern="100" dirty="0">
                <a:solidFill>
                  <a:schemeClr val="bg1"/>
                </a:solidFill>
                <a:effectLst/>
                <a:ea typeface="+mn-lt"/>
                <a:cs typeface="+mn-lt"/>
              </a:rPr>
              <a:t>the churn</a:t>
            </a:r>
            <a:r>
              <a:rPr lang="en-US" sz="1800" kern="100" dirty="0">
                <a:solidFill>
                  <a:schemeClr val="bg1"/>
                </a:solidFill>
                <a:ea typeface="+mn-lt"/>
                <a:cs typeface="+mn-lt"/>
              </a:rPr>
              <a:t> prediction model</a:t>
            </a:r>
            <a:r>
              <a:rPr lang="en-US" sz="1800" kern="100" dirty="0">
                <a:solidFill>
                  <a:schemeClr val="bg1"/>
                </a:solidFill>
                <a:effectLst/>
                <a:ea typeface="+mn-lt"/>
                <a:cs typeface="+mn-lt"/>
              </a:rPr>
              <a:t>.</a:t>
            </a:r>
            <a:endParaRPr lang="en-IN" sz="18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kern="100" dirty="0">
                <a:solidFill>
                  <a:schemeClr val="bg1"/>
                </a:solidFill>
                <a:effectLst/>
                <a:ea typeface="+mn-lt"/>
                <a:cs typeface="+mn-lt"/>
              </a:rPr>
              <a:t>By </a:t>
            </a:r>
            <a:r>
              <a:rPr lang="en-US" sz="1800" kern="100" dirty="0">
                <a:solidFill>
                  <a:schemeClr val="bg1"/>
                </a:solidFill>
                <a:ea typeface="+mn-lt"/>
                <a:cs typeface="+mn-lt"/>
              </a:rPr>
              <a:t>retaining 10,000 customers at the risk of churning</a:t>
            </a:r>
            <a:r>
              <a:rPr lang="en-US" sz="1800" kern="100" dirty="0">
                <a:solidFill>
                  <a:schemeClr val="bg1"/>
                </a:solidFill>
                <a:effectLst/>
                <a:ea typeface="+mn-lt"/>
                <a:cs typeface="+mn-lt"/>
              </a:rPr>
              <a:t>, the company </a:t>
            </a:r>
            <a:r>
              <a:rPr lang="en-US" sz="1800" kern="100" dirty="0">
                <a:solidFill>
                  <a:schemeClr val="bg1"/>
                </a:solidFill>
                <a:ea typeface="+mn-lt"/>
                <a:cs typeface="+mn-lt"/>
              </a:rPr>
              <a:t>could save up </a:t>
            </a:r>
            <a:r>
              <a:rPr lang="en-US" sz="1800" kern="100" dirty="0">
                <a:solidFill>
                  <a:schemeClr val="bg1"/>
                </a:solidFill>
                <a:effectLst/>
                <a:ea typeface="+mn-lt"/>
                <a:cs typeface="+mn-lt"/>
              </a:rPr>
              <a:t>to </a:t>
            </a:r>
            <a:r>
              <a:rPr lang="en-US" sz="1800" kern="100" dirty="0">
                <a:solidFill>
                  <a:schemeClr val="bg1"/>
                </a:solidFill>
                <a:ea typeface="+mn-lt"/>
                <a:cs typeface="+mn-lt"/>
              </a:rPr>
              <a:t>$2,750,000</a:t>
            </a:r>
            <a:r>
              <a:rPr lang="en-US" sz="1800" kern="100" dirty="0">
                <a:solidFill>
                  <a:schemeClr val="bg1"/>
                </a:solidFill>
                <a:effectLst/>
                <a:ea typeface="+mn-lt"/>
                <a:cs typeface="+mn-lt"/>
              </a:rPr>
              <a:t>.</a:t>
            </a:r>
            <a:endParaRPr lang="en-IN" sz="18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198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195C9-3D8C-9B43-FC85-94FB1737E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271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3567F-BBF4-4024-8975-1329CB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64" y="-840654"/>
            <a:ext cx="10165218" cy="2806506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DETAILS OF THE DATASET</a:t>
            </a:r>
            <a:endParaRPr lang="en-IN" sz="400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1039-122D-4AC2-8A38-F5ABA5BA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4" y="2548640"/>
            <a:ext cx="10516966" cy="25884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00" dirty="0">
                <a:solidFill>
                  <a:srgbClr val="FFFFFF"/>
                </a:solidFill>
                <a:ea typeface="+mn-lt"/>
                <a:cs typeface="+mn-lt"/>
              </a:rPr>
              <a:t>Dataset </a:t>
            </a:r>
            <a:r>
              <a:rPr lang="en-US" sz="2000" kern="100" dirty="0">
                <a:solidFill>
                  <a:srgbClr val="FFFFFF"/>
                </a:solidFill>
                <a:effectLst/>
                <a:ea typeface="+mn-lt"/>
                <a:cs typeface="+mn-lt"/>
              </a:rPr>
              <a:t>sourced from an Iranian telecom </a:t>
            </a:r>
            <a:r>
              <a:rPr lang="en-US" sz="2000" kern="100" dirty="0">
                <a:solidFill>
                  <a:srgbClr val="FFFFFF"/>
                </a:solidFill>
                <a:ea typeface="+mn-lt"/>
                <a:cs typeface="+mn-lt"/>
              </a:rPr>
              <a:t>company.</a:t>
            </a:r>
          </a:p>
          <a:p>
            <a:r>
              <a:rPr lang="en-US" sz="2000" kern="100" dirty="0">
                <a:solidFill>
                  <a:srgbClr val="FFFFFF"/>
                </a:solidFill>
                <a:ea typeface="+mn-lt"/>
                <a:cs typeface="+mn-lt"/>
              </a:rPr>
              <a:t>3150 rows, 13 columns.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000" kern="100" dirty="0">
                <a:solidFill>
                  <a:srgbClr val="FFFFFF"/>
                </a:solidFill>
                <a:ea typeface="+mn-lt"/>
                <a:cs typeface="+mn-lt"/>
              </a:rPr>
              <a:t>Churn column serves as the target variable.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000" kern="100" dirty="0">
                <a:solidFill>
                  <a:srgbClr val="FFFFFF"/>
                </a:solidFill>
                <a:ea typeface="+mn-lt"/>
                <a:cs typeface="+mn-lt"/>
              </a:rPr>
              <a:t>All columns, except the churn column, represent aggregated data for the initial 9 months.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000" kern="100" dirty="0">
                <a:solidFill>
                  <a:srgbClr val="FFFFFF"/>
                </a:solidFill>
                <a:ea typeface="+mn-lt"/>
                <a:cs typeface="+mn-lt"/>
              </a:rPr>
              <a:t>The churn column reflects the customer's status after 12 months, the three-month interval is for implementing retention strategies.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2000" kern="1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538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BA1ADE1-B491-56B5-80A2-C04B85588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4" b="1431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573B7-3066-4932-966E-93A6133D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METHODOLOGY AND APPROACH</a:t>
            </a:r>
            <a:endParaRPr lang="en-IN" sz="54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D142-22C1-4661-A513-AA6222405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Implemented</a:t>
            </a:r>
            <a:r>
              <a:rPr lang="en-US" sz="2200" kern="100" dirty="0">
                <a:solidFill>
                  <a:schemeClr val="bg1"/>
                </a:solidFill>
                <a:effectLst/>
                <a:latin typeface="Cambria"/>
                <a:ea typeface="Cambria"/>
                <a:cs typeface="Calibri"/>
              </a:rPr>
              <a:t> supervised classification algorithms</a:t>
            </a:r>
            <a:r>
              <a:rPr lang="en-US" sz="2200" kern="1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endParaRPr lang="en-IN" sz="2200" kern="100" dirty="0">
              <a:solidFill>
                <a:schemeClr val="bg1"/>
              </a:solidFill>
              <a:latin typeface="Cambria"/>
              <a:ea typeface="Cambria"/>
              <a:cs typeface="Calibri"/>
            </a:endParaRPr>
          </a:p>
          <a:p>
            <a:endParaRPr lang="en-US" sz="2200" kern="100" dirty="0">
              <a:solidFill>
                <a:schemeClr val="bg1"/>
              </a:solidFill>
              <a:latin typeface="Cambria"/>
              <a:ea typeface="Cambria"/>
              <a:cs typeface="Calibri"/>
            </a:endParaRPr>
          </a:p>
          <a:p>
            <a:pPr marL="0" indent="0">
              <a:buNone/>
            </a:pPr>
            <a:r>
              <a:rPr lang="en-US" sz="2200" kern="1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Incorporated</a:t>
            </a:r>
            <a:r>
              <a:rPr lang="en-US" sz="2200" kern="100" dirty="0">
                <a:solidFill>
                  <a:schemeClr val="bg1"/>
                </a:solidFill>
                <a:effectLst/>
                <a:latin typeface="Cambria"/>
                <a:ea typeface="Cambria"/>
                <a:cs typeface="Calibri"/>
              </a:rPr>
              <a:t> the following stages into our project implementation:</a:t>
            </a:r>
            <a:endParaRPr lang="en-IN" sz="2200" kern="100" dirty="0">
              <a:solidFill>
                <a:schemeClr val="bg1"/>
              </a:solidFill>
              <a:effectLst/>
              <a:latin typeface="Cambria"/>
              <a:ea typeface="Cambria"/>
              <a:cs typeface="Calibri"/>
            </a:endParaRPr>
          </a:p>
          <a:p>
            <a:pPr lvl="0">
              <a:spcBef>
                <a:spcPts val="600"/>
              </a:spcBef>
            </a:pPr>
            <a:r>
              <a:rPr lang="en-US" sz="2200" kern="100" dirty="0">
                <a:solidFill>
                  <a:schemeClr val="bg1"/>
                </a:solidFill>
                <a:effectLst/>
                <a:latin typeface="Cambria"/>
                <a:ea typeface="Cambria"/>
                <a:cs typeface="Calibri"/>
              </a:rPr>
              <a:t>Exploratory Data Analysis</a:t>
            </a:r>
            <a:endParaRPr lang="en-IN" sz="2200" kern="100" dirty="0">
              <a:solidFill>
                <a:schemeClr val="bg1"/>
              </a:solidFill>
              <a:effectLst/>
              <a:latin typeface="Cambria"/>
              <a:ea typeface="Cambria"/>
              <a:cs typeface="Calibri"/>
            </a:endParaRPr>
          </a:p>
          <a:p>
            <a:pPr lvl="0">
              <a:spcBef>
                <a:spcPts val="600"/>
              </a:spcBef>
            </a:pPr>
            <a:r>
              <a:rPr lang="en-US" sz="2200" kern="100" dirty="0">
                <a:solidFill>
                  <a:schemeClr val="bg1"/>
                </a:solidFill>
                <a:effectLst/>
                <a:latin typeface="Cambria"/>
                <a:ea typeface="Cambria"/>
                <a:cs typeface="Calibri"/>
              </a:rPr>
              <a:t>Preprocessing the dataset.</a:t>
            </a:r>
            <a:endParaRPr lang="en-IN" sz="2200" kern="100" dirty="0">
              <a:solidFill>
                <a:schemeClr val="bg1"/>
              </a:solidFill>
              <a:effectLst/>
              <a:latin typeface="Cambria"/>
              <a:ea typeface="Cambria"/>
              <a:cs typeface="Calibri"/>
            </a:endParaRPr>
          </a:p>
          <a:p>
            <a:pPr lvl="0">
              <a:spcBef>
                <a:spcPts val="600"/>
              </a:spcBef>
            </a:pPr>
            <a:r>
              <a:rPr lang="en-US" sz="2200" kern="100" dirty="0">
                <a:solidFill>
                  <a:schemeClr val="bg1"/>
                </a:solidFill>
                <a:effectLst/>
                <a:latin typeface="Cambria"/>
                <a:ea typeface="Cambria"/>
                <a:cs typeface="Calibri"/>
              </a:rPr>
              <a:t>Training and testing a variety of classification methods.</a:t>
            </a:r>
            <a:endParaRPr lang="en-IN" sz="2200" kern="100" dirty="0">
              <a:solidFill>
                <a:schemeClr val="bg1"/>
              </a:solidFill>
              <a:effectLst/>
              <a:latin typeface="Cambria"/>
              <a:ea typeface="Cambria"/>
              <a:cs typeface="Calibri"/>
            </a:endParaRPr>
          </a:p>
          <a:p>
            <a:pPr lvl="0">
              <a:spcBef>
                <a:spcPts val="600"/>
              </a:spcBef>
            </a:pPr>
            <a:r>
              <a:rPr lang="en-US" sz="2200" kern="100" dirty="0">
                <a:solidFill>
                  <a:schemeClr val="bg1"/>
                </a:solidFill>
                <a:effectLst/>
                <a:latin typeface="Cambria"/>
                <a:ea typeface="Cambria"/>
                <a:cs typeface="Calibri"/>
              </a:rPr>
              <a:t>Choosing the best model based on a metric suitable for the business case.</a:t>
            </a:r>
            <a:endParaRPr lang="en-IN" sz="2200" kern="100" dirty="0">
              <a:solidFill>
                <a:schemeClr val="bg1"/>
              </a:solidFill>
              <a:effectLst/>
              <a:latin typeface="Cambria"/>
              <a:ea typeface="Cambria"/>
              <a:cs typeface="Calibri"/>
            </a:endParaRPr>
          </a:p>
          <a:p>
            <a:pPr lvl="0">
              <a:spcBef>
                <a:spcPts val="600"/>
              </a:spcBef>
            </a:pPr>
            <a:r>
              <a:rPr lang="en-US" sz="2200" kern="100" dirty="0">
                <a:solidFill>
                  <a:schemeClr val="bg1"/>
                </a:solidFill>
                <a:effectLst/>
                <a:latin typeface="Cambria"/>
                <a:ea typeface="Cambria"/>
                <a:cs typeface="Calibri"/>
              </a:rPr>
              <a:t>Hyper-Parameter tuning for the chosen model.</a:t>
            </a:r>
            <a:endParaRPr lang="en-IN" sz="2200" kern="100" dirty="0">
              <a:solidFill>
                <a:schemeClr val="bg1"/>
              </a:solidFill>
              <a:effectLst/>
              <a:latin typeface="Cambria"/>
              <a:ea typeface="Cambria"/>
              <a:cs typeface="Calibri"/>
            </a:endParaRPr>
          </a:p>
          <a:p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8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3CAB4-2EA4-2D0D-B6B3-86F362D5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US" sz="4800">
                <a:ea typeface="Calibri Light"/>
                <a:cs typeface="Calibri Light"/>
              </a:rPr>
              <a:t>Choice of Metric</a:t>
            </a:r>
            <a:endParaRPr lang="en-US" sz="4800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B7A896E1-1DF1-3026-D831-9676EF608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58" b="5377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F8E9-2C53-78E8-6E10-DCAFB0AB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868724"/>
            <a:ext cx="6818015" cy="131961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200">
                <a:latin typeface="Cambria"/>
                <a:ea typeface="+mn-lt"/>
                <a:cs typeface="+mn-lt"/>
              </a:rPr>
              <a:t>False Positive (FP): When the model incorrectly predicts customers as being at risk of churning when they are not.</a:t>
            </a:r>
            <a:endParaRPr lang="en-US" sz="1200">
              <a:latin typeface="Cambria"/>
              <a:ea typeface="Cambria"/>
              <a:cs typeface="Calibri"/>
            </a:endParaRPr>
          </a:p>
          <a:p>
            <a:r>
              <a:rPr lang="en-US" sz="1200">
                <a:latin typeface="Cambria"/>
                <a:ea typeface="+mn-lt"/>
                <a:cs typeface="+mn-lt"/>
              </a:rPr>
              <a:t>False Negative (FN): Model incorrectly predicts customers as not being at risk of churning when they are. </a:t>
            </a:r>
            <a:endParaRPr lang="en-US" sz="1200">
              <a:latin typeface="Cambria"/>
              <a:ea typeface="Cambria"/>
              <a:cs typeface="Calibri"/>
            </a:endParaRPr>
          </a:p>
          <a:p>
            <a:r>
              <a:rPr lang="en-US" sz="1200">
                <a:latin typeface="Cambria"/>
                <a:ea typeface="+mn-lt"/>
                <a:cs typeface="+mn-lt"/>
              </a:rPr>
              <a:t>We have selected two primary metrics for evaluating the performance of our churn prediction model: Recall and F2 Score.</a:t>
            </a:r>
            <a:endParaRPr lang="en-US" sz="120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0935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58684-FB7F-6BCB-77EC-C6D5C9F3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Results</a:t>
            </a:r>
            <a:endParaRPr lang="en-US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D40C4256-3B21-155F-7D3C-56B9F80A4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201"/>
          <a:stretch/>
        </p:blipFill>
        <p:spPr>
          <a:xfrm>
            <a:off x="2482625" y="2132969"/>
            <a:ext cx="7231929" cy="444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476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Calibri Light</vt:lpstr>
      <vt:lpstr>Calibri Light</vt:lpstr>
      <vt:lpstr>Cambria</vt:lpstr>
      <vt:lpstr>Office Theme</vt:lpstr>
      <vt:lpstr>Predicting Customer Churn for a Telecom Company </vt:lpstr>
      <vt:lpstr>PowerPoint Presentation</vt:lpstr>
      <vt:lpstr>Business Problem and Motivation</vt:lpstr>
      <vt:lpstr>Objective and Goals</vt:lpstr>
      <vt:lpstr>Real World Impact of using Business Analytics</vt:lpstr>
      <vt:lpstr>DETAILS OF THE DATASET</vt:lpstr>
      <vt:lpstr>METHODOLOGY AND APPROACH</vt:lpstr>
      <vt:lpstr>Choice of Metric</vt:lpstr>
      <vt:lpstr>Results</vt:lpstr>
      <vt:lpstr>Results</vt:lpstr>
      <vt:lpstr>Features Impacting Churn </vt:lpstr>
      <vt:lpstr>How the Model can be Used 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for a Telecom Company</dc:title>
  <dc:creator>Kusuma Yalamarthi</dc:creator>
  <cp:lastModifiedBy>Srija Thota</cp:lastModifiedBy>
  <cp:revision>418</cp:revision>
  <dcterms:created xsi:type="dcterms:W3CDTF">2023-11-06T21:37:35Z</dcterms:created>
  <dcterms:modified xsi:type="dcterms:W3CDTF">2023-11-08T21:49:21Z</dcterms:modified>
</cp:coreProperties>
</file>