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tkinson Hyperlegible" panose="020B0604020202020204" charset="0"/>
      <p:regular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Heading Now 71-78" panose="020B0604020202020204" charset="0"/>
      <p:regular r:id="rId20"/>
    </p:embeddedFont>
    <p:embeddedFont>
      <p:font typeface="Oswald" panose="00000500000000000000" pitchFamily="2" charset="0"/>
      <p:regular r:id="rId21"/>
    </p:embeddedFont>
    <p:embeddedFont>
      <p:font typeface="Roboto" panose="02000000000000000000" pitchFamily="2" charset="0"/>
      <p:regular r:id="rId22"/>
    </p:embeddedFont>
    <p:embeddedFont>
      <p:font typeface="Roboto Bold" panose="02000000000000000000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5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a yadla" userId="93c81a1914c31214" providerId="LiveId" clId="{85DF6299-8B31-44C0-8A43-20C572D42A33}"/>
    <pc:docChg chg="modSld">
      <pc:chgData name="srija yadla" userId="93c81a1914c31214" providerId="LiveId" clId="{85DF6299-8B31-44C0-8A43-20C572D42A33}" dt="2024-07-08T17:22:34.616" v="12" actId="20577"/>
      <pc:docMkLst>
        <pc:docMk/>
      </pc:docMkLst>
      <pc:sldChg chg="modSp mod">
        <pc:chgData name="srija yadla" userId="93c81a1914c31214" providerId="LiveId" clId="{85DF6299-8B31-44C0-8A43-20C572D42A33}" dt="2024-07-08T17:22:34.616" v="12" actId="20577"/>
        <pc:sldMkLst>
          <pc:docMk/>
          <pc:sldMk cId="0" sldId="257"/>
        </pc:sldMkLst>
        <pc:spChg chg="mod">
          <ac:chgData name="srija yadla" userId="93c81a1914c31214" providerId="LiveId" clId="{85DF6299-8B31-44C0-8A43-20C572D42A33}" dt="2024-07-08T17:22:34.616" v="12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srija yadla" userId="93c81a1914c31214" providerId="LiveId" clId="{85DF6299-8B31-44C0-8A43-20C572D42A33}" dt="2024-07-08T17:22:21.516" v="11" actId="20577"/>
          <ac:spMkLst>
            <pc:docMk/>
            <pc:sldMk cId="0" sldId="257"/>
            <ac:spMk id="34" creationId="{00000000-0000-0000-0000-000000000000}"/>
          </ac:spMkLst>
        </pc:spChg>
        <pc:spChg chg="mod">
          <ac:chgData name="srija yadla" userId="93c81a1914c31214" providerId="LiveId" clId="{85DF6299-8B31-44C0-8A43-20C572D42A33}" dt="2024-07-08T17:22:05.235" v="4" actId="20577"/>
          <ac:spMkLst>
            <pc:docMk/>
            <pc:sldMk cId="0" sldId="257"/>
            <ac:spMk id="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79C2-1E23-43BF-9C3B-6AB7E67A7EC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12867-A027-4601-AE90-BBB59CC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7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12867-A027-4601-AE90-BBB59CC841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4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rijayadla66/employee-burn-out-prediction-project/tree/main" TargetMode="External"/><Relationship Id="rId3" Type="http://schemas.openxmlformats.org/officeDocument/2006/relationships/image" Target="../media/image14.svg"/><Relationship Id="rId7" Type="http://schemas.openxmlformats.org/officeDocument/2006/relationships/hyperlink" Target="https://colab.research.google.com/drive/1yH1NdMuv_Zm0gISbFKUjp2boR9hLmlmO?usp=shar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lab.research.google.com/#scrollTo=ZjGK_5OFRMWj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hyperlink" Target="https://github.com/rammohanraonamburi/Employeeburnout.g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32397" y="6354591"/>
            <a:ext cx="4922194" cy="4922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01216" y="7269192"/>
            <a:ext cx="4739803" cy="4739803"/>
          </a:xfrm>
          <a:custGeom>
            <a:avLst/>
            <a:gdLst/>
            <a:ahLst/>
            <a:cxnLst/>
            <a:rect l="l" t="t" r="r" b="b"/>
            <a:pathLst>
              <a:path w="4739803" h="4739803">
                <a:moveTo>
                  <a:pt x="0" y="0"/>
                </a:moveTo>
                <a:lnTo>
                  <a:pt x="4739803" y="0"/>
                </a:lnTo>
                <a:lnTo>
                  <a:pt x="4739803" y="4739803"/>
                </a:lnTo>
                <a:lnTo>
                  <a:pt x="0" y="4739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14173200" y="-1551210"/>
            <a:ext cx="3086100" cy="3798277"/>
            <a:chOff x="0" y="0"/>
            <a:chExt cx="660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26592" y="2631383"/>
            <a:ext cx="12256239" cy="6184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08"/>
              </a:lnSpc>
            </a:pPr>
            <a:r>
              <a:rPr lang="en-US" sz="1172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EMPLOYEE </a:t>
            </a:r>
          </a:p>
          <a:p>
            <a:pPr algn="ctr">
              <a:lnSpc>
                <a:spcPts val="16408"/>
              </a:lnSpc>
            </a:pPr>
            <a:r>
              <a:rPr lang="en-US" sz="1172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BURN-OUT</a:t>
            </a:r>
          </a:p>
          <a:p>
            <a:pPr marL="0" lvl="0" indent="0" algn="ctr">
              <a:lnSpc>
                <a:spcPts val="16408"/>
              </a:lnSpc>
              <a:spcBef>
                <a:spcPct val="0"/>
              </a:spcBef>
            </a:pPr>
            <a:r>
              <a:rPr lang="en-US" sz="1172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PREDICTION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81996" y="-609298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1" y="0"/>
                </a:lnTo>
                <a:lnTo>
                  <a:pt x="5205221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669180" y="2841890"/>
            <a:ext cx="4427302" cy="4427302"/>
          </a:xfrm>
          <a:custGeom>
            <a:avLst/>
            <a:gdLst/>
            <a:ahLst/>
            <a:cxnLst/>
            <a:rect l="l" t="t" r="r" b="b"/>
            <a:pathLst>
              <a:path w="4427302" h="4427302">
                <a:moveTo>
                  <a:pt x="0" y="0"/>
                </a:moveTo>
                <a:lnTo>
                  <a:pt x="4427302" y="0"/>
                </a:lnTo>
                <a:lnTo>
                  <a:pt x="4427302" y="4427302"/>
                </a:lnTo>
                <a:lnTo>
                  <a:pt x="0" y="44273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14867996" y="4031236"/>
            <a:ext cx="2755192" cy="2048609"/>
            <a:chOff x="0" y="0"/>
            <a:chExt cx="1093142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93142" cy="812800"/>
            </a:xfrm>
            <a:custGeom>
              <a:avLst/>
              <a:gdLst/>
              <a:ahLst/>
              <a:cxnLst/>
              <a:rect l="l" t="t" r="r" b="b"/>
              <a:pathLst>
                <a:path w="1093142" h="812800">
                  <a:moveTo>
                    <a:pt x="1093142" y="406400"/>
                  </a:moveTo>
                  <a:lnTo>
                    <a:pt x="686742" y="0"/>
                  </a:lnTo>
                  <a:lnTo>
                    <a:pt x="6867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686742" y="609600"/>
                  </a:lnTo>
                  <a:lnTo>
                    <a:pt x="686742" y="812800"/>
                  </a:lnTo>
                  <a:lnTo>
                    <a:pt x="1093142" y="406400"/>
                  </a:lnTo>
                  <a:close/>
                </a:path>
              </a:pathLst>
            </a:custGeom>
            <a:solidFill>
              <a:srgbClr val="6E765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65100"/>
              <a:ext cx="99154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733393" y="8151799"/>
            <a:ext cx="6269205" cy="208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8"/>
              </a:lnSpc>
            </a:pPr>
            <a:r>
              <a:rPr lang="en-US" sz="2363" dirty="0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Srija Yadla</a:t>
            </a:r>
          </a:p>
          <a:p>
            <a:pPr algn="ctr">
              <a:lnSpc>
                <a:spcPts val="3308"/>
              </a:lnSpc>
            </a:pPr>
            <a:r>
              <a:rPr lang="en-US" sz="2363" dirty="0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yadlasrija44@gmail.com</a:t>
            </a:r>
          </a:p>
          <a:p>
            <a:pPr algn="ctr">
              <a:lnSpc>
                <a:spcPts val="3308"/>
              </a:lnSpc>
            </a:pPr>
            <a:r>
              <a:rPr lang="en-US" sz="2363" dirty="0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Andhra Pradesh, India</a:t>
            </a:r>
          </a:p>
          <a:p>
            <a:pPr algn="ctr">
              <a:lnSpc>
                <a:spcPts val="3308"/>
              </a:lnSpc>
            </a:pPr>
            <a:r>
              <a:rPr lang="en-US" sz="2363" dirty="0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Open </a:t>
            </a:r>
            <a:r>
              <a:rPr lang="en-US" sz="2363" dirty="0" err="1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SkillsBuild</a:t>
            </a:r>
            <a:endParaRPr lang="en-US" sz="2363" dirty="0">
              <a:solidFill>
                <a:srgbClr val="000000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  <a:p>
            <a:pPr algn="ctr">
              <a:lnSpc>
                <a:spcPts val="3308"/>
              </a:lnSpc>
            </a:pPr>
            <a:endParaRPr lang="en-US" sz="2363" dirty="0">
              <a:solidFill>
                <a:srgbClr val="000000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617027" y="7406737"/>
            <a:ext cx="501938" cy="578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0"/>
              </a:lnSpc>
              <a:spcBef>
                <a:spcPct val="0"/>
              </a:spcBef>
            </a:pPr>
            <a:r>
              <a:rPr lang="en-US" sz="2936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9516" y="1813157"/>
            <a:ext cx="8025835" cy="8001490"/>
          </a:xfrm>
          <a:custGeom>
            <a:avLst/>
            <a:gdLst/>
            <a:ahLst/>
            <a:cxnLst/>
            <a:rect l="l" t="t" r="r" b="b"/>
            <a:pathLst>
              <a:path w="8025835" h="8001490">
                <a:moveTo>
                  <a:pt x="0" y="0"/>
                </a:moveTo>
                <a:lnTo>
                  <a:pt x="8025835" y="0"/>
                </a:lnTo>
                <a:lnTo>
                  <a:pt x="8025835" y="8001490"/>
                </a:lnTo>
                <a:lnTo>
                  <a:pt x="0" y="8001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8642078" y="2188366"/>
            <a:ext cx="9645922" cy="7251073"/>
          </a:xfrm>
          <a:custGeom>
            <a:avLst/>
            <a:gdLst/>
            <a:ahLst/>
            <a:cxnLst/>
            <a:rect l="l" t="t" r="r" b="b"/>
            <a:pathLst>
              <a:path w="9645922" h="7251073">
                <a:moveTo>
                  <a:pt x="0" y="0"/>
                </a:moveTo>
                <a:lnTo>
                  <a:pt x="9645922" y="0"/>
                </a:lnTo>
                <a:lnTo>
                  <a:pt x="9645922" y="7251073"/>
                </a:lnTo>
                <a:lnTo>
                  <a:pt x="0" y="7251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607544" y="46738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Graphs Plots Results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906077"/>
            <a:ext cx="11184325" cy="5772555"/>
          </a:xfrm>
          <a:custGeom>
            <a:avLst/>
            <a:gdLst/>
            <a:ahLst/>
            <a:cxnLst/>
            <a:rect l="l" t="t" r="r" b="b"/>
            <a:pathLst>
              <a:path w="11184325" h="5772555">
                <a:moveTo>
                  <a:pt x="0" y="0"/>
                </a:moveTo>
                <a:lnTo>
                  <a:pt x="11184325" y="0"/>
                </a:lnTo>
                <a:lnTo>
                  <a:pt x="11184325" y="5772555"/>
                </a:lnTo>
                <a:lnTo>
                  <a:pt x="0" y="5772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184325" y="3081479"/>
            <a:ext cx="7335915" cy="5589269"/>
          </a:xfrm>
          <a:custGeom>
            <a:avLst/>
            <a:gdLst/>
            <a:ahLst/>
            <a:cxnLst/>
            <a:rect l="l" t="t" r="r" b="b"/>
            <a:pathLst>
              <a:path w="7335915" h="5589269">
                <a:moveTo>
                  <a:pt x="0" y="0"/>
                </a:moveTo>
                <a:lnTo>
                  <a:pt x="7335915" y="0"/>
                </a:lnTo>
                <a:lnTo>
                  <a:pt x="7335915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607544" y="46738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Graphs Plots Results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16750" y="6580695"/>
            <a:ext cx="4543444" cy="4543444"/>
          </a:xfrm>
          <a:custGeom>
            <a:avLst/>
            <a:gdLst/>
            <a:ahLst/>
            <a:cxnLst/>
            <a:rect l="l" t="t" r="r" b="b"/>
            <a:pathLst>
              <a:path w="4543444" h="4543444">
                <a:moveTo>
                  <a:pt x="0" y="0"/>
                </a:moveTo>
                <a:lnTo>
                  <a:pt x="4543443" y="0"/>
                </a:lnTo>
                <a:lnTo>
                  <a:pt x="4543443" y="4543444"/>
                </a:lnTo>
                <a:lnTo>
                  <a:pt x="0" y="454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15402" y="2577108"/>
            <a:ext cx="15827052" cy="3590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3"/>
              </a:lnSpc>
            </a:pPr>
            <a:r>
              <a:rPr lang="en-US" sz="338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project developed a predictive model for employee burnout, allowing for early detection and support of at-risk employees, which in turn improves individual well-being and organizational productivity.</a:t>
            </a:r>
          </a:p>
          <a:p>
            <a:pPr algn="l">
              <a:lnSpc>
                <a:spcPts val="4743"/>
              </a:lnSpc>
            </a:pPr>
            <a:endParaRPr lang="en-US" sz="3388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743"/>
              </a:lnSpc>
            </a:pPr>
            <a:r>
              <a:rPr lang="en-US" sz="3388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Next Steps:</a:t>
            </a:r>
          </a:p>
          <a:p>
            <a:pPr algn="l">
              <a:lnSpc>
                <a:spcPts val="4743"/>
              </a:lnSpc>
              <a:spcBef>
                <a:spcPct val="0"/>
              </a:spcBef>
            </a:pPr>
            <a:endParaRPr lang="en-US" sz="3388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738548" y="-1174002"/>
            <a:ext cx="3067475" cy="3067475"/>
          </a:xfrm>
          <a:custGeom>
            <a:avLst/>
            <a:gdLst/>
            <a:ahLst/>
            <a:cxnLst/>
            <a:rect l="l" t="t" r="r" b="b"/>
            <a:pathLst>
              <a:path w="3067475" h="3067475">
                <a:moveTo>
                  <a:pt x="0" y="0"/>
                </a:moveTo>
                <a:lnTo>
                  <a:pt x="3067476" y="0"/>
                </a:lnTo>
                <a:lnTo>
                  <a:pt x="3067476" y="3067476"/>
                </a:lnTo>
                <a:lnTo>
                  <a:pt x="0" y="30674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458408" y="5869906"/>
            <a:ext cx="12995214" cy="2270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1"/>
              </a:lnSpc>
            </a:pPr>
            <a:r>
              <a:rPr lang="en-US" sz="3258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Further research can integrate this model with other HR systems and create personalized interventions based on its predictions.</a:t>
            </a:r>
          </a:p>
          <a:p>
            <a:pPr algn="ctr">
              <a:lnSpc>
                <a:spcPts val="4561"/>
              </a:lnSpc>
            </a:pPr>
            <a:endParaRPr lang="en-US" sz="3258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4561"/>
              </a:lnSpc>
              <a:spcBef>
                <a:spcPct val="0"/>
              </a:spcBef>
            </a:pPr>
            <a:endParaRPr lang="en-US" sz="3258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32248" y="7133461"/>
            <a:ext cx="2524942" cy="1266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Benefits:</a:t>
            </a:r>
          </a:p>
          <a:p>
            <a:pPr algn="ctr">
              <a:lnSpc>
                <a:spcPts val="4746"/>
              </a:lnSpc>
              <a:spcBef>
                <a:spcPct val="0"/>
              </a:spcBef>
            </a:pPr>
            <a:endParaRPr lang="en-US" sz="339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58408" y="8089627"/>
            <a:ext cx="13655981" cy="3985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1"/>
              </a:lnSpc>
            </a:pPr>
            <a:r>
              <a:rPr lang="en-US" sz="3258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project has the potential to significantly enhance employee well-being and organizational performance by fostering a healthier and more productive work environment.</a:t>
            </a:r>
          </a:p>
          <a:p>
            <a:pPr algn="ctr">
              <a:lnSpc>
                <a:spcPts val="4561"/>
              </a:lnSpc>
            </a:pPr>
            <a:endParaRPr lang="en-US" sz="3258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4561"/>
              </a:lnSpc>
            </a:pPr>
            <a:endParaRPr lang="en-US" sz="3258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4561"/>
              </a:lnSpc>
            </a:pPr>
            <a:endParaRPr lang="en-US" sz="3258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4561"/>
              </a:lnSpc>
              <a:spcBef>
                <a:spcPct val="0"/>
              </a:spcBef>
            </a:pPr>
            <a:endParaRPr lang="en-US" sz="3258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16750" y="6580695"/>
            <a:ext cx="4543444" cy="4543444"/>
          </a:xfrm>
          <a:custGeom>
            <a:avLst/>
            <a:gdLst/>
            <a:ahLst/>
            <a:cxnLst/>
            <a:rect l="l" t="t" r="r" b="b"/>
            <a:pathLst>
              <a:path w="4543444" h="4543444">
                <a:moveTo>
                  <a:pt x="0" y="0"/>
                </a:moveTo>
                <a:lnTo>
                  <a:pt x="4543443" y="0"/>
                </a:lnTo>
                <a:lnTo>
                  <a:pt x="4543443" y="4543444"/>
                </a:lnTo>
                <a:lnTo>
                  <a:pt x="0" y="454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  <a:ea typeface="Oswald"/>
                <a:cs typeface="Oswald"/>
                <a:sym typeface="Oswald"/>
              </a:rPr>
              <a:t>LINKS</a:t>
            </a:r>
          </a:p>
        </p:txBody>
      </p:sp>
      <p:sp>
        <p:nvSpPr>
          <p:cNvPr id="4" name="Freeform 4"/>
          <p:cNvSpPr/>
          <p:nvPr/>
        </p:nvSpPr>
        <p:spPr>
          <a:xfrm>
            <a:off x="14738548" y="-1174002"/>
            <a:ext cx="3067475" cy="3067475"/>
          </a:xfrm>
          <a:custGeom>
            <a:avLst/>
            <a:gdLst/>
            <a:ahLst/>
            <a:cxnLst/>
            <a:rect l="l" t="t" r="r" b="b"/>
            <a:pathLst>
              <a:path w="3067475" h="3067475">
                <a:moveTo>
                  <a:pt x="0" y="0"/>
                </a:moveTo>
                <a:lnTo>
                  <a:pt x="3067476" y="0"/>
                </a:lnTo>
                <a:lnTo>
                  <a:pt x="3067476" y="3067476"/>
                </a:lnTo>
                <a:lnTo>
                  <a:pt x="0" y="30674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600200" y="3189269"/>
            <a:ext cx="6319071" cy="769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sz="4643" u="sng" dirty="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</a:t>
            </a:r>
            <a:r>
              <a:rPr lang="en-US" sz="4643" u="sng" dirty="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  <a:hlinkClick r:id="rId6"/>
              </a:rPr>
              <a:t>Google collab Link</a:t>
            </a:r>
            <a:endParaRPr lang="en-US" sz="4643" u="sng" dirty="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  <a:hlinkClick r:id="rId7" tooltip="https://colab.research.google.com/drive/1yH1NdMuv_Zm0gISbFKUjp2boR9hLmlmO?usp=sharing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73612" y="4943475"/>
            <a:ext cx="3600549" cy="769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6"/>
              </a:lnSpc>
              <a:spcBef>
                <a:spcPct val="0"/>
              </a:spcBef>
            </a:pPr>
            <a:r>
              <a:rPr lang="en-US" sz="4640" u="sng" dirty="0" err="1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  <a:hlinkClick r:id="rId8"/>
              </a:rPr>
              <a:t>Github</a:t>
            </a:r>
            <a:r>
              <a:rPr lang="en-US" sz="4640" u="sng" dirty="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  <a:hlinkClick r:id="rId8"/>
              </a:rPr>
              <a:t> Link</a:t>
            </a:r>
            <a:endParaRPr lang="en-US" sz="4640" u="sng" dirty="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  <a:hlinkClick r:id="rId9" tooltip="https://github.com/rammohanraonamburi/Employeeburnout.gi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92350" y="2633612"/>
            <a:ext cx="13703300" cy="3676650"/>
            <a:chOff x="0" y="0"/>
            <a:chExt cx="15147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14700" cy="406400"/>
            </a:xfrm>
            <a:custGeom>
              <a:avLst/>
              <a:gdLst/>
              <a:ahLst/>
              <a:cxnLst/>
              <a:rect l="l" t="t" r="r" b="b"/>
              <a:pathLst>
                <a:path w="1514700" h="406400">
                  <a:moveTo>
                    <a:pt x="1311500" y="0"/>
                  </a:moveTo>
                  <a:cubicBezTo>
                    <a:pt x="1423724" y="0"/>
                    <a:pt x="1514700" y="90976"/>
                    <a:pt x="1514700" y="203200"/>
                  </a:cubicBezTo>
                  <a:cubicBezTo>
                    <a:pt x="1514700" y="315424"/>
                    <a:pt x="1423724" y="406400"/>
                    <a:pt x="1311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6E765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147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34794" y="3549503"/>
            <a:ext cx="10818412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DF4F4"/>
                </a:solidFill>
                <a:latin typeface="Oswald"/>
                <a:ea typeface="Oswald"/>
                <a:cs typeface="Oswald"/>
                <a:sym typeface="Oswald"/>
              </a:rPr>
              <a:t>Thankyou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2461097" y="-1673523"/>
            <a:ext cx="4922194" cy="492219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004940" y="653903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3932789" y="5143500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2" y="0"/>
                </a:lnTo>
                <a:lnTo>
                  <a:pt x="5205222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380020" y="7866515"/>
            <a:ext cx="8763980" cy="2264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sz="3249" dirty="0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Srija yadla</a:t>
            </a:r>
          </a:p>
          <a:p>
            <a:pPr algn="ctr">
              <a:lnSpc>
                <a:spcPts val="4549"/>
              </a:lnSpc>
            </a:pPr>
            <a:r>
              <a:rPr lang="en-US" sz="3249" dirty="0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AP22110010108</a:t>
            </a:r>
          </a:p>
          <a:p>
            <a:pPr algn="ctr">
              <a:lnSpc>
                <a:spcPts val="4549"/>
              </a:lnSpc>
            </a:pPr>
            <a:r>
              <a:rPr lang="en-US" sz="3249" dirty="0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CSE-B, 2022-2026</a:t>
            </a:r>
          </a:p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249" dirty="0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yadlasrija44@gmail.com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9649" y="-283568"/>
            <a:ext cx="19007298" cy="3614291"/>
            <a:chOff x="0" y="0"/>
            <a:chExt cx="5006037" cy="9519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6037" cy="951912"/>
            </a:xfrm>
            <a:custGeom>
              <a:avLst/>
              <a:gdLst/>
              <a:ahLst/>
              <a:cxnLst/>
              <a:rect l="l" t="t" r="r" b="b"/>
              <a:pathLst>
                <a:path w="5006037" h="951912">
                  <a:moveTo>
                    <a:pt x="0" y="0"/>
                  </a:moveTo>
                  <a:lnTo>
                    <a:pt x="5006037" y="0"/>
                  </a:lnTo>
                  <a:lnTo>
                    <a:pt x="5006037" y="951912"/>
                  </a:lnTo>
                  <a:lnTo>
                    <a:pt x="0" y="951912"/>
                  </a:lnTo>
                  <a:close/>
                </a:path>
              </a:pathLst>
            </a:custGeom>
            <a:solidFill>
              <a:srgbClr val="6E765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06037" cy="990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83645" y="3629573"/>
            <a:ext cx="524766" cy="540393"/>
            <a:chOff x="0" y="0"/>
            <a:chExt cx="699688" cy="720524"/>
          </a:xfrm>
        </p:grpSpPr>
        <p:grpSp>
          <p:nvGrpSpPr>
            <p:cNvPr id="6" name="Group 6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-747073" y="248682"/>
            <a:ext cx="2235194" cy="2751008"/>
            <a:chOff x="0" y="0"/>
            <a:chExt cx="6604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5159655" y="1313600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1" y="0"/>
                </a:lnTo>
                <a:lnTo>
                  <a:pt x="5205221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7" name="Group 17"/>
          <p:cNvGrpSpPr/>
          <p:nvPr/>
        </p:nvGrpSpPr>
        <p:grpSpPr>
          <a:xfrm>
            <a:off x="1483645" y="4632770"/>
            <a:ext cx="524766" cy="540393"/>
            <a:chOff x="0" y="0"/>
            <a:chExt cx="699688" cy="720524"/>
          </a:xfrm>
        </p:grpSpPr>
        <p:grpSp>
          <p:nvGrpSpPr>
            <p:cNvPr id="18" name="Group 18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4" name="Freeform 24"/>
          <p:cNvSpPr/>
          <p:nvPr/>
        </p:nvSpPr>
        <p:spPr>
          <a:xfrm>
            <a:off x="12954439" y="8701702"/>
            <a:ext cx="4304861" cy="1815868"/>
          </a:xfrm>
          <a:custGeom>
            <a:avLst/>
            <a:gdLst/>
            <a:ahLst/>
            <a:cxnLst/>
            <a:rect l="l" t="t" r="r" b="b"/>
            <a:pathLst>
              <a:path w="4304861" h="1815868">
                <a:moveTo>
                  <a:pt x="0" y="0"/>
                </a:moveTo>
                <a:lnTo>
                  <a:pt x="4304861" y="0"/>
                </a:lnTo>
                <a:lnTo>
                  <a:pt x="4304861" y="1815869"/>
                </a:lnTo>
                <a:lnTo>
                  <a:pt x="0" y="18158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TextBox 25"/>
          <p:cNvSpPr txBox="1"/>
          <p:nvPr/>
        </p:nvSpPr>
        <p:spPr>
          <a:xfrm>
            <a:off x="370524" y="3553373"/>
            <a:ext cx="7781467" cy="1349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2"/>
              </a:lnSpc>
            </a:pPr>
            <a:r>
              <a:rPr lang="en-US" sz="386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 </a:t>
            </a:r>
          </a:p>
          <a:p>
            <a:pPr algn="ctr">
              <a:lnSpc>
                <a:spcPts val="5412"/>
              </a:lnSpc>
              <a:spcBef>
                <a:spcPct val="0"/>
              </a:spcBef>
            </a:pPr>
            <a:endParaRPr lang="en-US" sz="3866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173612" y="4556570"/>
            <a:ext cx="4447381" cy="2032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8"/>
              </a:lnSpc>
            </a:pPr>
            <a:r>
              <a:rPr lang="en-US" sz="387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Analyzing the data</a:t>
            </a:r>
          </a:p>
          <a:p>
            <a:pPr algn="ctr">
              <a:lnSpc>
                <a:spcPts val="5418"/>
              </a:lnSpc>
              <a:spcBef>
                <a:spcPct val="0"/>
              </a:spcBef>
            </a:pPr>
            <a:endParaRPr lang="en-US" sz="3870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483645" y="5639888"/>
            <a:ext cx="524766" cy="540393"/>
            <a:chOff x="0" y="0"/>
            <a:chExt cx="699688" cy="720524"/>
          </a:xfrm>
        </p:grpSpPr>
        <p:grpSp>
          <p:nvGrpSpPr>
            <p:cNvPr id="28" name="Group 28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34" name="TextBox 34"/>
          <p:cNvSpPr txBox="1"/>
          <p:nvPr/>
        </p:nvSpPr>
        <p:spPr>
          <a:xfrm>
            <a:off x="2173612" y="5563688"/>
            <a:ext cx="2464098" cy="1339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8"/>
              </a:lnSpc>
            </a:pPr>
            <a:r>
              <a:rPr lang="en-US" sz="387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Outcome</a:t>
            </a:r>
          </a:p>
          <a:p>
            <a:pPr algn="ctr">
              <a:lnSpc>
                <a:spcPts val="5418"/>
              </a:lnSpc>
              <a:spcBef>
                <a:spcPct val="0"/>
              </a:spcBef>
            </a:pPr>
            <a:endParaRPr lang="en-US" sz="3870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pSp>
        <p:nvGrpSpPr>
          <p:cNvPr id="35" name="Group 35"/>
          <p:cNvGrpSpPr/>
          <p:nvPr/>
        </p:nvGrpSpPr>
        <p:grpSpPr>
          <a:xfrm>
            <a:off x="1483645" y="6642993"/>
            <a:ext cx="524766" cy="540393"/>
            <a:chOff x="0" y="0"/>
            <a:chExt cx="699688" cy="720524"/>
          </a:xfrm>
        </p:grpSpPr>
        <p:grpSp>
          <p:nvGrpSpPr>
            <p:cNvPr id="36" name="Group 36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42" name="Group 42"/>
          <p:cNvGrpSpPr/>
          <p:nvPr/>
        </p:nvGrpSpPr>
        <p:grpSpPr>
          <a:xfrm>
            <a:off x="1483645" y="7646099"/>
            <a:ext cx="524766" cy="540393"/>
            <a:chOff x="0" y="0"/>
            <a:chExt cx="699688" cy="720524"/>
          </a:xfrm>
        </p:grpSpPr>
        <p:grpSp>
          <p:nvGrpSpPr>
            <p:cNvPr id="43" name="Group 43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49" name="Group 49"/>
          <p:cNvGrpSpPr/>
          <p:nvPr/>
        </p:nvGrpSpPr>
        <p:grpSpPr>
          <a:xfrm>
            <a:off x="1483645" y="8649204"/>
            <a:ext cx="524766" cy="540393"/>
            <a:chOff x="0" y="0"/>
            <a:chExt cx="699688" cy="720524"/>
          </a:xfrm>
        </p:grpSpPr>
        <p:grpSp>
          <p:nvGrpSpPr>
            <p:cNvPr id="50" name="Group 50"/>
            <p:cNvGrpSpPr/>
            <p:nvPr/>
          </p:nvGrpSpPr>
          <p:grpSpPr>
            <a:xfrm>
              <a:off x="139700" y="127000"/>
              <a:ext cx="559988" cy="593524"/>
              <a:chOff x="0" y="0"/>
              <a:chExt cx="110615" cy="117239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0" y="0"/>
              <a:ext cx="559988" cy="593524"/>
              <a:chOff x="0" y="0"/>
              <a:chExt cx="110615" cy="117239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6E7658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56" name="TextBox 56"/>
          <p:cNvSpPr txBox="1"/>
          <p:nvPr/>
        </p:nvSpPr>
        <p:spPr>
          <a:xfrm>
            <a:off x="1746028" y="6566793"/>
            <a:ext cx="4121372" cy="1349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18"/>
              </a:lnSpc>
            </a:pPr>
            <a:r>
              <a:rPr lang="en-US" sz="387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</a:t>
            </a:r>
          </a:p>
          <a:p>
            <a:pPr algn="ctr">
              <a:lnSpc>
                <a:spcPts val="5418"/>
              </a:lnSpc>
              <a:spcBef>
                <a:spcPct val="0"/>
              </a:spcBef>
            </a:pPr>
            <a:endParaRPr lang="en-US" sz="3870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2173612" y="7570415"/>
            <a:ext cx="2704306" cy="663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8"/>
              </a:lnSpc>
              <a:spcBef>
                <a:spcPct val="0"/>
              </a:spcBef>
            </a:pPr>
            <a:r>
              <a:rPr lang="en-US" sz="387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2279379" y="8525895"/>
            <a:ext cx="1246386" cy="663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8"/>
              </a:lnSpc>
              <a:spcBef>
                <a:spcPct val="0"/>
              </a:spcBef>
            </a:pPr>
            <a:r>
              <a:rPr lang="en-US" sz="38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5553" y="4320123"/>
            <a:ext cx="385694" cy="397179"/>
            <a:chOff x="0" y="0"/>
            <a:chExt cx="514258" cy="529572"/>
          </a:xfrm>
        </p:grpSpPr>
        <p:grpSp>
          <p:nvGrpSpPr>
            <p:cNvPr id="3" name="Group 3"/>
            <p:cNvGrpSpPr/>
            <p:nvPr/>
          </p:nvGrpSpPr>
          <p:grpSpPr>
            <a:xfrm>
              <a:off x="102677" y="93343"/>
              <a:ext cx="411581" cy="436229"/>
              <a:chOff x="0" y="0"/>
              <a:chExt cx="110615" cy="11723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411581" cy="436229"/>
              <a:chOff x="0" y="0"/>
              <a:chExt cx="110615" cy="11723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1755553" y="4944910"/>
            <a:ext cx="385694" cy="397179"/>
            <a:chOff x="0" y="0"/>
            <a:chExt cx="514258" cy="529572"/>
          </a:xfrm>
        </p:grpSpPr>
        <p:grpSp>
          <p:nvGrpSpPr>
            <p:cNvPr id="10" name="Group 10"/>
            <p:cNvGrpSpPr/>
            <p:nvPr/>
          </p:nvGrpSpPr>
          <p:grpSpPr>
            <a:xfrm>
              <a:off x="102677" y="93343"/>
              <a:ext cx="411581" cy="436229"/>
              <a:chOff x="0" y="0"/>
              <a:chExt cx="110615" cy="11723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411581" cy="436229"/>
              <a:chOff x="0" y="0"/>
              <a:chExt cx="110615" cy="11723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1755553" y="5475440"/>
            <a:ext cx="385694" cy="397179"/>
            <a:chOff x="0" y="0"/>
            <a:chExt cx="514258" cy="529572"/>
          </a:xfrm>
        </p:grpSpPr>
        <p:grpSp>
          <p:nvGrpSpPr>
            <p:cNvPr id="17" name="Group 17"/>
            <p:cNvGrpSpPr/>
            <p:nvPr/>
          </p:nvGrpSpPr>
          <p:grpSpPr>
            <a:xfrm>
              <a:off x="102677" y="93343"/>
              <a:ext cx="411581" cy="436229"/>
              <a:chOff x="0" y="0"/>
              <a:chExt cx="110615" cy="117239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0"/>
              <a:ext cx="411581" cy="436229"/>
              <a:chOff x="0" y="0"/>
              <a:chExt cx="110615" cy="117239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3" name="TextBox 23"/>
          <p:cNvSpPr txBox="1"/>
          <p:nvPr/>
        </p:nvSpPr>
        <p:spPr>
          <a:xfrm>
            <a:off x="2815846" y="304654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  <a:ea typeface="Oswald"/>
                <a:cs typeface="Oswald"/>
                <a:sym typeface="Oswald"/>
              </a:rPr>
              <a:t>What is Employee Burnout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55553" y="2515880"/>
            <a:ext cx="16061363" cy="18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3"/>
              </a:lnSpc>
            </a:pPr>
            <a:r>
              <a:rPr lang="en-US" sz="3438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Employee burnout is a state of physical, emotional, and mental exhaustion caused by prolonged work stress. Symptoms include: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endParaRPr lang="en-US" sz="3438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435994" y="4243923"/>
            <a:ext cx="10585584" cy="212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Exhaustion</a:t>
            </a: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Persistent tiredness.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Detachment</a:t>
            </a: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Cynical attitude toward work.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Inefficiency</a:t>
            </a: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Reduced productivity and concentration.</a:t>
            </a:r>
          </a:p>
          <a:p>
            <a:pPr algn="l">
              <a:lnSpc>
                <a:spcPts val="3467"/>
              </a:lnSpc>
              <a:spcBef>
                <a:spcPct val="0"/>
              </a:spcBef>
            </a:pPr>
            <a:endParaRPr lang="en-US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755553" y="7814827"/>
            <a:ext cx="13215835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Preventing burnout involves early recognition, promoting work-life balance, offering support, and fostering a positive work environment.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-2461097" y="-1673523"/>
            <a:ext cx="4922194" cy="492219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-2004940" y="653903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Freeform 31"/>
          <p:cNvSpPr/>
          <p:nvPr/>
        </p:nvSpPr>
        <p:spPr>
          <a:xfrm>
            <a:off x="16703402" y="5987345"/>
            <a:ext cx="4941056" cy="4941056"/>
          </a:xfrm>
          <a:custGeom>
            <a:avLst/>
            <a:gdLst/>
            <a:ahLst/>
            <a:cxnLst/>
            <a:rect l="l" t="t" r="r" b="b"/>
            <a:pathLst>
              <a:path w="4941056" h="4941056">
                <a:moveTo>
                  <a:pt x="0" y="0"/>
                </a:moveTo>
                <a:lnTo>
                  <a:pt x="4941056" y="0"/>
                </a:lnTo>
                <a:lnTo>
                  <a:pt x="4941056" y="4941055"/>
                </a:lnTo>
                <a:lnTo>
                  <a:pt x="0" y="4941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2" name="Group 32"/>
          <p:cNvGrpSpPr/>
          <p:nvPr/>
        </p:nvGrpSpPr>
        <p:grpSpPr>
          <a:xfrm>
            <a:off x="1755553" y="6158369"/>
            <a:ext cx="385694" cy="397179"/>
            <a:chOff x="0" y="0"/>
            <a:chExt cx="514258" cy="529572"/>
          </a:xfrm>
        </p:grpSpPr>
        <p:grpSp>
          <p:nvGrpSpPr>
            <p:cNvPr id="33" name="Group 33"/>
            <p:cNvGrpSpPr/>
            <p:nvPr/>
          </p:nvGrpSpPr>
          <p:grpSpPr>
            <a:xfrm>
              <a:off x="102677" y="93343"/>
              <a:ext cx="411581" cy="436229"/>
              <a:chOff x="0" y="0"/>
              <a:chExt cx="110615" cy="117239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0" y="0"/>
              <a:ext cx="411581" cy="436229"/>
              <a:chOff x="0" y="0"/>
              <a:chExt cx="110615" cy="117239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9" name="Group 39"/>
          <p:cNvGrpSpPr/>
          <p:nvPr/>
        </p:nvGrpSpPr>
        <p:grpSpPr>
          <a:xfrm>
            <a:off x="1755553" y="6879398"/>
            <a:ext cx="385694" cy="397179"/>
            <a:chOff x="0" y="0"/>
            <a:chExt cx="514258" cy="529572"/>
          </a:xfrm>
        </p:grpSpPr>
        <p:grpSp>
          <p:nvGrpSpPr>
            <p:cNvPr id="40" name="Group 40"/>
            <p:cNvGrpSpPr/>
            <p:nvPr/>
          </p:nvGrpSpPr>
          <p:grpSpPr>
            <a:xfrm>
              <a:off x="102677" y="93343"/>
              <a:ext cx="411581" cy="436229"/>
              <a:chOff x="0" y="0"/>
              <a:chExt cx="110615" cy="117239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0" y="0"/>
              <a:ext cx="411581" cy="436229"/>
              <a:chOff x="0" y="0"/>
              <a:chExt cx="110615" cy="117239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6" name="TextBox 46"/>
          <p:cNvSpPr txBox="1"/>
          <p:nvPr/>
        </p:nvSpPr>
        <p:spPr>
          <a:xfrm>
            <a:off x="2141247" y="6044069"/>
            <a:ext cx="10585584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Negative Emotions</a:t>
            </a: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Frustration and dissatisfaction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410396" y="6791207"/>
            <a:ext cx="10355263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Health Issues</a:t>
            </a: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Increased illness due to chronic stress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11195" y="7038579"/>
            <a:ext cx="4543444" cy="4543444"/>
          </a:xfrm>
          <a:custGeom>
            <a:avLst/>
            <a:gdLst/>
            <a:ahLst/>
            <a:cxnLst/>
            <a:rect l="l" t="t" r="r" b="b"/>
            <a:pathLst>
              <a:path w="4543444" h="4543444">
                <a:moveTo>
                  <a:pt x="0" y="0"/>
                </a:moveTo>
                <a:lnTo>
                  <a:pt x="4543443" y="0"/>
                </a:lnTo>
                <a:lnTo>
                  <a:pt x="4543443" y="4543444"/>
                </a:lnTo>
                <a:lnTo>
                  <a:pt x="0" y="454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32248" y="3370773"/>
            <a:ext cx="16315345" cy="366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89"/>
              </a:lnSpc>
            </a:pPr>
            <a:r>
              <a:rPr lang="en-US" sz="349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Employee burnout is a significant issue in modern workplaces, leading to reduced productivity, lower morale, and higher turnover rates. This initiative aims to develop a predictive model to identify employees at risk of burnout, enabling timely and effective interventions. By addressing burnout early, organizations can ensure a healthier and more productive workforce.</a:t>
            </a:r>
          </a:p>
          <a:p>
            <a:pPr algn="l">
              <a:lnSpc>
                <a:spcPts val="4889"/>
              </a:lnSpc>
              <a:spcBef>
                <a:spcPct val="0"/>
              </a:spcBef>
            </a:pPr>
            <a:endParaRPr lang="en-US" sz="3492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738548" y="-1174002"/>
            <a:ext cx="3067475" cy="3067475"/>
          </a:xfrm>
          <a:custGeom>
            <a:avLst/>
            <a:gdLst/>
            <a:ahLst/>
            <a:cxnLst/>
            <a:rect l="l" t="t" r="r" b="b"/>
            <a:pathLst>
              <a:path w="3067475" h="3067475">
                <a:moveTo>
                  <a:pt x="0" y="0"/>
                </a:moveTo>
                <a:lnTo>
                  <a:pt x="3067476" y="0"/>
                </a:lnTo>
                <a:lnTo>
                  <a:pt x="3067476" y="3067476"/>
                </a:lnTo>
                <a:lnTo>
                  <a:pt x="0" y="30674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5204" y="4118971"/>
            <a:ext cx="671787" cy="691792"/>
            <a:chOff x="0" y="0"/>
            <a:chExt cx="895716" cy="922389"/>
          </a:xfrm>
        </p:grpSpPr>
        <p:grpSp>
          <p:nvGrpSpPr>
            <p:cNvPr id="3" name="Group 3"/>
            <p:cNvGrpSpPr/>
            <p:nvPr/>
          </p:nvGrpSpPr>
          <p:grpSpPr>
            <a:xfrm>
              <a:off x="178839" y="162581"/>
              <a:ext cx="716877" cy="759808"/>
              <a:chOff x="0" y="0"/>
              <a:chExt cx="110615" cy="11723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716877" cy="759808"/>
              <a:chOff x="0" y="0"/>
              <a:chExt cx="110615" cy="11723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2125204" y="5052527"/>
            <a:ext cx="671787" cy="691792"/>
            <a:chOff x="0" y="0"/>
            <a:chExt cx="895716" cy="922389"/>
          </a:xfrm>
        </p:grpSpPr>
        <p:grpSp>
          <p:nvGrpSpPr>
            <p:cNvPr id="10" name="Group 10"/>
            <p:cNvGrpSpPr/>
            <p:nvPr/>
          </p:nvGrpSpPr>
          <p:grpSpPr>
            <a:xfrm>
              <a:off x="178839" y="162581"/>
              <a:ext cx="716877" cy="759808"/>
              <a:chOff x="0" y="0"/>
              <a:chExt cx="110615" cy="11723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716877" cy="759808"/>
              <a:chOff x="0" y="0"/>
              <a:chExt cx="110615" cy="11723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2125204" y="5986083"/>
            <a:ext cx="671787" cy="691792"/>
            <a:chOff x="0" y="0"/>
            <a:chExt cx="895716" cy="922389"/>
          </a:xfrm>
        </p:grpSpPr>
        <p:grpSp>
          <p:nvGrpSpPr>
            <p:cNvPr id="17" name="Group 17"/>
            <p:cNvGrpSpPr/>
            <p:nvPr/>
          </p:nvGrpSpPr>
          <p:grpSpPr>
            <a:xfrm>
              <a:off x="178839" y="162581"/>
              <a:ext cx="716877" cy="759808"/>
              <a:chOff x="0" y="0"/>
              <a:chExt cx="110615" cy="117239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0"/>
              <a:ext cx="716877" cy="759808"/>
              <a:chOff x="0" y="0"/>
              <a:chExt cx="110615" cy="117239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3" name="TextBox 23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  <a:ea typeface="Oswald"/>
                <a:cs typeface="Oswald"/>
                <a:sym typeface="Oswald"/>
              </a:rPr>
              <a:t>PROJECT OVERVIEW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071721" y="4004671"/>
            <a:ext cx="21995091" cy="821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3"/>
              </a:lnSpc>
            </a:pPr>
            <a:r>
              <a:rPr lang="en-US" sz="5145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Acquisition and Refinement</a:t>
            </a:r>
          </a:p>
          <a:p>
            <a:pPr algn="l">
              <a:lnSpc>
                <a:spcPts val="7203"/>
              </a:lnSpc>
            </a:pPr>
            <a:r>
              <a:rPr lang="en-US" sz="5145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Model Construction</a:t>
            </a:r>
          </a:p>
          <a:p>
            <a:pPr algn="l">
              <a:lnSpc>
                <a:spcPts val="7203"/>
              </a:lnSpc>
            </a:pPr>
            <a:r>
              <a:rPr lang="en-US" sz="5145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Key Factor Assessment</a:t>
            </a:r>
          </a:p>
          <a:p>
            <a:pPr algn="l">
              <a:lnSpc>
                <a:spcPts val="7203"/>
              </a:lnSpc>
            </a:pPr>
            <a:r>
              <a:rPr lang="en-US" sz="5145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Algorithm Verification and Evaluation</a:t>
            </a:r>
          </a:p>
          <a:p>
            <a:pPr algn="l">
              <a:lnSpc>
                <a:spcPts val="7203"/>
              </a:lnSpc>
            </a:pPr>
            <a:r>
              <a:rPr lang="en-US" sz="5145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Anticipated Results</a:t>
            </a:r>
          </a:p>
          <a:p>
            <a:pPr algn="l">
              <a:lnSpc>
                <a:spcPts val="7203"/>
              </a:lnSpc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7203"/>
              </a:lnSpc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7203"/>
              </a:lnSpc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7203"/>
              </a:lnSpc>
              <a:spcBef>
                <a:spcPct val="0"/>
              </a:spcBef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-2461097" y="-1673523"/>
            <a:ext cx="4922194" cy="4922194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-2004940" y="653903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Freeform 29"/>
          <p:cNvSpPr/>
          <p:nvPr/>
        </p:nvSpPr>
        <p:spPr>
          <a:xfrm>
            <a:off x="16703402" y="5987345"/>
            <a:ext cx="4941056" cy="4941056"/>
          </a:xfrm>
          <a:custGeom>
            <a:avLst/>
            <a:gdLst/>
            <a:ahLst/>
            <a:cxnLst/>
            <a:rect l="l" t="t" r="r" b="b"/>
            <a:pathLst>
              <a:path w="4941056" h="4941056">
                <a:moveTo>
                  <a:pt x="0" y="0"/>
                </a:moveTo>
                <a:lnTo>
                  <a:pt x="4941056" y="0"/>
                </a:lnTo>
                <a:lnTo>
                  <a:pt x="4941056" y="4941055"/>
                </a:lnTo>
                <a:lnTo>
                  <a:pt x="0" y="4941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0" name="Group 30"/>
          <p:cNvGrpSpPr/>
          <p:nvPr/>
        </p:nvGrpSpPr>
        <p:grpSpPr>
          <a:xfrm>
            <a:off x="2125204" y="6915999"/>
            <a:ext cx="671787" cy="691792"/>
            <a:chOff x="0" y="0"/>
            <a:chExt cx="895716" cy="922389"/>
          </a:xfrm>
        </p:grpSpPr>
        <p:grpSp>
          <p:nvGrpSpPr>
            <p:cNvPr id="31" name="Group 31"/>
            <p:cNvGrpSpPr/>
            <p:nvPr/>
          </p:nvGrpSpPr>
          <p:grpSpPr>
            <a:xfrm>
              <a:off x="178839" y="162581"/>
              <a:ext cx="716877" cy="759808"/>
              <a:chOff x="0" y="0"/>
              <a:chExt cx="110615" cy="117239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0" y="0"/>
              <a:ext cx="716877" cy="759808"/>
              <a:chOff x="0" y="0"/>
              <a:chExt cx="110615" cy="117239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2125204" y="7845916"/>
            <a:ext cx="671787" cy="691792"/>
            <a:chOff x="0" y="0"/>
            <a:chExt cx="895716" cy="922389"/>
          </a:xfrm>
        </p:grpSpPr>
        <p:grpSp>
          <p:nvGrpSpPr>
            <p:cNvPr id="38" name="Group 38"/>
            <p:cNvGrpSpPr/>
            <p:nvPr/>
          </p:nvGrpSpPr>
          <p:grpSpPr>
            <a:xfrm>
              <a:off x="178839" y="162581"/>
              <a:ext cx="716877" cy="759808"/>
              <a:chOff x="0" y="0"/>
              <a:chExt cx="110615" cy="117239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0" y="0"/>
              <a:ext cx="716877" cy="759808"/>
              <a:chOff x="0" y="0"/>
              <a:chExt cx="110615" cy="117239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5553" y="5760105"/>
            <a:ext cx="488126" cy="502662"/>
            <a:chOff x="0" y="0"/>
            <a:chExt cx="650834" cy="670216"/>
          </a:xfrm>
        </p:grpSpPr>
        <p:grpSp>
          <p:nvGrpSpPr>
            <p:cNvPr id="3" name="Group 3"/>
            <p:cNvGrpSpPr/>
            <p:nvPr/>
          </p:nvGrpSpPr>
          <p:grpSpPr>
            <a:xfrm>
              <a:off x="129946" y="118133"/>
              <a:ext cx="520889" cy="552083"/>
              <a:chOff x="0" y="0"/>
              <a:chExt cx="110615" cy="11723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520889" cy="552083"/>
              <a:chOff x="0" y="0"/>
              <a:chExt cx="110615" cy="11723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1755553" y="6438434"/>
            <a:ext cx="488126" cy="502662"/>
            <a:chOff x="0" y="0"/>
            <a:chExt cx="650834" cy="670216"/>
          </a:xfrm>
        </p:grpSpPr>
        <p:grpSp>
          <p:nvGrpSpPr>
            <p:cNvPr id="10" name="Group 10"/>
            <p:cNvGrpSpPr/>
            <p:nvPr/>
          </p:nvGrpSpPr>
          <p:grpSpPr>
            <a:xfrm>
              <a:off x="129946" y="118133"/>
              <a:ext cx="520889" cy="552083"/>
              <a:chOff x="0" y="0"/>
              <a:chExt cx="110615" cy="11723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520889" cy="552083"/>
              <a:chOff x="0" y="0"/>
              <a:chExt cx="110615" cy="11723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1755553" y="7116764"/>
            <a:ext cx="488126" cy="502662"/>
            <a:chOff x="0" y="0"/>
            <a:chExt cx="650834" cy="670216"/>
          </a:xfrm>
        </p:grpSpPr>
        <p:grpSp>
          <p:nvGrpSpPr>
            <p:cNvPr id="17" name="Group 17"/>
            <p:cNvGrpSpPr/>
            <p:nvPr/>
          </p:nvGrpSpPr>
          <p:grpSpPr>
            <a:xfrm>
              <a:off x="129946" y="118133"/>
              <a:ext cx="520889" cy="552083"/>
              <a:chOff x="0" y="0"/>
              <a:chExt cx="110615" cy="117239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0"/>
              <a:ext cx="520889" cy="552083"/>
              <a:chOff x="0" y="0"/>
              <a:chExt cx="110615" cy="117239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3" name="TextBox 23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  <a:ea typeface="Oswald"/>
                <a:cs typeface="Oswald"/>
                <a:sym typeface="Oswald"/>
              </a:rPr>
              <a:t>End Users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55553" y="3440616"/>
            <a:ext cx="16230600" cy="1417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3"/>
              </a:lnSpc>
              <a:spcBef>
                <a:spcPct val="0"/>
              </a:spcBef>
            </a:pPr>
            <a:r>
              <a:rPr lang="en-US" sz="408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end users of this project are individuals who will gain from the early detection and intervention of employee burnout –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616706" y="5639643"/>
            <a:ext cx="17311096" cy="281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9"/>
              </a:lnSpc>
            </a:pPr>
            <a:r>
              <a:rPr lang="en-US" sz="4049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Human Resource Professionals</a:t>
            </a:r>
          </a:p>
          <a:p>
            <a:pPr algn="l">
              <a:lnSpc>
                <a:spcPts val="5669"/>
              </a:lnSpc>
            </a:pPr>
            <a:r>
              <a:rPr lang="en-US" sz="4049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Managers</a:t>
            </a:r>
          </a:p>
          <a:p>
            <a:pPr algn="l">
              <a:lnSpc>
                <a:spcPts val="5669"/>
              </a:lnSpc>
            </a:pPr>
            <a:r>
              <a:rPr lang="en-US" sz="4049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Employees </a:t>
            </a:r>
          </a:p>
          <a:p>
            <a:pPr algn="l">
              <a:lnSpc>
                <a:spcPts val="5669"/>
              </a:lnSpc>
              <a:spcBef>
                <a:spcPct val="0"/>
              </a:spcBef>
            </a:pPr>
            <a:endParaRPr lang="en-US" sz="4049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-2461097" y="-1673523"/>
            <a:ext cx="4922194" cy="492219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-2004940" y="653903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Freeform 30"/>
          <p:cNvSpPr/>
          <p:nvPr/>
        </p:nvSpPr>
        <p:spPr>
          <a:xfrm>
            <a:off x="16703402" y="5987345"/>
            <a:ext cx="4941056" cy="4941056"/>
          </a:xfrm>
          <a:custGeom>
            <a:avLst/>
            <a:gdLst/>
            <a:ahLst/>
            <a:cxnLst/>
            <a:rect l="l" t="t" r="r" b="b"/>
            <a:pathLst>
              <a:path w="4941056" h="4941056">
                <a:moveTo>
                  <a:pt x="0" y="0"/>
                </a:moveTo>
                <a:lnTo>
                  <a:pt x="4941056" y="0"/>
                </a:lnTo>
                <a:lnTo>
                  <a:pt x="4941056" y="4941055"/>
                </a:lnTo>
                <a:lnTo>
                  <a:pt x="0" y="4941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61097" y="-1673523"/>
            <a:ext cx="4922194" cy="4922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004940" y="653903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3402" y="5987345"/>
            <a:ext cx="4941056" cy="4941056"/>
          </a:xfrm>
          <a:custGeom>
            <a:avLst/>
            <a:gdLst/>
            <a:ahLst/>
            <a:cxnLst/>
            <a:rect l="l" t="t" r="r" b="b"/>
            <a:pathLst>
              <a:path w="4941056" h="4941056">
                <a:moveTo>
                  <a:pt x="0" y="0"/>
                </a:moveTo>
                <a:lnTo>
                  <a:pt x="4941056" y="0"/>
                </a:lnTo>
                <a:lnTo>
                  <a:pt x="4941056" y="4941055"/>
                </a:lnTo>
                <a:lnTo>
                  <a:pt x="0" y="4941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231638" y="1810790"/>
            <a:ext cx="8559519" cy="1437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7"/>
              </a:lnSpc>
            </a:pPr>
            <a:r>
              <a:rPr lang="en-US" sz="3919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Human Resource Professionals:</a:t>
            </a:r>
          </a:p>
          <a:p>
            <a:pPr algn="ctr">
              <a:lnSpc>
                <a:spcPts val="5487"/>
              </a:lnSpc>
              <a:spcBef>
                <a:spcPct val="0"/>
              </a:spcBef>
            </a:pPr>
            <a:endParaRPr lang="en-US" sz="3919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81111" y="2766105"/>
            <a:ext cx="13608849" cy="322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1"/>
              </a:lnSpc>
            </a:pPr>
            <a:r>
              <a:rPr lang="en-US" sz="3679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To successfully execute targeted interventions and create sustainable strategies for enhancing employee well-being</a:t>
            </a:r>
          </a:p>
          <a:p>
            <a:pPr algn="ctr">
              <a:lnSpc>
                <a:spcPts val="5151"/>
              </a:lnSpc>
            </a:pPr>
            <a:endParaRPr lang="en-US" sz="3679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5151"/>
              </a:lnSpc>
            </a:pPr>
            <a:endParaRPr lang="en-US" sz="3679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5151"/>
              </a:lnSpc>
              <a:spcBef>
                <a:spcPct val="0"/>
              </a:spcBef>
            </a:pPr>
            <a:endParaRPr lang="en-US" sz="3679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31638" y="4534338"/>
            <a:ext cx="2795885" cy="145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Managers:</a:t>
            </a:r>
          </a:p>
          <a:p>
            <a:pPr algn="ctr">
              <a:lnSpc>
                <a:spcPts val="5488"/>
              </a:lnSpc>
              <a:spcBef>
                <a:spcPct val="0"/>
              </a:spcBef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61984" y="5535254"/>
            <a:ext cx="11847104" cy="322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2"/>
              </a:lnSpc>
            </a:pPr>
            <a:r>
              <a:rPr lang="en-US" sz="368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To precisely identify and proactively assist employees at risk of burnout within their teams.</a:t>
            </a:r>
          </a:p>
          <a:p>
            <a:pPr algn="ctr">
              <a:lnSpc>
                <a:spcPts val="5152"/>
              </a:lnSpc>
            </a:pPr>
            <a:endParaRPr lang="en-US" sz="368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5152"/>
              </a:lnSpc>
            </a:pPr>
            <a:endParaRPr lang="en-US" sz="368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5152"/>
              </a:lnSpc>
              <a:spcBef>
                <a:spcPct val="0"/>
              </a:spcBef>
            </a:pPr>
            <a:endParaRPr lang="en-US" sz="368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16396" y="7022043"/>
            <a:ext cx="3026371" cy="145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Employees:</a:t>
            </a:r>
          </a:p>
          <a:p>
            <a:pPr algn="ctr">
              <a:lnSpc>
                <a:spcPts val="5488"/>
              </a:lnSpc>
              <a:spcBef>
                <a:spcPct val="0"/>
              </a:spcBef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780012" y="7828801"/>
            <a:ext cx="12727976" cy="1798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9"/>
              </a:lnSpc>
              <a:spcBef>
                <a:spcPct val="0"/>
              </a:spcBef>
            </a:pPr>
            <a:r>
              <a:rPr lang="en-US" sz="34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 raise awareness of burnout, provide easy access to supportive resources, and actively encourage self-care practices.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61097" y="-1673523"/>
            <a:ext cx="4922194" cy="4922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004940" y="653903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-3537652" y="6787772"/>
            <a:ext cx="4941056" cy="4941056"/>
          </a:xfrm>
          <a:custGeom>
            <a:avLst/>
            <a:gdLst/>
            <a:ahLst/>
            <a:cxnLst/>
            <a:rect l="l" t="t" r="r" b="b"/>
            <a:pathLst>
              <a:path w="4941056" h="4941056">
                <a:moveTo>
                  <a:pt x="0" y="0"/>
                </a:moveTo>
                <a:lnTo>
                  <a:pt x="4941056" y="0"/>
                </a:lnTo>
                <a:lnTo>
                  <a:pt x="4941056" y="4941056"/>
                </a:lnTo>
                <a:lnTo>
                  <a:pt x="0" y="4941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535619" y="2589399"/>
            <a:ext cx="4074914" cy="214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Data Gathering</a:t>
            </a:r>
          </a:p>
          <a:p>
            <a:pPr algn="ctr">
              <a:lnSpc>
                <a:spcPts val="5488"/>
              </a:lnSpc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  <a:p>
            <a:pPr algn="ctr">
              <a:lnSpc>
                <a:spcPts val="5488"/>
              </a:lnSpc>
              <a:spcBef>
                <a:spcPct val="0"/>
              </a:spcBef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11140" y="3663803"/>
            <a:ext cx="15107415" cy="2573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2"/>
              </a:lnSpc>
            </a:pPr>
            <a:r>
              <a:rPr lang="en-US" sz="368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Student survey data was collected on various factors related to burnout.</a:t>
            </a:r>
          </a:p>
          <a:p>
            <a:pPr algn="ctr">
              <a:lnSpc>
                <a:spcPts val="5152"/>
              </a:lnSpc>
            </a:pPr>
            <a:endParaRPr lang="en-US" sz="368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5152"/>
              </a:lnSpc>
            </a:pPr>
            <a:endParaRPr lang="en-US" sz="368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5152"/>
              </a:lnSpc>
              <a:spcBef>
                <a:spcPct val="0"/>
              </a:spcBef>
            </a:pPr>
            <a:endParaRPr lang="en-US" sz="368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48629" y="4260072"/>
            <a:ext cx="3596481" cy="214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Model Choice</a:t>
            </a:r>
          </a:p>
          <a:p>
            <a:pPr algn="ctr">
              <a:lnSpc>
                <a:spcPts val="5488"/>
              </a:lnSpc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  <a:p>
            <a:pPr algn="ctr">
              <a:lnSpc>
                <a:spcPts val="5488"/>
              </a:lnSpc>
              <a:spcBef>
                <a:spcPct val="0"/>
              </a:spcBef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3404" y="5175881"/>
            <a:ext cx="15515152" cy="2407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9"/>
              </a:lnSpc>
              <a:spcBef>
                <a:spcPct val="0"/>
              </a:spcBef>
            </a:pPr>
            <a:r>
              <a:rPr lang="en-US" sz="34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models were selected based on their suitability for student data.</a:t>
            </a:r>
          </a:p>
          <a:p>
            <a:pPr algn="ctr">
              <a:lnSpc>
                <a:spcPts val="4849"/>
              </a:lnSpc>
              <a:spcBef>
                <a:spcPct val="0"/>
              </a:spcBef>
            </a:pPr>
            <a:endParaRPr lang="en-US" sz="346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849"/>
              </a:lnSpc>
              <a:spcBef>
                <a:spcPct val="0"/>
              </a:spcBef>
            </a:pPr>
            <a:endParaRPr lang="en-US" sz="346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61984" y="80416"/>
            <a:ext cx="14461828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 PERSONALIZATION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2124" y="6218162"/>
            <a:ext cx="3961904" cy="214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Model Training</a:t>
            </a:r>
          </a:p>
          <a:p>
            <a:pPr algn="ctr">
              <a:lnSpc>
                <a:spcPts val="5488"/>
              </a:lnSpc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  <a:p>
            <a:pPr algn="ctr">
              <a:lnSpc>
                <a:spcPts val="5488"/>
              </a:lnSpc>
              <a:spcBef>
                <a:spcPct val="0"/>
              </a:spcBef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11140" y="7202700"/>
            <a:ext cx="15046048" cy="1764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model was trained on the collected data to predict student burnout.</a:t>
            </a:r>
          </a:p>
          <a:p>
            <a:pPr algn="ctr">
              <a:lnSpc>
                <a:spcPts val="4702"/>
              </a:lnSpc>
              <a:spcBef>
                <a:spcPct val="0"/>
              </a:spcBef>
            </a:pPr>
            <a:endParaRPr lang="en-US" sz="335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02"/>
              </a:lnSpc>
              <a:spcBef>
                <a:spcPct val="0"/>
              </a:spcBef>
            </a:pPr>
            <a:endParaRPr lang="en-US" sz="335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48629" y="7921676"/>
            <a:ext cx="5087442" cy="214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Model Assessment</a:t>
            </a:r>
          </a:p>
          <a:p>
            <a:pPr algn="ctr">
              <a:lnSpc>
                <a:spcPts val="5488"/>
              </a:lnSpc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  <a:p>
            <a:pPr algn="ctr">
              <a:lnSpc>
                <a:spcPts val="5488"/>
              </a:lnSpc>
              <a:spcBef>
                <a:spcPct val="0"/>
              </a:spcBef>
            </a:pPr>
            <a:endParaRPr lang="en-US" sz="3920">
              <a:solidFill>
                <a:srgbClr val="FFFFFF"/>
              </a:solidFill>
              <a:latin typeface="Heading Now 71-78"/>
              <a:ea typeface="Heading Now 71-78"/>
              <a:cs typeface="Heading Now 71-78"/>
              <a:sym typeface="Heading Now 71-78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03404" y="9070965"/>
            <a:ext cx="15046048" cy="235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</a:pPr>
            <a:r>
              <a:rPr lang="en-US" sz="335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model's performance was evaluated using appropriate metrics.</a:t>
            </a:r>
          </a:p>
          <a:p>
            <a:pPr algn="ctr">
              <a:lnSpc>
                <a:spcPts val="4702"/>
              </a:lnSpc>
              <a:spcBef>
                <a:spcPct val="0"/>
              </a:spcBef>
            </a:pPr>
            <a:endParaRPr lang="en-US" sz="335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02"/>
              </a:lnSpc>
              <a:spcBef>
                <a:spcPct val="0"/>
              </a:spcBef>
            </a:pPr>
            <a:endParaRPr lang="en-US" sz="335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02"/>
              </a:lnSpc>
              <a:spcBef>
                <a:spcPct val="0"/>
              </a:spcBef>
            </a:pPr>
            <a:endParaRPr lang="en-US" sz="335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75544" y="6077056"/>
            <a:ext cx="671787" cy="691792"/>
            <a:chOff x="0" y="0"/>
            <a:chExt cx="895716" cy="922389"/>
          </a:xfrm>
        </p:grpSpPr>
        <p:grpSp>
          <p:nvGrpSpPr>
            <p:cNvPr id="3" name="Group 3"/>
            <p:cNvGrpSpPr/>
            <p:nvPr/>
          </p:nvGrpSpPr>
          <p:grpSpPr>
            <a:xfrm>
              <a:off x="178839" y="162581"/>
              <a:ext cx="716877" cy="759808"/>
              <a:chOff x="0" y="0"/>
              <a:chExt cx="110615" cy="11723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716877" cy="759808"/>
              <a:chOff x="0" y="0"/>
              <a:chExt cx="110615" cy="11723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1875544" y="7010611"/>
            <a:ext cx="671787" cy="691792"/>
            <a:chOff x="0" y="0"/>
            <a:chExt cx="895716" cy="922389"/>
          </a:xfrm>
        </p:grpSpPr>
        <p:grpSp>
          <p:nvGrpSpPr>
            <p:cNvPr id="10" name="Group 10"/>
            <p:cNvGrpSpPr/>
            <p:nvPr/>
          </p:nvGrpSpPr>
          <p:grpSpPr>
            <a:xfrm>
              <a:off x="178839" y="162581"/>
              <a:ext cx="716877" cy="759808"/>
              <a:chOff x="0" y="0"/>
              <a:chExt cx="110615" cy="11723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716877" cy="759808"/>
              <a:chOff x="0" y="0"/>
              <a:chExt cx="110615" cy="11723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2173612" y="568499"/>
            <a:ext cx="13940777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DF4F4"/>
                </a:solidFill>
                <a:latin typeface="Oswald"/>
                <a:ea typeface="Oswald"/>
                <a:cs typeface="Oswald"/>
                <a:sym typeface="Oswald"/>
              </a:rPr>
              <a:t>OUTCOMES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22061" y="5029200"/>
            <a:ext cx="21995091" cy="912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3"/>
              </a:lnSpc>
            </a:pPr>
            <a:endParaRPr/>
          </a:p>
          <a:p>
            <a:pPr algn="l">
              <a:lnSpc>
                <a:spcPts val="7203"/>
              </a:lnSpc>
            </a:pPr>
            <a:r>
              <a:rPr lang="en-US" sz="5145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High Accuracy</a:t>
            </a:r>
          </a:p>
          <a:p>
            <a:pPr algn="l">
              <a:lnSpc>
                <a:spcPts val="7203"/>
              </a:lnSpc>
            </a:pPr>
            <a:r>
              <a:rPr lang="en-US" sz="5145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Key Factor</a:t>
            </a:r>
          </a:p>
          <a:p>
            <a:pPr algn="l">
              <a:lnSpc>
                <a:spcPts val="7203"/>
              </a:lnSpc>
            </a:pPr>
            <a:r>
              <a:rPr lang="en-US" sz="5145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Visualization</a:t>
            </a:r>
          </a:p>
          <a:p>
            <a:pPr algn="l">
              <a:lnSpc>
                <a:spcPts val="7203"/>
              </a:lnSpc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7203"/>
              </a:lnSpc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7203"/>
              </a:lnSpc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7203"/>
              </a:lnSpc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7203"/>
              </a:lnSpc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7203"/>
              </a:lnSpc>
              <a:spcBef>
                <a:spcPct val="0"/>
              </a:spcBef>
            </a:pPr>
            <a:endParaRPr lang="en-US" sz="5145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-2461097" y="-1673523"/>
            <a:ext cx="4922194" cy="492219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96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-2004940" y="653903"/>
            <a:ext cx="3408343" cy="3086100"/>
          </a:xfrm>
          <a:custGeom>
            <a:avLst/>
            <a:gdLst/>
            <a:ahLst/>
            <a:cxnLst/>
            <a:rect l="l" t="t" r="r" b="b"/>
            <a:pathLst>
              <a:path w="3408343" h="3086100">
                <a:moveTo>
                  <a:pt x="0" y="0"/>
                </a:moveTo>
                <a:lnTo>
                  <a:pt x="3408344" y="0"/>
                </a:lnTo>
                <a:lnTo>
                  <a:pt x="340834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16703402" y="5987345"/>
            <a:ext cx="4941056" cy="4941056"/>
          </a:xfrm>
          <a:custGeom>
            <a:avLst/>
            <a:gdLst/>
            <a:ahLst/>
            <a:cxnLst/>
            <a:rect l="l" t="t" r="r" b="b"/>
            <a:pathLst>
              <a:path w="4941056" h="4941056">
                <a:moveTo>
                  <a:pt x="0" y="0"/>
                </a:moveTo>
                <a:lnTo>
                  <a:pt x="4941056" y="0"/>
                </a:lnTo>
                <a:lnTo>
                  <a:pt x="4941056" y="4941055"/>
                </a:lnTo>
                <a:lnTo>
                  <a:pt x="0" y="4941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875544" y="7940528"/>
            <a:ext cx="671787" cy="691792"/>
            <a:chOff x="0" y="0"/>
            <a:chExt cx="895716" cy="922389"/>
          </a:xfrm>
        </p:grpSpPr>
        <p:grpSp>
          <p:nvGrpSpPr>
            <p:cNvPr id="24" name="Group 24"/>
            <p:cNvGrpSpPr/>
            <p:nvPr/>
          </p:nvGrpSpPr>
          <p:grpSpPr>
            <a:xfrm>
              <a:off x="178839" y="162581"/>
              <a:ext cx="716877" cy="759808"/>
              <a:chOff x="0" y="0"/>
              <a:chExt cx="110615" cy="117239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8D967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0" y="0"/>
              <a:ext cx="716877" cy="759808"/>
              <a:chOff x="0" y="0"/>
              <a:chExt cx="110615" cy="117239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10615" cy="117239"/>
              </a:xfrm>
              <a:custGeom>
                <a:avLst/>
                <a:gdLst/>
                <a:ahLst/>
                <a:cxnLst/>
                <a:rect l="l" t="t" r="r" b="b"/>
                <a:pathLst>
                  <a:path w="110615" h="117239">
                    <a:moveTo>
                      <a:pt x="0" y="0"/>
                    </a:moveTo>
                    <a:lnTo>
                      <a:pt x="110615" y="0"/>
                    </a:lnTo>
                    <a:lnTo>
                      <a:pt x="110615" y="117239"/>
                    </a:lnTo>
                    <a:lnTo>
                      <a:pt x="0" y="117239"/>
                    </a:lnTo>
                    <a:close/>
                  </a:path>
                </a:pathLst>
              </a:custGeom>
              <a:solidFill>
                <a:srgbClr val="FDF4F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110615" cy="155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30" name="TextBox 30"/>
          <p:cNvSpPr txBox="1"/>
          <p:nvPr/>
        </p:nvSpPr>
        <p:spPr>
          <a:xfrm>
            <a:off x="1669737" y="3507686"/>
            <a:ext cx="16230600" cy="213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  <a:spcBef>
                <a:spcPct val="0"/>
              </a:spcBef>
            </a:pPr>
            <a:r>
              <a:rPr lang="en-US" sz="409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developed model achieved a high level of accuracy in predicting employee burnout. The results highlighted key factors contributing to burnout, providing valuable insights for intervention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470</Words>
  <Application>Microsoft Office PowerPoint</Application>
  <PresentationFormat>Custom</PresentationFormat>
  <Paragraphs>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Oswald</vt:lpstr>
      <vt:lpstr>Heading Now 71-78</vt:lpstr>
      <vt:lpstr>Atkinson Hyperlegible</vt:lpstr>
      <vt:lpstr>Canva Sans</vt:lpstr>
      <vt:lpstr>Arial</vt:lpstr>
      <vt:lpstr>Calibri</vt:lpstr>
      <vt:lpstr>Aptos</vt:lpstr>
      <vt:lpstr>Canva Sans Bold</vt:lpstr>
      <vt:lpstr>Roboto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cp:lastModifiedBy>srija yadla</cp:lastModifiedBy>
  <cp:revision>2</cp:revision>
  <dcterms:created xsi:type="dcterms:W3CDTF">2006-08-16T00:00:00Z</dcterms:created>
  <dcterms:modified xsi:type="dcterms:W3CDTF">2024-07-08T17:22:46Z</dcterms:modified>
  <dc:identifier>DAGKXFNZ8R8</dc:identifier>
</cp:coreProperties>
</file>