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82" name="Shape 8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63" name="Shape 16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72" name="Shape 17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83" name="Shape 183"/>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92" name="Shape 9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01" name="Shape 101"/>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0" name="Shape 11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9" name="Shape 119"/>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28" name="Shape 128"/>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36" name="Shape 13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45" name="Shape 14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54" name="Shape 15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Shape 6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4" name="Shape 74"/>
        <p:cNvGrpSpPr/>
        <p:nvPr/>
      </p:nvGrpSpPr>
      <p:grpSpPr>
        <a:xfrm>
          <a:off x="0" y="0"/>
          <a:ext cx="0" cy="0"/>
          <a:chOff x="0" y="0"/>
          <a:chExt cx="0" cy="0"/>
        </a:xfrm>
      </p:grpSpPr>
      <p:sp>
        <p:nvSpPr>
          <p:cNvPr id="75" name="Shape 75"/>
          <p:cNvSpPr txBox="1"/>
          <p:nvPr>
            <p:ph type="ctrTitle"/>
          </p:nvPr>
        </p:nvSpPr>
        <p:spPr>
          <a:xfrm>
            <a:off x="685800" y="2130426"/>
            <a:ext cx="7772400" cy="14700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Shape 1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9" name="Shape 29"/>
        <p:cNvGrpSpPr/>
        <p:nvPr/>
      </p:nvGrpSpPr>
      <p:grpSpPr>
        <a:xfrm>
          <a:off x="0" y="0"/>
          <a:ext cx="0" cy="0"/>
          <a:chOff x="0" y="0"/>
          <a:chExt cx="0" cy="0"/>
        </a:xfrm>
      </p:grpSpPr>
      <p:sp>
        <p:nvSpPr>
          <p:cNvPr id="30" name="Shape 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1" name="Shape 3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Shape 37"/>
          <p:cNvSpPr txBox="1"/>
          <p:nvPr>
            <p:ph type="title"/>
          </p:nvPr>
        </p:nvSpPr>
        <p:spPr>
          <a:xfrm>
            <a:off x="457202" y="273051"/>
            <a:ext cx="3008313"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2" y="1435105"/>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Shape 4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57200" y="2174876"/>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4645030"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4645030" y="2174876"/>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457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4648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leafletj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s://codeshare.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flipH="1" rot="10800000">
            <a:off x="0" y="6858000"/>
            <a:ext cx="9144000" cy="46037"/>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b="0" l="0" r="0" t="0"/>
          <a:stretch/>
        </p:blipFill>
        <p:spPr>
          <a:xfrm>
            <a:off x="6934200" y="71437"/>
            <a:ext cx="2209800" cy="895350"/>
          </a:xfrm>
          <a:prstGeom prst="rect">
            <a:avLst/>
          </a:prstGeom>
          <a:noFill/>
          <a:ln>
            <a:noFill/>
          </a:ln>
        </p:spPr>
      </p:pic>
      <p:sp>
        <p:nvSpPr>
          <p:cNvPr id="86" name="Shape 8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87" name="Shape 87"/>
          <p:cNvSpPr txBox="1"/>
          <p:nvPr>
            <p:ph idx="1" type="body"/>
          </p:nvPr>
        </p:nvSpPr>
        <p:spPr>
          <a:xfrm>
            <a:off x="457200" y="2438400"/>
            <a:ext cx="8229600" cy="36877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Slugstras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members:</a:t>
            </a:r>
            <a:endParaRPr b="0" i="0" sz="28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5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Joven Pableo (Product Owner)</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Cameron Skaggs</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Pranav Salunke</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Srijitha Somangili</a:t>
            </a:r>
            <a:endParaRPr b="0" i="0" sz="2400" u="none" cap="none" strike="noStrike">
              <a:solidFill>
                <a:srgbClr val="222222"/>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22222"/>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Edward John Tagaca (Scrum Master)</a:t>
            </a:r>
            <a:endParaRPr b="0" i="0" sz="3200" u="none" cap="none" strike="noStrike">
              <a:solidFill>
                <a:schemeClr val="dk1"/>
              </a:solidFill>
              <a:latin typeface="Calibri"/>
              <a:ea typeface="Calibri"/>
              <a:cs typeface="Calibri"/>
              <a:sym typeface="Calibri"/>
            </a:endParaRPr>
          </a:p>
        </p:txBody>
      </p:sp>
      <p:sp>
        <p:nvSpPr>
          <p:cNvPr id="88" name="Shape 88"/>
          <p:cNvSpPr txBox="1"/>
          <p:nvPr>
            <p:ph type="title"/>
          </p:nvPr>
        </p:nvSpPr>
        <p:spPr>
          <a:xfrm>
            <a:off x="457200" y="1046162"/>
            <a:ext cx="8229600" cy="1260475"/>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SlugPath</a:t>
            </a:r>
            <a:endParaRPr b="0"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January 17, 2018</a:t>
            </a:r>
            <a:endParaRPr b="0" i="0" sz="4000" u="none" cap="none" strike="noStrike">
              <a:solidFill>
                <a:schemeClr val="dk1"/>
              </a:solidFill>
              <a:latin typeface="Times New Roman"/>
              <a:ea typeface="Times New Roman"/>
              <a:cs typeface="Times New Roman"/>
              <a:sym typeface="Times New Roman"/>
            </a:endParaRPr>
          </a:p>
        </p:txBody>
      </p:sp>
      <p:sp>
        <p:nvSpPr>
          <p:cNvPr id="89" name="Shape 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6" name="Shape 166"/>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67" name="Shape 16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68" name="Shape 168"/>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1:</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HTML</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CSS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Javascript</a:t>
            </a:r>
            <a:endParaRPr b="0" i="0" sz="3200" u="none" cap="none" strike="noStrike">
              <a:solidFill>
                <a:schemeClr val="dk1"/>
              </a:solidFill>
              <a:latin typeface="Calibri"/>
              <a:ea typeface="Calibri"/>
              <a:cs typeface="Calibri"/>
              <a:sym typeface="Calibri"/>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9" name="Shape 16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75" name="Shape 175"/>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76" name="Shape 176"/>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77" name="Shape 177"/>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2:</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Leaflet</a:t>
            </a:r>
            <a:endParaRPr b="0" i="0" sz="3200" u="none" cap="none" strike="noStrike">
              <a:solidFill>
                <a:schemeClr val="dk1"/>
              </a:solidFill>
              <a:latin typeface="Calibri"/>
              <a:ea typeface="Calibri"/>
              <a:cs typeface="Calibri"/>
              <a:sym typeface="Calibri"/>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78" name="Shape 178"/>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9" name="Shape 179"/>
          <p:cNvPicPr preferRelativeResize="0"/>
          <p:nvPr/>
        </p:nvPicPr>
        <p:blipFill rotWithShape="1">
          <a:blip r:embed="rId4">
            <a:alphaModFix/>
          </a:blip>
          <a:srcRect b="0" l="0" r="0" t="0"/>
          <a:stretch/>
        </p:blipFill>
        <p:spPr>
          <a:xfrm>
            <a:off x="667401" y="3128775"/>
            <a:ext cx="7961600" cy="2792125"/>
          </a:xfrm>
          <a:prstGeom prst="rect">
            <a:avLst/>
          </a:prstGeom>
          <a:noFill/>
          <a:ln>
            <a:noFill/>
          </a:ln>
        </p:spPr>
      </p:pic>
      <p:sp>
        <p:nvSpPr>
          <p:cNvPr id="180" name="Shape 180"/>
          <p:cNvSpPr txBox="1"/>
          <p:nvPr/>
        </p:nvSpPr>
        <p:spPr>
          <a:xfrm>
            <a:off x="599775" y="585792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b="0" i="0" lang="en-US" sz="1400" u="sng" cap="none" strike="noStrike">
                <a:solidFill>
                  <a:schemeClr val="hlink"/>
                </a:solidFill>
                <a:latin typeface="Arial"/>
                <a:ea typeface="Arial"/>
                <a:cs typeface="Arial"/>
                <a:sym typeface="Arial"/>
                <a:hlinkClick r:id="rId5"/>
              </a:rPr>
              <a:t>http://leafletjs.com/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86" name="Shape 186"/>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87" name="Shape 18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88" name="Shape 188"/>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3:</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Codeshare.io</a:t>
            </a:r>
            <a:endParaRPr b="0" i="0" sz="3200" u="none" cap="none" strike="noStrike">
              <a:solidFill>
                <a:schemeClr val="dk1"/>
              </a:solidFill>
              <a:latin typeface="Calibri"/>
              <a:ea typeface="Calibri"/>
              <a:cs typeface="Calibri"/>
              <a:sym typeface="Calibri"/>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9" name="Shape 1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0" name="Shape 190"/>
          <p:cNvPicPr preferRelativeResize="0"/>
          <p:nvPr/>
        </p:nvPicPr>
        <p:blipFill rotWithShape="1">
          <a:blip r:embed="rId4">
            <a:alphaModFix/>
          </a:blip>
          <a:srcRect b="0" l="0" r="0" t="0"/>
          <a:stretch/>
        </p:blipFill>
        <p:spPr>
          <a:xfrm>
            <a:off x="533400" y="3256850"/>
            <a:ext cx="6062501" cy="2628100"/>
          </a:xfrm>
          <a:prstGeom prst="rect">
            <a:avLst/>
          </a:prstGeom>
          <a:noFill/>
          <a:ln>
            <a:noFill/>
          </a:ln>
        </p:spPr>
      </p:pic>
      <p:sp>
        <p:nvSpPr>
          <p:cNvPr id="191" name="Shape 191"/>
          <p:cNvSpPr txBox="1"/>
          <p:nvPr/>
        </p:nvSpPr>
        <p:spPr>
          <a:xfrm>
            <a:off x="449125" y="585967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b="0" i="0" lang="en-US" sz="1400" u="sng" cap="none" strike="noStrike">
                <a:solidFill>
                  <a:schemeClr val="hlink"/>
                </a:solidFill>
                <a:latin typeface="Arial"/>
                <a:ea typeface="Arial"/>
                <a:cs typeface="Arial"/>
                <a:sym typeface="Arial"/>
                <a:hlinkClick r:id="rId5"/>
              </a:rPr>
              <a:t>https://codeshare.io/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Shape 9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97" name="Shape 97"/>
          <p:cNvSpPr txBox="1"/>
          <p:nvPr>
            <p:ph type="title"/>
          </p:nvPr>
        </p:nvSpPr>
        <p:spPr>
          <a:xfrm>
            <a:off x="457200" y="10668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98" name="Shape 98"/>
          <p:cNvSpPr txBox="1"/>
          <p:nvPr>
            <p:ph idx="1" type="body"/>
          </p:nvPr>
        </p:nvSpPr>
        <p:spPr>
          <a:xfrm>
            <a:off x="457200" y="2286000"/>
            <a:ext cx="8229600" cy="3840162"/>
          </a:xfrm>
          <a:prstGeom prst="rect">
            <a:avLst/>
          </a:prstGeom>
          <a:noFill/>
          <a:ln>
            <a:noFill/>
          </a:ln>
        </p:spPr>
        <p:txBody>
          <a:bodyPr anchorCtr="0" anchor="t" bIns="45675" lIns="91375" spcFirstLastPara="1" rIns="91375" wrap="square" tIns="45675">
            <a:noAutofit/>
          </a:bodyPr>
          <a:lstStyle/>
          <a:p>
            <a:pPr indent="-252411" lvl="0" marL="341312" marR="0" rtl="0" algn="l">
              <a:lnSpc>
                <a:spcPct val="100000"/>
              </a:lnSpc>
              <a:spcBef>
                <a:spcPts val="0"/>
              </a:spcBef>
              <a:spcAft>
                <a:spcPts val="0"/>
              </a:spcAft>
              <a:buClr>
                <a:schemeClr val="dk1"/>
              </a:buClr>
              <a:buSzPts val="1800"/>
              <a:buFont typeface="Times New Roman"/>
              <a:buChar char="•"/>
            </a:pPr>
            <a:r>
              <a:rPr b="0" i="0" lang="en-US" sz="1800" u="none" cap="none" strike="noStrike">
                <a:solidFill>
                  <a:srgbClr val="333333"/>
                </a:solidFill>
                <a:highlight>
                  <a:srgbClr val="FFFFFF"/>
                </a:highlight>
                <a:latin typeface="Times New Roman"/>
                <a:ea typeface="Times New Roman"/>
                <a:cs typeface="Times New Roman"/>
                <a:sym typeface="Times New Roman"/>
              </a:rPr>
              <a:t>Living on-campus and ever wonder what the fastest route to get from your dorm/apartment to OPERS? Also how long would it take? Fear not, SlugPath is here to guide you! SlugPath is an online navigation tool for anyone on the UCSC campus that are lost or curious.</a:t>
            </a:r>
            <a:endParaRPr b="0" i="0" sz="1800" u="none" cap="none" strike="noStrike">
              <a:solidFill>
                <a:schemeClr val="dk1"/>
              </a:solidFill>
              <a:latin typeface="Times New Roman"/>
              <a:ea typeface="Times New Roman"/>
              <a:cs typeface="Times New Roman"/>
              <a:sym typeface="Times New Roman"/>
            </a:endParaRPr>
          </a:p>
          <a:p>
            <a:pPr indent="-252411" lvl="0" marL="341312" marR="0" rtl="0" algn="l">
              <a:lnSpc>
                <a:spcPct val="100000"/>
              </a:lnSpc>
              <a:spcBef>
                <a:spcPts val="64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High level goal(s):</a:t>
            </a:r>
            <a:endParaRPr b="1" i="0" sz="18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display paths that were created over time by UC Santa Cruz people</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represent graph data as a readable file</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organize key locations at UC Santa Cruz</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collect distances and time between two locations</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have a visual representation if user is going the right direction</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find all nearby attractions at one location</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display building maps for every building on campus</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organize product user experience layout</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Make the product visually appealing</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Create an About page</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Community submits additional known paths</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04" name="Shape 104"/>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05" name="Shape 105"/>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06" name="Shape 106"/>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1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(21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Team, we need to figure out how to represent data so that our "Slugstra" Algorithm can run efficiently.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(13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Data Collector, I need to organize the UC Santa Cruz Map so that the program can run efficiently.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(13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Data Collector, I need to collect distances and times between locations so that the program can run efficiently.</a:t>
            </a:r>
            <a:endParaRPr b="0" i="0" sz="1800" u="none" cap="none" strike="noStrike">
              <a:solidFill>
                <a:schemeClr val="dk1"/>
              </a:solidFill>
              <a:latin typeface="Times New Roman"/>
              <a:ea typeface="Times New Roman"/>
              <a:cs typeface="Times New Roman"/>
              <a:sym typeface="Times New Roman"/>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07" name="Shape 107"/>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14" name="Shape 114"/>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15" name="Shape 115"/>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2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(5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an HTML Developer, I need to organize the website so that I can provide a better user experience.</a:t>
            </a:r>
            <a:endParaRPr b="0" i="0" sz="1800" u="none" cap="none" strike="noStrike">
              <a:solidFill>
                <a:srgbClr val="24292E"/>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US" sz="1800" u="none" cap="none" strike="noStrike">
                <a:solidFill>
                  <a:srgbClr val="24292E"/>
                </a:solidFill>
                <a:highlight>
                  <a:srgbClr val="FFFFFF"/>
                </a:highlight>
                <a:latin typeface="Times New Roman"/>
                <a:ea typeface="Times New Roman"/>
                <a:cs typeface="Times New Roman"/>
                <a:sym typeface="Times New Roman"/>
              </a:rPr>
              <a:t>(5 Points) As a CSS Developer, I need to beautify the website so that I can provide a better user experience.</a:t>
            </a:r>
            <a:endParaRPr b="0" i="0" sz="1800" u="none" cap="none" strike="noStrike">
              <a:solidFill>
                <a:srgbClr val="24292E"/>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(3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User, I want to have a visual representation if I am heading the right direction so that I don't get lost.</a:t>
            </a:r>
            <a:endParaRPr b="0" i="0" sz="18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16" name="Shape 116"/>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23" name="Shape 123"/>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24" name="Shape 124"/>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3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US" sz="1800" u="none" cap="none" strike="noStrike">
                <a:solidFill>
                  <a:srgbClr val="24292E"/>
                </a:solidFill>
                <a:highlight>
                  <a:srgbClr val="FFFFFF"/>
                </a:highlight>
                <a:latin typeface="Times New Roman"/>
                <a:ea typeface="Times New Roman"/>
                <a:cs typeface="Times New Roman"/>
                <a:sym typeface="Times New Roman"/>
              </a:rPr>
              <a:t>(13 Points) As a User, I want to create my own path so that I can enhance SlugPath more efficiently.</a:t>
            </a:r>
            <a:endParaRPr b="0" i="0" sz="1800" u="none" cap="none" strike="noStrike">
              <a:solidFill>
                <a:srgbClr val="24292E"/>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US" sz="1800" u="none" cap="none" strike="noStrike">
                <a:solidFill>
                  <a:srgbClr val="24292E"/>
                </a:solidFill>
                <a:highlight>
                  <a:srgbClr val="FFFFFF"/>
                </a:highlight>
                <a:latin typeface="Times New Roman"/>
                <a:ea typeface="Times New Roman"/>
                <a:cs typeface="Times New Roman"/>
                <a:sym typeface="Times New Roman"/>
              </a:rPr>
              <a:t>(1 Point) As a Developer, I need to create an About page so that I can publicize the team.</a:t>
            </a:r>
            <a:endParaRPr b="0" i="0" sz="18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25" name="Shape 125"/>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1" name="Shape 131"/>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Architecture</a:t>
            </a:r>
            <a:endParaRPr b="0" i="0" sz="1400" u="none" cap="none" strike="noStrike">
              <a:solidFill>
                <a:srgbClr val="000000"/>
              </a:solidFill>
              <a:latin typeface="Arial"/>
              <a:ea typeface="Arial"/>
              <a:cs typeface="Arial"/>
              <a:sym typeface="Arial"/>
            </a:endParaRPr>
          </a:p>
        </p:txBody>
      </p:sp>
      <p:sp>
        <p:nvSpPr>
          <p:cNvPr id="132" name="Shape 13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3" name="Shape 133"/>
          <p:cNvPicPr preferRelativeResize="0"/>
          <p:nvPr/>
        </p:nvPicPr>
        <p:blipFill rotWithShape="1">
          <a:blip r:embed="rId4">
            <a:alphaModFix/>
          </a:blip>
          <a:srcRect b="19138" l="23303" r="23626" t="15381"/>
          <a:stretch/>
        </p:blipFill>
        <p:spPr>
          <a:xfrm>
            <a:off x="1169325" y="846938"/>
            <a:ext cx="5575029" cy="53151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9" name="Shape 139"/>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0" name="Shape 140"/>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41" name="Shape 141"/>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1:</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Creating a dynamic algorithm so that we won’t have to run shortest path algorithm such as Dijkstra's algorithm for each user query</a:t>
            </a:r>
            <a:endParaRPr b="0" i="0" sz="30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42" name="Shape 14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8" name="Shape 148"/>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9" name="Shape 14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0" name="Shape 150"/>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2:</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Representing graph data on a readable file for algorithm run on</a:t>
            </a:r>
            <a:endParaRPr b="0" i="0" sz="30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51" name="Shape 15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7" name="Shape 157"/>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58" name="Shape 15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9" name="Shape 159"/>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3:</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Visualizing shortest path on Leaflet which is a new technology for us</a:t>
            </a:r>
            <a:endParaRPr b="0" i="0" sz="30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0" name="Shape 16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