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82" name="Shape 8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63" name="Shape 16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74" name="Shape 17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85" name="Shape 18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92" name="Shape 9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01" name="Shape 101"/>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0" name="Shape 11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9" name="Shape 11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28" name="Shape 12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36" name="Shape 1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45" name="Shape 14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54" name="Shape 1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Shape 75"/>
          <p:cNvSpPr txBox="1"/>
          <p:nvPr>
            <p:ph type="ctrTitle"/>
          </p:nvPr>
        </p:nvSpPr>
        <p:spPr>
          <a:xfrm>
            <a:off x="685800" y="2130426"/>
            <a:ext cx="77724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Shape 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9" name="Shape 29"/>
        <p:cNvGrpSpPr/>
        <p:nvPr/>
      </p:nvGrpSpPr>
      <p:grpSpPr>
        <a:xfrm>
          <a:off x="0" y="0"/>
          <a:ext cx="0" cy="0"/>
          <a:chOff x="0" y="0"/>
          <a:chExt cx="0" cy="0"/>
        </a:xfrm>
      </p:grpSpPr>
      <p:sp>
        <p:nvSpPr>
          <p:cNvPr id="30" name="Shape 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Shape 37"/>
          <p:cNvSpPr txBox="1"/>
          <p:nvPr>
            <p:ph type="title"/>
          </p:nvPr>
        </p:nvSpPr>
        <p:spPr>
          <a:xfrm>
            <a:off x="457202" y="273051"/>
            <a:ext cx="3008313"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2" y="1435105"/>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2174876"/>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4645030"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645030" y="2174876"/>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457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4648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leafletj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www.pinterest.com/pin/129619295496727517/" TargetMode="External"/><Relationship Id="rId5"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Shape 8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87" name="Shape 87"/>
          <p:cNvSpPr txBox="1"/>
          <p:nvPr>
            <p:ph idx="1" type="body"/>
          </p:nvPr>
        </p:nvSpPr>
        <p:spPr>
          <a:xfrm>
            <a:off x="457200" y="2438400"/>
            <a:ext cx="8229600" cy="36877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Slugstras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members:</a:t>
            </a:r>
            <a:endParaRPr b="0" i="0" sz="28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5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Joven Pableo (Product Owner)</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Cameron Skaggs</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Pranav Salunke</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Srijitha Somangili</a:t>
            </a:r>
            <a:endParaRPr b="0" i="0" sz="2400" u="none" cap="none" strike="noStrike">
              <a:solidFill>
                <a:srgbClr val="222222"/>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22222"/>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Edward John Tagaca (Scrum Master)</a:t>
            </a:r>
            <a:endParaRPr b="0" i="0" sz="3200" u="none" cap="none" strike="noStrike">
              <a:solidFill>
                <a:schemeClr val="dk1"/>
              </a:solidFill>
              <a:latin typeface="Calibri"/>
              <a:ea typeface="Calibri"/>
              <a:cs typeface="Calibri"/>
              <a:sym typeface="Calibri"/>
            </a:endParaRPr>
          </a:p>
        </p:txBody>
      </p:sp>
      <p:sp>
        <p:nvSpPr>
          <p:cNvPr id="88" name="Shape 88"/>
          <p:cNvSpPr txBox="1"/>
          <p:nvPr>
            <p:ph type="title"/>
          </p:nvPr>
        </p:nvSpPr>
        <p:spPr>
          <a:xfrm>
            <a:off x="457200" y="1046162"/>
            <a:ext cx="8229600" cy="1260475"/>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SlugPath</a:t>
            </a:r>
            <a:endParaRPr b="0"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March 11</a:t>
            </a:r>
            <a:r>
              <a:rPr b="0" i="0" lang="en-US" sz="4000" u="none" cap="none" strike="noStrike">
                <a:solidFill>
                  <a:schemeClr val="dk1"/>
                </a:solidFill>
                <a:latin typeface="Times New Roman"/>
                <a:ea typeface="Times New Roman"/>
                <a:cs typeface="Times New Roman"/>
                <a:sym typeface="Times New Roman"/>
              </a:rPr>
              <a:t>, 2018</a:t>
            </a:r>
            <a:endParaRPr b="0" i="0" sz="4000" u="none" cap="none" strike="noStrike">
              <a:solidFill>
                <a:schemeClr val="dk1"/>
              </a:solidFill>
              <a:latin typeface="Times New Roman"/>
              <a:ea typeface="Times New Roman"/>
              <a:cs typeface="Times New Roman"/>
              <a:sym typeface="Times New Roman"/>
            </a:endParaRPr>
          </a:p>
        </p:txBody>
      </p:sp>
      <p:sp>
        <p:nvSpPr>
          <p:cNvPr id="89" name="Shape 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6" name="Shape 166"/>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67" name="Shape 16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68" name="Shape 168"/>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1:</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HTML</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CSS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Javascript</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Boostrap</a:t>
            </a:r>
            <a:endParaRPr>
              <a:latin typeface="Times New Roman"/>
              <a:ea typeface="Times New Roman"/>
              <a:cs typeface="Times New Roman"/>
              <a:sym typeface="Times New Roman"/>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9" name="Shape 16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0" name="Shape 170"/>
          <p:cNvPicPr preferRelativeResize="0"/>
          <p:nvPr/>
        </p:nvPicPr>
        <p:blipFill rotWithShape="1">
          <a:blip r:embed="rId4">
            <a:alphaModFix/>
          </a:blip>
          <a:srcRect b="0" l="0" r="0" t="0"/>
          <a:stretch/>
        </p:blipFill>
        <p:spPr>
          <a:xfrm>
            <a:off x="3998000" y="3826650"/>
            <a:ext cx="3924675" cy="2299650"/>
          </a:xfrm>
          <a:prstGeom prst="rect">
            <a:avLst/>
          </a:prstGeom>
          <a:noFill/>
          <a:ln>
            <a:noFill/>
          </a:ln>
        </p:spPr>
      </p:pic>
      <p:pic>
        <p:nvPicPr>
          <p:cNvPr id="171" name="Shape 171"/>
          <p:cNvPicPr preferRelativeResize="0"/>
          <p:nvPr/>
        </p:nvPicPr>
        <p:blipFill>
          <a:blip r:embed="rId5">
            <a:alphaModFix/>
          </a:blip>
          <a:stretch>
            <a:fillRect/>
          </a:stretch>
        </p:blipFill>
        <p:spPr>
          <a:xfrm>
            <a:off x="5045825" y="1984225"/>
            <a:ext cx="3640967" cy="197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77" name="Shape 177"/>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78" name="Shape 17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79" name="Shape 179"/>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2:</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Leaflet</a:t>
            </a:r>
            <a:endParaRPr b="0" i="0" sz="3200" u="none" cap="none" strike="noStrike">
              <a:solidFill>
                <a:schemeClr val="dk1"/>
              </a:solidFill>
              <a:latin typeface="Calibri"/>
              <a:ea typeface="Calibri"/>
              <a:cs typeface="Calibri"/>
              <a:sym typeface="Calibri"/>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0" name="Shape 18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81" name="Shape 181"/>
          <p:cNvPicPr preferRelativeResize="0"/>
          <p:nvPr/>
        </p:nvPicPr>
        <p:blipFill rotWithShape="1">
          <a:blip r:embed="rId4">
            <a:alphaModFix/>
          </a:blip>
          <a:srcRect b="0" l="0" r="0" t="0"/>
          <a:stretch/>
        </p:blipFill>
        <p:spPr>
          <a:xfrm>
            <a:off x="667401" y="3128775"/>
            <a:ext cx="7961600" cy="2792125"/>
          </a:xfrm>
          <a:prstGeom prst="rect">
            <a:avLst/>
          </a:prstGeom>
          <a:noFill/>
          <a:ln>
            <a:noFill/>
          </a:ln>
        </p:spPr>
      </p:pic>
      <p:sp>
        <p:nvSpPr>
          <p:cNvPr id="182" name="Shape 182"/>
          <p:cNvSpPr txBox="1"/>
          <p:nvPr/>
        </p:nvSpPr>
        <p:spPr>
          <a:xfrm>
            <a:off x="599775" y="585792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b="0" i="0" lang="en-US" sz="1400" u="sng" cap="none" strike="noStrike">
                <a:solidFill>
                  <a:schemeClr val="hlink"/>
                </a:solidFill>
                <a:latin typeface="Arial"/>
                <a:ea typeface="Arial"/>
                <a:cs typeface="Arial"/>
                <a:sym typeface="Arial"/>
                <a:hlinkClick r:id="rId5"/>
              </a:rPr>
              <a:t>http://leafletjs.com/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88" name="Shape 188"/>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89" name="Shape 18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90" name="Shape 19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3:</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Github</a:t>
            </a:r>
            <a:endParaRPr b="0" i="0" sz="3200" u="none" cap="none" strike="noStrike">
              <a:solidFill>
                <a:schemeClr val="dk1"/>
              </a:solidFill>
              <a:latin typeface="Calibri"/>
              <a:ea typeface="Calibri"/>
              <a:cs typeface="Calibri"/>
              <a:sym typeface="Calibri"/>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91" name="Shape 19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Shape 192"/>
          <p:cNvSpPr txBox="1"/>
          <p:nvPr/>
        </p:nvSpPr>
        <p:spPr>
          <a:xfrm>
            <a:off x="449125" y="585967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lang="en-US" u="sng">
                <a:solidFill>
                  <a:schemeClr val="hlink"/>
                </a:solidFill>
                <a:hlinkClick r:id="rId4"/>
              </a:rPr>
              <a:t>https://www.pinterest.com/pin/129619295496727517/</a:t>
            </a:r>
            <a:r>
              <a:rPr lang="en-US" u="none">
                <a:solidFill>
                  <a:srgbClr val="000000"/>
                </a:solidFil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3" name="Shape 193"/>
          <p:cNvPicPr preferRelativeResize="0"/>
          <p:nvPr/>
        </p:nvPicPr>
        <p:blipFill>
          <a:blip r:embed="rId5">
            <a:alphaModFix/>
          </a:blip>
          <a:stretch>
            <a:fillRect/>
          </a:stretch>
        </p:blipFill>
        <p:spPr>
          <a:xfrm>
            <a:off x="4032000" y="2641046"/>
            <a:ext cx="3487625" cy="3345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Shape 9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97" name="Shape 97"/>
          <p:cNvSpPr txBox="1"/>
          <p:nvPr>
            <p:ph type="title"/>
          </p:nvPr>
        </p:nvSpPr>
        <p:spPr>
          <a:xfrm>
            <a:off x="457200" y="10668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98" name="Shape 98"/>
          <p:cNvSpPr txBox="1"/>
          <p:nvPr>
            <p:ph idx="1" type="body"/>
          </p:nvPr>
        </p:nvSpPr>
        <p:spPr>
          <a:xfrm>
            <a:off x="457200" y="2286000"/>
            <a:ext cx="8229600" cy="3840300"/>
          </a:xfrm>
          <a:prstGeom prst="rect">
            <a:avLst/>
          </a:prstGeom>
          <a:noFill/>
          <a:ln>
            <a:noFill/>
          </a:ln>
        </p:spPr>
        <p:txBody>
          <a:bodyPr anchorCtr="0" anchor="t" bIns="45675" lIns="91375" spcFirstLastPara="1" rIns="91375" wrap="square" tIns="45675">
            <a:noAutofit/>
          </a:bodyPr>
          <a:lstStyle/>
          <a:p>
            <a:pPr indent="-252411" lvl="0" marL="341312" marR="0" rtl="0" algn="l">
              <a:lnSpc>
                <a:spcPct val="100000"/>
              </a:lnSpc>
              <a:spcBef>
                <a:spcPts val="0"/>
              </a:spcBef>
              <a:spcAft>
                <a:spcPts val="0"/>
              </a:spcAft>
              <a:buClr>
                <a:schemeClr val="dk1"/>
              </a:buClr>
              <a:buSzPts val="1800"/>
              <a:buFont typeface="Times New Roman"/>
              <a:buChar char="•"/>
            </a:pPr>
            <a:r>
              <a:rPr b="0" i="0" lang="en-US" sz="1800" u="none" cap="none" strike="noStrike">
                <a:solidFill>
                  <a:srgbClr val="333333"/>
                </a:solidFill>
                <a:highlight>
                  <a:srgbClr val="FFFFFF"/>
                </a:highlight>
                <a:latin typeface="Times New Roman"/>
                <a:ea typeface="Times New Roman"/>
                <a:cs typeface="Times New Roman"/>
                <a:sym typeface="Times New Roman"/>
              </a:rPr>
              <a:t>Living on-campus and ever wonder what the fastest route to get from your dorm/apartment to OPERS? Also how long would it take? Fear not, SlugPath is here to guide you! SlugPath is an online navigation tool for anyone on the UCSC campus that are lost or curious.</a:t>
            </a:r>
            <a:endParaRPr b="0" i="0" sz="1800" u="none" cap="none" strike="noStrike">
              <a:solidFill>
                <a:schemeClr val="dk1"/>
              </a:solidFill>
              <a:latin typeface="Times New Roman"/>
              <a:ea typeface="Times New Roman"/>
              <a:cs typeface="Times New Roman"/>
              <a:sym typeface="Times New Roman"/>
            </a:endParaRPr>
          </a:p>
          <a:p>
            <a:pPr indent="-252411" lvl="0" marL="341312" marR="0" rtl="0" algn="l">
              <a:lnSpc>
                <a:spcPct val="100000"/>
              </a:lnSpc>
              <a:spcBef>
                <a:spcPts val="64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High level goal(s):</a:t>
            </a:r>
            <a:endParaRPr b="1" i="0" sz="1800" u="none" cap="none" strike="noStrike">
              <a:solidFill>
                <a:schemeClr val="dk1"/>
              </a:solidFill>
              <a:latin typeface="Times New Roman"/>
              <a:ea typeface="Times New Roman"/>
              <a:cs typeface="Times New Roman"/>
              <a:sym typeface="Times New Roman"/>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represent graph data as a readable file</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organize key locations at UC Santa Cruz</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collect distances and time between two locations</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have a visual representation if user is going the right direction</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find all nearby attractions at one location</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Be able to organize product user experience layout</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Make the product visually appealing</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Create an About page</a:t>
            </a:r>
            <a:endParaRPr sz="1100">
              <a:latin typeface="Arial"/>
              <a:ea typeface="Arial"/>
              <a:cs typeface="Arial"/>
              <a:sym typeface="Arial"/>
            </a:endParaRPr>
          </a:p>
          <a:p>
            <a:pPr indent="-176212" lvl="1" marL="741362" rtl="0">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Community submits additional known paths</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Shape 104"/>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05" name="Shape 105"/>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06" name="Shape 106"/>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1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(21 Points) </a:t>
            </a:r>
            <a:r>
              <a:rPr lang="en-US" sz="1800">
                <a:solidFill>
                  <a:srgbClr val="24292E"/>
                </a:solidFill>
                <a:highlight>
                  <a:srgbClr val="FFFFFF"/>
                </a:highlight>
                <a:latin typeface="Arial"/>
                <a:ea typeface="Arial"/>
                <a:cs typeface="Arial"/>
                <a:sym typeface="Arial"/>
              </a:rPr>
              <a:t>As a javascript developer, I need to develop the shortest path algorithm so that we can display the shortest path on a visualized map.</a:t>
            </a:r>
            <a:endParaRPr sz="1800">
              <a:latin typeface="Arial"/>
              <a:ea typeface="Arial"/>
              <a:cs typeface="Arial"/>
              <a:sym typeface="Arial"/>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(13 Points) </a:t>
            </a:r>
            <a:r>
              <a:rPr lang="en-US" sz="1800">
                <a:solidFill>
                  <a:srgbClr val="24292E"/>
                </a:solidFill>
                <a:highlight>
                  <a:srgbClr val="FFFFFF"/>
                </a:highlight>
                <a:latin typeface="Arial"/>
                <a:ea typeface="Arial"/>
                <a:cs typeface="Arial"/>
                <a:sym typeface="Arial"/>
              </a:rPr>
              <a:t>As a Data Manager, I want node and edge data so that I can organize our data efficiently.</a:t>
            </a:r>
            <a:endParaRPr sz="1800">
              <a:latin typeface="Arial"/>
              <a:ea typeface="Arial"/>
              <a:cs typeface="Arial"/>
              <a:sym typeface="Arial"/>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(3 Points) </a:t>
            </a:r>
            <a:r>
              <a:rPr lang="en-US" sz="1800">
                <a:solidFill>
                  <a:srgbClr val="24292E"/>
                </a:solidFill>
                <a:highlight>
                  <a:srgbClr val="FFFFFF"/>
                </a:highlight>
                <a:latin typeface="Arial"/>
                <a:ea typeface="Arial"/>
                <a:cs typeface="Arial"/>
                <a:sym typeface="Arial"/>
              </a:rPr>
              <a:t>As a User, I want to have a visual representation if I am heading the right direction so that I don't get lost.</a:t>
            </a:r>
            <a:endParaRPr sz="1800">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07" name="Shape 107"/>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14" name="Shape 114"/>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15" name="Shape 115"/>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2 user stories:</a:t>
            </a:r>
            <a:endParaRPr b="0" i="0" sz="3200" u="none" cap="none" strike="noStrike">
              <a:solidFill>
                <a:schemeClr val="dk1"/>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(21 Points) As a data manager, I want to figure out how to represent our data so that our developers can effectively use the data.</a:t>
            </a:r>
            <a:endParaRPr sz="1800">
              <a:latin typeface="Arial"/>
              <a:ea typeface="Arial"/>
              <a:cs typeface="Arial"/>
              <a:sym typeface="Arial"/>
            </a:endParaRPr>
          </a:p>
          <a:p>
            <a:pPr indent="-342900" lvl="0" marL="457200" rtl="0">
              <a:lnSpc>
                <a:spcPct val="115000"/>
              </a:lnSpc>
              <a:spcBef>
                <a:spcPts val="0"/>
              </a:spcBef>
              <a:spcAft>
                <a:spcPts val="0"/>
              </a:spcAft>
              <a:buClr>
                <a:schemeClr val="dk1"/>
              </a:buClr>
              <a:buSzPts val="1800"/>
              <a:buFont typeface="Times New Roman"/>
              <a:buChar char="•"/>
            </a:pPr>
            <a:r>
              <a:rPr lang="en-US" sz="1800">
                <a:latin typeface="Arial"/>
                <a:ea typeface="Arial"/>
                <a:cs typeface="Arial"/>
                <a:sym typeface="Arial"/>
              </a:rPr>
              <a:t>(8 Points) As a javascript developer, I need to implement the shortest path algorithm so that we have an array of nodes as the shortest path. </a:t>
            </a:r>
            <a:endParaRPr sz="1800">
              <a:latin typeface="Arial"/>
              <a:ea typeface="Arial"/>
              <a:cs typeface="Arial"/>
              <a:sym typeface="Arial"/>
            </a:endParaRPr>
          </a:p>
          <a:p>
            <a:pPr indent="-342900" lvl="0" marL="457200" rtl="0">
              <a:lnSpc>
                <a:spcPct val="115000"/>
              </a:lnSpc>
              <a:spcBef>
                <a:spcPts val="0"/>
              </a:spcBef>
              <a:spcAft>
                <a:spcPts val="0"/>
              </a:spcAft>
              <a:buClr>
                <a:schemeClr val="dk1"/>
              </a:buClr>
              <a:buSzPts val="1800"/>
              <a:buFont typeface="Arial"/>
              <a:buChar char="•"/>
            </a:pPr>
            <a:r>
              <a:rPr lang="en-US" sz="1800">
                <a:latin typeface="Arial"/>
                <a:ea typeface="Arial"/>
                <a:cs typeface="Arial"/>
                <a:sym typeface="Arial"/>
              </a:rPr>
              <a:t>(5 Points) </a:t>
            </a:r>
            <a:r>
              <a:rPr lang="en-US" sz="1800">
                <a:solidFill>
                  <a:srgbClr val="24292E"/>
                </a:solidFill>
                <a:highlight>
                  <a:srgbClr val="FFFFFF"/>
                </a:highlight>
                <a:latin typeface="Arial"/>
                <a:ea typeface="Arial"/>
                <a:cs typeface="Arial"/>
                <a:sym typeface="Arial"/>
              </a:rPr>
              <a:t>As a developer, I need to sort by nearby attractions so that the users can see nearby attractions.</a:t>
            </a:r>
            <a:endParaRPr sz="1800">
              <a:latin typeface="Arial"/>
              <a:ea typeface="Arial"/>
              <a:cs typeface="Arial"/>
              <a:sym typeface="Arial"/>
            </a:endParaRPr>
          </a:p>
          <a:p>
            <a:pPr indent="-342900" lvl="0" marL="457200" rtl="0">
              <a:lnSpc>
                <a:spcPct val="115000"/>
              </a:lnSpc>
              <a:spcBef>
                <a:spcPts val="0"/>
              </a:spcBef>
              <a:spcAft>
                <a:spcPts val="0"/>
              </a:spcAft>
              <a:buClr>
                <a:srgbClr val="24292E"/>
              </a:buClr>
              <a:buSzPts val="1800"/>
              <a:buFont typeface="Arial"/>
              <a:buChar char="•"/>
            </a:pPr>
            <a:r>
              <a:rPr lang="en-US" sz="1800">
                <a:solidFill>
                  <a:srgbClr val="24292E"/>
                </a:solidFill>
                <a:highlight>
                  <a:srgbClr val="FFFFFF"/>
                </a:highlight>
                <a:latin typeface="Arial"/>
                <a:ea typeface="Arial"/>
                <a:cs typeface="Arial"/>
                <a:sym typeface="Arial"/>
              </a:rPr>
              <a:t>(1 Point) As a Developer, I need to create an About page so that I can publicize the team.</a:t>
            </a:r>
            <a:endParaRPr sz="1800">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16" name="Shape 116"/>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23" name="Shape 123"/>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24" name="Shape 124"/>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3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Arial"/>
              <a:buChar char="•"/>
            </a:pPr>
            <a:r>
              <a:rPr lang="en-US" sz="1800">
                <a:latin typeface="Times New Roman"/>
                <a:ea typeface="Times New Roman"/>
                <a:cs typeface="Times New Roman"/>
                <a:sym typeface="Times New Roman"/>
              </a:rPr>
              <a:t>(8 Points) As a UX Designer, I need to beautify the website so that users will be attracted to the site and so that the layout is not confusing.</a:t>
            </a:r>
            <a:endParaRPr sz="1800">
              <a:solidFill>
                <a:srgbClr val="24292E"/>
              </a:solidFill>
              <a:highlight>
                <a:srgbClr val="FFFFFF"/>
              </a:highlight>
              <a:latin typeface="Arial"/>
              <a:ea typeface="Arial"/>
              <a:cs typeface="Arial"/>
              <a:sym typeface="Arial"/>
            </a:endParaRPr>
          </a:p>
          <a:p>
            <a:pPr indent="-342900" lvl="0" marL="457200" rtl="0">
              <a:lnSpc>
                <a:spcPct val="115000"/>
              </a:lnSpc>
              <a:spcBef>
                <a:spcPts val="0"/>
              </a:spcBef>
              <a:spcAft>
                <a:spcPts val="0"/>
              </a:spcAft>
              <a:buClr>
                <a:srgbClr val="24292E"/>
              </a:buClr>
              <a:buSzPts val="1800"/>
              <a:buFont typeface="Arial"/>
              <a:buChar char="•"/>
            </a:pPr>
            <a:r>
              <a:rPr lang="en-US" sz="1800">
                <a:solidFill>
                  <a:srgbClr val="24292E"/>
                </a:solidFill>
                <a:highlight>
                  <a:srgbClr val="FFFFFF"/>
                </a:highlight>
                <a:latin typeface="Arial"/>
                <a:ea typeface="Arial"/>
                <a:cs typeface="Arial"/>
                <a:sym typeface="Arial"/>
              </a:rPr>
              <a:t>(5 Points) </a:t>
            </a:r>
            <a:r>
              <a:rPr lang="en-US" sz="1800">
                <a:latin typeface="Times New Roman"/>
                <a:ea typeface="Times New Roman"/>
                <a:cs typeface="Times New Roman"/>
                <a:sym typeface="Times New Roman"/>
              </a:rPr>
              <a:t>As students, we need to prepare our presentation of our project so that we can get a good final grade.</a:t>
            </a:r>
            <a:endParaRPr sz="1800">
              <a:latin typeface="Times New Roman"/>
              <a:ea typeface="Times New Roman"/>
              <a:cs typeface="Times New Roman"/>
              <a:sym typeface="Times New Roman"/>
            </a:endParaRPr>
          </a:p>
          <a:p>
            <a:pPr indent="-342900" lvl="0" marL="457200" rtl="0">
              <a:lnSpc>
                <a:spcPct val="115000"/>
              </a:lnSpc>
              <a:spcBef>
                <a:spcPts val="0"/>
              </a:spcBef>
              <a:spcAft>
                <a:spcPts val="0"/>
              </a:spcAft>
              <a:buClr>
                <a:srgbClr val="24292E"/>
              </a:buClr>
              <a:buSzPts val="1800"/>
              <a:buFont typeface="Arial"/>
              <a:buChar char="•"/>
            </a:pPr>
            <a:r>
              <a:rPr lang="en-US" sz="1800">
                <a:solidFill>
                  <a:srgbClr val="24292E"/>
                </a:solidFill>
                <a:highlight>
                  <a:srgbClr val="FFFFFF"/>
                </a:highlight>
                <a:latin typeface="Arial"/>
                <a:ea typeface="Arial"/>
                <a:cs typeface="Arial"/>
                <a:sym typeface="Arial"/>
              </a:rPr>
              <a:t>(5 Points) </a:t>
            </a:r>
            <a:r>
              <a:rPr lang="en-US" sz="1800">
                <a:latin typeface="Times New Roman"/>
                <a:ea typeface="Times New Roman"/>
                <a:cs typeface="Times New Roman"/>
                <a:sym typeface="Times New Roman"/>
              </a:rPr>
              <a:t>As a user, I want to have cues to know that I am going in the right direction so that I don’t get lost.</a:t>
            </a:r>
            <a:endParaRPr sz="1800">
              <a:solidFill>
                <a:srgbClr val="24292E"/>
              </a:solidFill>
              <a:highlight>
                <a:srgbClr val="FFFFFF"/>
              </a:highlight>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25" name="Shape 12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Shape 131"/>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Architecture</a:t>
            </a:r>
            <a:endParaRPr b="0" i="0" sz="1400" u="none" cap="none" strike="noStrike">
              <a:solidFill>
                <a:srgbClr val="000000"/>
              </a:solidFill>
              <a:latin typeface="Arial"/>
              <a:ea typeface="Arial"/>
              <a:cs typeface="Arial"/>
              <a:sym typeface="Arial"/>
            </a:endParaRPr>
          </a:p>
        </p:txBody>
      </p:sp>
      <p:sp>
        <p:nvSpPr>
          <p:cNvPr id="132" name="Shape 13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3" name="Shape 133"/>
          <p:cNvPicPr preferRelativeResize="0"/>
          <p:nvPr/>
        </p:nvPicPr>
        <p:blipFill>
          <a:blip r:embed="rId4">
            <a:alphaModFix/>
          </a:blip>
          <a:stretch>
            <a:fillRect/>
          </a:stretch>
        </p:blipFill>
        <p:spPr>
          <a:xfrm>
            <a:off x="1316950" y="1049213"/>
            <a:ext cx="6610348" cy="5121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9" name="Shape 139"/>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0" name="Shape 140"/>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41" name="Shape 141"/>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1:</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Creating a dynamic algorithm so that </a:t>
            </a:r>
            <a:r>
              <a:rPr lang="en-US" sz="3000">
                <a:latin typeface="Times New Roman"/>
                <a:ea typeface="Times New Roman"/>
                <a:cs typeface="Times New Roman"/>
                <a:sym typeface="Times New Roman"/>
              </a:rPr>
              <a:t>each user query will not take more than half of a second to load.</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42" name="Shape 14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8" name="Shape 148"/>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9" name="Shape 14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0" name="Shape 15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2:</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Representing graph data on a readable file for algorithm run on</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51" name="Shape 15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7" name="Shape 157"/>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58" name="Shape 15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9" name="Shape 159"/>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3:</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Visualizing shortest path on Leaflet which is a new technology for us</a:t>
            </a:r>
            <a:endParaRPr b="0" i="0" sz="3000" u="none" cap="none" strike="noStrike">
              <a:solidFill>
                <a:schemeClr val="dk1"/>
              </a:solidFill>
              <a:latin typeface="Times New Roman"/>
              <a:ea typeface="Times New Roman"/>
              <a:cs typeface="Times New Roman"/>
              <a:sym typeface="Times New Roman"/>
            </a:endParaRPr>
          </a:p>
          <a:p>
            <a:pPr indent="-163510"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0" name="Shape 16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