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8" r:id="rId5"/>
    <p:sldId id="269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827D1-A21A-428B-A6B1-AD3113A32169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D7A3E5F-F888-4C61-A8DC-B691CC5078C6}">
      <dgm:prSet/>
      <dgm:spPr/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Tweet Downloader</a:t>
          </a:r>
          <a:endParaRPr lang="en-IN" dirty="0">
            <a:solidFill>
              <a:schemeClr val="tx1"/>
            </a:solidFill>
          </a:endParaRPr>
        </a:p>
      </dgm:t>
    </dgm:pt>
    <dgm:pt modelId="{B3EAAD3F-3F0B-4F75-A141-695532710AED}" type="parTrans" cxnId="{D6E7767F-EDB1-480D-8ECF-5CCD22A1FF0B}">
      <dgm:prSet/>
      <dgm:spPr/>
      <dgm:t>
        <a:bodyPr/>
        <a:lstStyle/>
        <a:p>
          <a:endParaRPr lang="en-IN"/>
        </a:p>
      </dgm:t>
    </dgm:pt>
    <dgm:pt modelId="{982170B9-1C1B-4126-AB1A-42198E1EF0A0}" type="sibTrans" cxnId="{D6E7767F-EDB1-480D-8ECF-5CCD22A1FF0B}">
      <dgm:prSet/>
      <dgm:spPr/>
      <dgm:t>
        <a:bodyPr/>
        <a:lstStyle/>
        <a:p>
          <a:endParaRPr lang="en-IN"/>
        </a:p>
      </dgm:t>
    </dgm:pt>
    <dgm:pt modelId="{661E5DD0-E14D-422D-A017-AF30D3FBE802}">
      <dgm:prSet/>
      <dgm:spPr/>
      <dgm:t>
        <a:bodyPr/>
        <a:lstStyle/>
        <a:p>
          <a:pPr rtl="0"/>
          <a:r>
            <a:rPr lang="en-IN" smtClean="0">
              <a:solidFill>
                <a:schemeClr val="tx1"/>
              </a:solidFill>
            </a:rPr>
            <a:t>Tokeniser</a:t>
          </a:r>
          <a:endParaRPr lang="en-IN">
            <a:solidFill>
              <a:schemeClr val="tx1"/>
            </a:solidFill>
          </a:endParaRPr>
        </a:p>
      </dgm:t>
    </dgm:pt>
    <dgm:pt modelId="{530FB60C-1BE2-4BFB-9D7B-EC0FEDC7AD2D}" type="parTrans" cxnId="{620B7185-9AF8-42C7-B21C-395CD20C31BF}">
      <dgm:prSet/>
      <dgm:spPr/>
      <dgm:t>
        <a:bodyPr/>
        <a:lstStyle/>
        <a:p>
          <a:endParaRPr lang="en-IN"/>
        </a:p>
      </dgm:t>
    </dgm:pt>
    <dgm:pt modelId="{AE447D4E-35AB-499F-9AFC-04F1986A7A22}" type="sibTrans" cxnId="{620B7185-9AF8-42C7-B21C-395CD20C31BF}">
      <dgm:prSet/>
      <dgm:spPr/>
      <dgm:t>
        <a:bodyPr/>
        <a:lstStyle/>
        <a:p>
          <a:endParaRPr lang="en-IN"/>
        </a:p>
      </dgm:t>
    </dgm:pt>
    <dgm:pt modelId="{BA0ED987-FA7C-4A9B-ACDB-FF1F0C271C08}">
      <dgm:prSet/>
      <dgm:spPr/>
      <dgm:t>
        <a:bodyPr/>
        <a:lstStyle/>
        <a:p>
          <a:pPr rtl="0"/>
          <a:r>
            <a:rPr lang="en-IN" smtClean="0">
              <a:solidFill>
                <a:schemeClr val="tx1"/>
              </a:solidFill>
            </a:rPr>
            <a:t>Preprocessing</a:t>
          </a:r>
          <a:endParaRPr lang="en-IN">
            <a:solidFill>
              <a:schemeClr val="tx1"/>
            </a:solidFill>
          </a:endParaRPr>
        </a:p>
      </dgm:t>
    </dgm:pt>
    <dgm:pt modelId="{4A67605F-FB53-47E4-B8FB-6BBB04DA7903}" type="parTrans" cxnId="{802837F5-C549-4DD7-85EE-21B5CBBD8858}">
      <dgm:prSet/>
      <dgm:spPr/>
      <dgm:t>
        <a:bodyPr/>
        <a:lstStyle/>
        <a:p>
          <a:endParaRPr lang="en-IN"/>
        </a:p>
      </dgm:t>
    </dgm:pt>
    <dgm:pt modelId="{88DA6751-EB41-4BA7-8CA3-49D0EF95B884}" type="sibTrans" cxnId="{802837F5-C549-4DD7-85EE-21B5CBBD8858}">
      <dgm:prSet/>
      <dgm:spPr/>
      <dgm:t>
        <a:bodyPr/>
        <a:lstStyle/>
        <a:p>
          <a:endParaRPr lang="en-IN"/>
        </a:p>
      </dgm:t>
    </dgm:pt>
    <dgm:pt modelId="{99A7F910-FD12-4C7D-B635-177B6E1448E9}">
      <dgm:prSet/>
      <dgm:spPr/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Feature Extractor</a:t>
          </a:r>
          <a:endParaRPr lang="en-IN" dirty="0">
            <a:solidFill>
              <a:schemeClr val="tx1"/>
            </a:solidFill>
          </a:endParaRPr>
        </a:p>
      </dgm:t>
    </dgm:pt>
    <dgm:pt modelId="{9E987C51-A014-4AC8-A46D-0A45247E8658}" type="parTrans" cxnId="{A800486C-D5B6-4812-964D-A5CACE0849E7}">
      <dgm:prSet/>
      <dgm:spPr/>
      <dgm:t>
        <a:bodyPr/>
        <a:lstStyle/>
        <a:p>
          <a:endParaRPr lang="en-IN"/>
        </a:p>
      </dgm:t>
    </dgm:pt>
    <dgm:pt modelId="{21DA9B76-0CEF-4E34-9E3D-DC3A9EF83A1D}" type="sibTrans" cxnId="{A800486C-D5B6-4812-964D-A5CACE0849E7}">
      <dgm:prSet/>
      <dgm:spPr/>
      <dgm:t>
        <a:bodyPr/>
        <a:lstStyle/>
        <a:p>
          <a:endParaRPr lang="en-IN"/>
        </a:p>
      </dgm:t>
    </dgm:pt>
    <dgm:pt modelId="{D18593BF-7840-4274-920C-AFE36CEDD6DC}">
      <dgm:prSet/>
      <dgm:spPr/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SVM Classifier and Prediction</a:t>
          </a:r>
          <a:endParaRPr lang="en-IN" dirty="0">
            <a:solidFill>
              <a:schemeClr val="tx1"/>
            </a:solidFill>
          </a:endParaRPr>
        </a:p>
      </dgm:t>
    </dgm:pt>
    <dgm:pt modelId="{2FFA9780-B334-43FE-8E66-BD8C67CFA36B}" type="parTrans" cxnId="{D85A611D-BBF4-4157-AB86-3949C42D40A8}">
      <dgm:prSet/>
      <dgm:spPr/>
      <dgm:t>
        <a:bodyPr/>
        <a:lstStyle/>
        <a:p>
          <a:endParaRPr lang="en-IN"/>
        </a:p>
      </dgm:t>
    </dgm:pt>
    <dgm:pt modelId="{8E2075F2-B8AC-4A48-93FF-7A874633006E}" type="sibTrans" cxnId="{D85A611D-BBF4-4157-AB86-3949C42D40A8}">
      <dgm:prSet/>
      <dgm:spPr/>
      <dgm:t>
        <a:bodyPr/>
        <a:lstStyle/>
        <a:p>
          <a:endParaRPr lang="en-IN"/>
        </a:p>
      </dgm:t>
    </dgm:pt>
    <dgm:pt modelId="{E085F107-7A4D-4095-BAF3-CFFDDB32A9B2}" type="pres">
      <dgm:prSet presAssocID="{BA5827D1-A21A-428B-A6B1-AD3113A321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D0DAB0-78D8-4FDC-A2D4-5A07598060CE}" type="pres">
      <dgm:prSet presAssocID="{D18593BF-7840-4274-920C-AFE36CEDD6DC}" presName="boxAndChildren" presStyleCnt="0"/>
      <dgm:spPr/>
    </dgm:pt>
    <dgm:pt modelId="{1B97C996-AB8F-4237-8AE1-2B3916624AAF}" type="pres">
      <dgm:prSet presAssocID="{D18593BF-7840-4274-920C-AFE36CEDD6DC}" presName="parentTextBox" presStyleLbl="node1" presStyleIdx="0" presStyleCnt="5"/>
      <dgm:spPr/>
      <dgm:t>
        <a:bodyPr/>
        <a:lstStyle/>
        <a:p>
          <a:endParaRPr lang="en-IN"/>
        </a:p>
      </dgm:t>
    </dgm:pt>
    <dgm:pt modelId="{52968C7E-E85E-46BF-A264-7EE8598CE100}" type="pres">
      <dgm:prSet presAssocID="{21DA9B76-0CEF-4E34-9E3D-DC3A9EF83A1D}" presName="sp" presStyleCnt="0"/>
      <dgm:spPr/>
    </dgm:pt>
    <dgm:pt modelId="{5AD8C139-04E7-435B-9109-48183F19C92B}" type="pres">
      <dgm:prSet presAssocID="{99A7F910-FD12-4C7D-B635-177B6E1448E9}" presName="arrowAndChildren" presStyleCnt="0"/>
      <dgm:spPr/>
    </dgm:pt>
    <dgm:pt modelId="{AEA54330-461E-4D4A-BCA1-B510BD3C736A}" type="pres">
      <dgm:prSet presAssocID="{99A7F910-FD12-4C7D-B635-177B6E1448E9}" presName="parentTextArrow" presStyleLbl="node1" presStyleIdx="1" presStyleCnt="5"/>
      <dgm:spPr/>
      <dgm:t>
        <a:bodyPr/>
        <a:lstStyle/>
        <a:p>
          <a:endParaRPr lang="en-IN"/>
        </a:p>
      </dgm:t>
    </dgm:pt>
    <dgm:pt modelId="{017A2594-6B6E-492A-8950-7FB54E8C7F18}" type="pres">
      <dgm:prSet presAssocID="{88DA6751-EB41-4BA7-8CA3-49D0EF95B884}" presName="sp" presStyleCnt="0"/>
      <dgm:spPr/>
    </dgm:pt>
    <dgm:pt modelId="{4BA43525-E81F-4ECB-984D-A2CF0C9E0401}" type="pres">
      <dgm:prSet presAssocID="{BA0ED987-FA7C-4A9B-ACDB-FF1F0C271C08}" presName="arrowAndChildren" presStyleCnt="0"/>
      <dgm:spPr/>
    </dgm:pt>
    <dgm:pt modelId="{5FB88B7C-B71C-4896-AEF5-9216DAE2B7B5}" type="pres">
      <dgm:prSet presAssocID="{BA0ED987-FA7C-4A9B-ACDB-FF1F0C271C08}" presName="parentTextArrow" presStyleLbl="node1" presStyleIdx="2" presStyleCnt="5"/>
      <dgm:spPr/>
      <dgm:t>
        <a:bodyPr/>
        <a:lstStyle/>
        <a:p>
          <a:endParaRPr lang="en-IN"/>
        </a:p>
      </dgm:t>
    </dgm:pt>
    <dgm:pt modelId="{D8AF7D4E-6723-4F4B-BE8A-CD2EA52C88A6}" type="pres">
      <dgm:prSet presAssocID="{AE447D4E-35AB-499F-9AFC-04F1986A7A22}" presName="sp" presStyleCnt="0"/>
      <dgm:spPr/>
    </dgm:pt>
    <dgm:pt modelId="{A59A3683-C11E-47EE-9071-6520403E113F}" type="pres">
      <dgm:prSet presAssocID="{661E5DD0-E14D-422D-A017-AF30D3FBE802}" presName="arrowAndChildren" presStyleCnt="0"/>
      <dgm:spPr/>
    </dgm:pt>
    <dgm:pt modelId="{3A4B5AA2-C9D8-4DC8-90AC-57B97354532A}" type="pres">
      <dgm:prSet presAssocID="{661E5DD0-E14D-422D-A017-AF30D3FBE802}" presName="parentTextArrow" presStyleLbl="node1" presStyleIdx="3" presStyleCnt="5"/>
      <dgm:spPr/>
      <dgm:t>
        <a:bodyPr/>
        <a:lstStyle/>
        <a:p>
          <a:endParaRPr lang="en-IN"/>
        </a:p>
      </dgm:t>
    </dgm:pt>
    <dgm:pt modelId="{3900C889-1BE2-4ED7-BB1D-FE14BD0781F6}" type="pres">
      <dgm:prSet presAssocID="{982170B9-1C1B-4126-AB1A-42198E1EF0A0}" presName="sp" presStyleCnt="0"/>
      <dgm:spPr/>
    </dgm:pt>
    <dgm:pt modelId="{29619C70-1A42-4F27-85D0-FD7EDAE79C93}" type="pres">
      <dgm:prSet presAssocID="{8D7A3E5F-F888-4C61-A8DC-B691CC5078C6}" presName="arrowAndChildren" presStyleCnt="0"/>
      <dgm:spPr/>
    </dgm:pt>
    <dgm:pt modelId="{3BCAE46B-8563-425C-AF25-B8C29C2BB0C2}" type="pres">
      <dgm:prSet presAssocID="{8D7A3E5F-F888-4C61-A8DC-B691CC5078C6}" presName="parentTextArrow" presStyleLbl="node1" presStyleIdx="4" presStyleCnt="5"/>
      <dgm:spPr/>
      <dgm:t>
        <a:bodyPr/>
        <a:lstStyle/>
        <a:p>
          <a:endParaRPr lang="en-IN"/>
        </a:p>
      </dgm:t>
    </dgm:pt>
  </dgm:ptLst>
  <dgm:cxnLst>
    <dgm:cxn modelId="{802837F5-C549-4DD7-85EE-21B5CBBD8858}" srcId="{BA5827D1-A21A-428B-A6B1-AD3113A32169}" destId="{BA0ED987-FA7C-4A9B-ACDB-FF1F0C271C08}" srcOrd="2" destOrd="0" parTransId="{4A67605F-FB53-47E4-B8FB-6BBB04DA7903}" sibTransId="{88DA6751-EB41-4BA7-8CA3-49D0EF95B884}"/>
    <dgm:cxn modelId="{749F9524-473E-4BD5-A0CA-AD8DABF8AB95}" type="presOf" srcId="{99A7F910-FD12-4C7D-B635-177B6E1448E9}" destId="{AEA54330-461E-4D4A-BCA1-B510BD3C736A}" srcOrd="0" destOrd="0" presId="urn:microsoft.com/office/officeart/2005/8/layout/process4"/>
    <dgm:cxn modelId="{FAA477FF-38C0-47CE-8F9B-429833E7323F}" type="presOf" srcId="{BA0ED987-FA7C-4A9B-ACDB-FF1F0C271C08}" destId="{5FB88B7C-B71C-4896-AEF5-9216DAE2B7B5}" srcOrd="0" destOrd="0" presId="urn:microsoft.com/office/officeart/2005/8/layout/process4"/>
    <dgm:cxn modelId="{D6E7767F-EDB1-480D-8ECF-5CCD22A1FF0B}" srcId="{BA5827D1-A21A-428B-A6B1-AD3113A32169}" destId="{8D7A3E5F-F888-4C61-A8DC-B691CC5078C6}" srcOrd="0" destOrd="0" parTransId="{B3EAAD3F-3F0B-4F75-A141-695532710AED}" sibTransId="{982170B9-1C1B-4126-AB1A-42198E1EF0A0}"/>
    <dgm:cxn modelId="{D85A611D-BBF4-4157-AB86-3949C42D40A8}" srcId="{BA5827D1-A21A-428B-A6B1-AD3113A32169}" destId="{D18593BF-7840-4274-920C-AFE36CEDD6DC}" srcOrd="4" destOrd="0" parTransId="{2FFA9780-B334-43FE-8E66-BD8C67CFA36B}" sibTransId="{8E2075F2-B8AC-4A48-93FF-7A874633006E}"/>
    <dgm:cxn modelId="{4ED73817-94F0-4827-8DFA-E54FF29E035B}" type="presOf" srcId="{8D7A3E5F-F888-4C61-A8DC-B691CC5078C6}" destId="{3BCAE46B-8563-425C-AF25-B8C29C2BB0C2}" srcOrd="0" destOrd="0" presId="urn:microsoft.com/office/officeart/2005/8/layout/process4"/>
    <dgm:cxn modelId="{DEC94997-FF11-4BC8-AD9A-49EE144CB128}" type="presOf" srcId="{661E5DD0-E14D-422D-A017-AF30D3FBE802}" destId="{3A4B5AA2-C9D8-4DC8-90AC-57B97354532A}" srcOrd="0" destOrd="0" presId="urn:microsoft.com/office/officeart/2005/8/layout/process4"/>
    <dgm:cxn modelId="{9B5B249B-ACFD-49C3-A546-502AF53E0910}" type="presOf" srcId="{D18593BF-7840-4274-920C-AFE36CEDD6DC}" destId="{1B97C996-AB8F-4237-8AE1-2B3916624AAF}" srcOrd="0" destOrd="0" presId="urn:microsoft.com/office/officeart/2005/8/layout/process4"/>
    <dgm:cxn modelId="{620B7185-9AF8-42C7-B21C-395CD20C31BF}" srcId="{BA5827D1-A21A-428B-A6B1-AD3113A32169}" destId="{661E5DD0-E14D-422D-A017-AF30D3FBE802}" srcOrd="1" destOrd="0" parTransId="{530FB60C-1BE2-4BFB-9D7B-EC0FEDC7AD2D}" sibTransId="{AE447D4E-35AB-499F-9AFC-04F1986A7A22}"/>
    <dgm:cxn modelId="{E8790E0A-FC59-4DFB-B814-496384291CAA}" type="presOf" srcId="{BA5827D1-A21A-428B-A6B1-AD3113A32169}" destId="{E085F107-7A4D-4095-BAF3-CFFDDB32A9B2}" srcOrd="0" destOrd="0" presId="urn:microsoft.com/office/officeart/2005/8/layout/process4"/>
    <dgm:cxn modelId="{A800486C-D5B6-4812-964D-A5CACE0849E7}" srcId="{BA5827D1-A21A-428B-A6B1-AD3113A32169}" destId="{99A7F910-FD12-4C7D-B635-177B6E1448E9}" srcOrd="3" destOrd="0" parTransId="{9E987C51-A014-4AC8-A46D-0A45247E8658}" sibTransId="{21DA9B76-0CEF-4E34-9E3D-DC3A9EF83A1D}"/>
    <dgm:cxn modelId="{7B822D79-364D-44CC-ABC2-7F7F0A1C52F9}" type="presParOf" srcId="{E085F107-7A4D-4095-BAF3-CFFDDB32A9B2}" destId="{DCD0DAB0-78D8-4FDC-A2D4-5A07598060CE}" srcOrd="0" destOrd="0" presId="urn:microsoft.com/office/officeart/2005/8/layout/process4"/>
    <dgm:cxn modelId="{95B354A8-CA71-4DDF-A110-5DB09E7D1BC1}" type="presParOf" srcId="{DCD0DAB0-78D8-4FDC-A2D4-5A07598060CE}" destId="{1B97C996-AB8F-4237-8AE1-2B3916624AAF}" srcOrd="0" destOrd="0" presId="urn:microsoft.com/office/officeart/2005/8/layout/process4"/>
    <dgm:cxn modelId="{B7180E67-E5D8-4D14-A992-220871D29D4E}" type="presParOf" srcId="{E085F107-7A4D-4095-BAF3-CFFDDB32A9B2}" destId="{52968C7E-E85E-46BF-A264-7EE8598CE100}" srcOrd="1" destOrd="0" presId="urn:microsoft.com/office/officeart/2005/8/layout/process4"/>
    <dgm:cxn modelId="{B010F523-F48E-4A75-B26A-5F39BF79C627}" type="presParOf" srcId="{E085F107-7A4D-4095-BAF3-CFFDDB32A9B2}" destId="{5AD8C139-04E7-435B-9109-48183F19C92B}" srcOrd="2" destOrd="0" presId="urn:microsoft.com/office/officeart/2005/8/layout/process4"/>
    <dgm:cxn modelId="{15EEA9FA-FB9D-4306-A496-60BE13596557}" type="presParOf" srcId="{5AD8C139-04E7-435B-9109-48183F19C92B}" destId="{AEA54330-461E-4D4A-BCA1-B510BD3C736A}" srcOrd="0" destOrd="0" presId="urn:microsoft.com/office/officeart/2005/8/layout/process4"/>
    <dgm:cxn modelId="{387E828C-A508-4338-86BF-00EB9C271C20}" type="presParOf" srcId="{E085F107-7A4D-4095-BAF3-CFFDDB32A9B2}" destId="{017A2594-6B6E-492A-8950-7FB54E8C7F18}" srcOrd="3" destOrd="0" presId="urn:microsoft.com/office/officeart/2005/8/layout/process4"/>
    <dgm:cxn modelId="{7D04D6C5-0D89-49A4-A9BC-D133377F6EA3}" type="presParOf" srcId="{E085F107-7A4D-4095-BAF3-CFFDDB32A9B2}" destId="{4BA43525-E81F-4ECB-984D-A2CF0C9E0401}" srcOrd="4" destOrd="0" presId="urn:microsoft.com/office/officeart/2005/8/layout/process4"/>
    <dgm:cxn modelId="{C196B57A-862C-4C34-A0B5-FA1BDCCB5BDD}" type="presParOf" srcId="{4BA43525-E81F-4ECB-984D-A2CF0C9E0401}" destId="{5FB88B7C-B71C-4896-AEF5-9216DAE2B7B5}" srcOrd="0" destOrd="0" presId="urn:microsoft.com/office/officeart/2005/8/layout/process4"/>
    <dgm:cxn modelId="{38D7139B-5A9E-4B45-8A24-3229DBE7784C}" type="presParOf" srcId="{E085F107-7A4D-4095-BAF3-CFFDDB32A9B2}" destId="{D8AF7D4E-6723-4F4B-BE8A-CD2EA52C88A6}" srcOrd="5" destOrd="0" presId="urn:microsoft.com/office/officeart/2005/8/layout/process4"/>
    <dgm:cxn modelId="{A9F0FF19-462F-414D-B724-01D5393EC0BB}" type="presParOf" srcId="{E085F107-7A4D-4095-BAF3-CFFDDB32A9B2}" destId="{A59A3683-C11E-47EE-9071-6520403E113F}" srcOrd="6" destOrd="0" presId="urn:microsoft.com/office/officeart/2005/8/layout/process4"/>
    <dgm:cxn modelId="{67BADAF5-79CD-44E6-BD5B-E4EA9A5EDBF3}" type="presParOf" srcId="{A59A3683-C11E-47EE-9071-6520403E113F}" destId="{3A4B5AA2-C9D8-4DC8-90AC-57B97354532A}" srcOrd="0" destOrd="0" presId="urn:microsoft.com/office/officeart/2005/8/layout/process4"/>
    <dgm:cxn modelId="{EBF4E98B-7BEB-4320-9690-51425F5A1CE0}" type="presParOf" srcId="{E085F107-7A4D-4095-BAF3-CFFDDB32A9B2}" destId="{3900C889-1BE2-4ED7-BB1D-FE14BD0781F6}" srcOrd="7" destOrd="0" presId="urn:microsoft.com/office/officeart/2005/8/layout/process4"/>
    <dgm:cxn modelId="{4379EFF2-1596-4FCF-867D-FABFB766EA6B}" type="presParOf" srcId="{E085F107-7A4D-4095-BAF3-CFFDDB32A9B2}" destId="{29619C70-1A42-4F27-85D0-FD7EDAE79C93}" srcOrd="8" destOrd="0" presId="urn:microsoft.com/office/officeart/2005/8/layout/process4"/>
    <dgm:cxn modelId="{C22F2083-02BF-4A41-A45D-11D90AD24DF2}" type="presParOf" srcId="{29619C70-1A42-4F27-85D0-FD7EDAE79C93}" destId="{3BCAE46B-8563-425C-AF25-B8C29C2BB0C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C996-AB8F-4237-8AE1-2B3916624AAF}">
      <dsp:nvSpPr>
        <dsp:cNvPr id="0" name=""/>
        <dsp:cNvSpPr/>
      </dsp:nvSpPr>
      <dsp:spPr>
        <a:xfrm>
          <a:off x="0" y="3975147"/>
          <a:ext cx="7886700" cy="6521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>
              <a:solidFill>
                <a:schemeClr val="tx1"/>
              </a:solidFill>
            </a:rPr>
            <a:t>SVM Classifier and Prediction</a:t>
          </a:r>
          <a:endParaRPr lang="en-IN" sz="2300" kern="1200" dirty="0">
            <a:solidFill>
              <a:schemeClr val="tx1"/>
            </a:solidFill>
          </a:endParaRPr>
        </a:p>
      </dsp:txBody>
      <dsp:txXfrm>
        <a:off x="0" y="3975147"/>
        <a:ext cx="7886700" cy="652156"/>
      </dsp:txXfrm>
    </dsp:sp>
    <dsp:sp modelId="{AEA54330-461E-4D4A-BCA1-B510BD3C736A}">
      <dsp:nvSpPr>
        <dsp:cNvPr id="0" name=""/>
        <dsp:cNvSpPr/>
      </dsp:nvSpPr>
      <dsp:spPr>
        <a:xfrm rot="10800000">
          <a:off x="0" y="2981914"/>
          <a:ext cx="7886700" cy="1003016"/>
        </a:xfrm>
        <a:prstGeom prst="upArrowCallou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>
              <a:solidFill>
                <a:schemeClr val="tx1"/>
              </a:solidFill>
            </a:rPr>
            <a:t>Feature Extractor</a:t>
          </a:r>
          <a:endParaRPr lang="en-IN" sz="2300" kern="1200" dirty="0">
            <a:solidFill>
              <a:schemeClr val="tx1"/>
            </a:solidFill>
          </a:endParaRPr>
        </a:p>
      </dsp:txBody>
      <dsp:txXfrm rot="10800000">
        <a:off x="0" y="2981914"/>
        <a:ext cx="7886700" cy="651730"/>
      </dsp:txXfrm>
    </dsp:sp>
    <dsp:sp modelId="{5FB88B7C-B71C-4896-AEF5-9216DAE2B7B5}">
      <dsp:nvSpPr>
        <dsp:cNvPr id="0" name=""/>
        <dsp:cNvSpPr/>
      </dsp:nvSpPr>
      <dsp:spPr>
        <a:xfrm rot="10800000">
          <a:off x="0" y="1988680"/>
          <a:ext cx="7886700" cy="1003016"/>
        </a:xfrm>
        <a:prstGeom prst="upArrowCallou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>
              <a:solidFill>
                <a:schemeClr val="tx1"/>
              </a:solidFill>
            </a:rPr>
            <a:t>Preprocessing</a:t>
          </a:r>
          <a:endParaRPr lang="en-IN" sz="2300" kern="1200">
            <a:solidFill>
              <a:schemeClr val="tx1"/>
            </a:solidFill>
          </a:endParaRPr>
        </a:p>
      </dsp:txBody>
      <dsp:txXfrm rot="10800000">
        <a:off x="0" y="1988680"/>
        <a:ext cx="7886700" cy="651730"/>
      </dsp:txXfrm>
    </dsp:sp>
    <dsp:sp modelId="{3A4B5AA2-C9D8-4DC8-90AC-57B97354532A}">
      <dsp:nvSpPr>
        <dsp:cNvPr id="0" name=""/>
        <dsp:cNvSpPr/>
      </dsp:nvSpPr>
      <dsp:spPr>
        <a:xfrm rot="10800000">
          <a:off x="0" y="995446"/>
          <a:ext cx="7886700" cy="1003016"/>
        </a:xfrm>
        <a:prstGeom prst="upArrowCallou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>
              <a:solidFill>
                <a:schemeClr val="tx1"/>
              </a:solidFill>
            </a:rPr>
            <a:t>Tokeniser</a:t>
          </a:r>
          <a:endParaRPr lang="en-IN" sz="2300" kern="1200">
            <a:solidFill>
              <a:schemeClr val="tx1"/>
            </a:solidFill>
          </a:endParaRPr>
        </a:p>
      </dsp:txBody>
      <dsp:txXfrm rot="10800000">
        <a:off x="0" y="995446"/>
        <a:ext cx="7886700" cy="651730"/>
      </dsp:txXfrm>
    </dsp:sp>
    <dsp:sp modelId="{3BCAE46B-8563-425C-AF25-B8C29C2BB0C2}">
      <dsp:nvSpPr>
        <dsp:cNvPr id="0" name=""/>
        <dsp:cNvSpPr/>
      </dsp:nvSpPr>
      <dsp:spPr>
        <a:xfrm rot="10800000">
          <a:off x="0" y="2213"/>
          <a:ext cx="7886700" cy="1003016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>
              <a:solidFill>
                <a:schemeClr val="tx1"/>
              </a:solidFill>
            </a:rPr>
            <a:t>Tweet Downloader</a:t>
          </a:r>
          <a:endParaRPr lang="en-IN" sz="2300" kern="1200" dirty="0">
            <a:solidFill>
              <a:schemeClr val="tx1"/>
            </a:solidFill>
          </a:endParaRPr>
        </a:p>
      </dsp:txBody>
      <dsp:txXfrm rot="10800000">
        <a:off x="0" y="2213"/>
        <a:ext cx="7886700" cy="65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0CE1-CFBE-4AD4-90E2-70437DDA5F0C}" type="datetimeFigureOut">
              <a:rPr lang="en-US" smtClean="0"/>
              <a:t>2/23/2016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6275-765A-4235-9BA7-888C8D038D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2" y="5105400"/>
            <a:ext cx="4286248" cy="1752600"/>
          </a:xfrm>
        </p:spPr>
        <p:txBody>
          <a:bodyPr/>
          <a:lstStyle/>
          <a:p>
            <a:pPr algn="l"/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Negi</a:t>
            </a:r>
            <a:r>
              <a:rPr lang="en-US" dirty="0" smtClean="0"/>
              <a:t> 346/CO/12</a:t>
            </a:r>
          </a:p>
          <a:p>
            <a:pPr algn="l"/>
            <a:r>
              <a:rPr lang="en-US" dirty="0" err="1" smtClean="0"/>
              <a:t>Shrey</a:t>
            </a:r>
            <a:r>
              <a:rPr lang="en-US" dirty="0" smtClean="0"/>
              <a:t> Gupta 363/CO/12</a:t>
            </a:r>
          </a:p>
          <a:p>
            <a:pPr algn="l"/>
            <a:r>
              <a:rPr lang="en-US" dirty="0" err="1" smtClean="0"/>
              <a:t>Vipul</a:t>
            </a:r>
            <a:r>
              <a:rPr lang="en-US" dirty="0" smtClean="0"/>
              <a:t> </a:t>
            </a:r>
            <a:r>
              <a:rPr lang="en-US" dirty="0" err="1" smtClean="0"/>
              <a:t>Khullar</a:t>
            </a:r>
            <a:r>
              <a:rPr lang="en-US" dirty="0" smtClean="0"/>
              <a:t> 393/CO/12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7886700" cy="54441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Feature Extractor</a:t>
            </a:r>
          </a:p>
          <a:p>
            <a:pPr lvl="1"/>
            <a:r>
              <a:rPr lang="en-IN" dirty="0" smtClean="0"/>
              <a:t>Polarity Score of the Tweet</a:t>
            </a:r>
          </a:p>
          <a:p>
            <a:pPr lvl="1"/>
            <a:r>
              <a:rPr lang="en-IN" dirty="0" smtClean="0"/>
              <a:t>Number </a:t>
            </a:r>
            <a:r>
              <a:rPr lang="en-IN" dirty="0" smtClean="0"/>
              <a:t>of Positive/Negative Capitalised Words</a:t>
            </a:r>
          </a:p>
          <a:p>
            <a:pPr lvl="1"/>
            <a:r>
              <a:rPr lang="en-IN" dirty="0" smtClean="0"/>
              <a:t>Number of Positive/Negative Hashtags</a:t>
            </a:r>
          </a:p>
          <a:p>
            <a:pPr lvl="1"/>
            <a:r>
              <a:rPr lang="en-IN" dirty="0" smtClean="0"/>
              <a:t>Number of Positive/Negative/Extremely Positive/Extremely Negative Emoticons</a:t>
            </a:r>
          </a:p>
          <a:p>
            <a:pPr lvl="1"/>
            <a:r>
              <a:rPr lang="en-IN" dirty="0" smtClean="0"/>
              <a:t>Number of Negation</a:t>
            </a:r>
          </a:p>
          <a:p>
            <a:pPr lvl="1"/>
            <a:r>
              <a:rPr lang="en-IN" dirty="0" smtClean="0"/>
              <a:t>Positive/Negative special POS Tags Polarity Score</a:t>
            </a:r>
          </a:p>
          <a:p>
            <a:pPr lvl="1"/>
            <a:r>
              <a:rPr lang="en-IN" dirty="0" smtClean="0"/>
              <a:t>Number of special characters : ?,!,*</a:t>
            </a:r>
          </a:p>
          <a:p>
            <a:pPr lvl="1"/>
            <a:r>
              <a:rPr lang="en-IN" dirty="0" smtClean="0"/>
              <a:t>Number of special </a:t>
            </a:r>
            <a:r>
              <a:rPr lang="en-IN" dirty="0" smtClean="0"/>
              <a:t>POS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Approach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8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Classifier and Prediction</a:t>
            </a:r>
          </a:p>
          <a:p>
            <a:pPr lvl="1"/>
            <a:r>
              <a:rPr lang="en-IN" dirty="0"/>
              <a:t>The features extracted are next passed on to SVM classifier.</a:t>
            </a:r>
          </a:p>
          <a:p>
            <a:pPr lvl="1"/>
            <a:r>
              <a:rPr lang="en-IN" dirty="0"/>
              <a:t>The model built is used to predict the sentiment of the new tweets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412"/>
            <a:ext cx="8229600" cy="47307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vipul\Downloads\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95412"/>
            <a:ext cx="6048672" cy="46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1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Python,javascript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Machine </a:t>
            </a:r>
            <a:r>
              <a:rPr lang="en-US" dirty="0" smtClean="0"/>
              <a:t>Learning algorithm like naïve </a:t>
            </a:r>
            <a:r>
              <a:rPr lang="en-US" dirty="0" smtClean="0"/>
              <a:t>Bayes </a:t>
            </a:r>
            <a:r>
              <a:rPr lang="en-US" dirty="0" smtClean="0"/>
              <a:t>network </a:t>
            </a:r>
            <a:r>
              <a:rPr lang="en-US" dirty="0" smtClean="0"/>
              <a:t>algorithm, SVM classifiers.</a:t>
            </a:r>
            <a:endParaRPr lang="en-US" dirty="0" smtClean="0"/>
          </a:p>
          <a:p>
            <a:r>
              <a:rPr lang="en-US" dirty="0" smtClean="0"/>
              <a:t>Natural Language Processing Techniques.</a:t>
            </a:r>
          </a:p>
          <a:p>
            <a:r>
              <a:rPr lang="en-IN" dirty="0"/>
              <a:t>Twitter REST API </a:t>
            </a:r>
            <a:r>
              <a:rPr lang="en-IN" dirty="0" smtClean="0"/>
              <a:t>1.1v.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Flask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</a:p>
          <a:p>
            <a:r>
              <a:rPr lang="en-US" dirty="0" smtClean="0"/>
              <a:t>Why is Sentiment Analysis Important?</a:t>
            </a:r>
          </a:p>
          <a:p>
            <a:r>
              <a:rPr lang="en-US" dirty="0" smtClean="0"/>
              <a:t>Using twitter sentiment analysis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5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Sentiment Analysis?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classification of the polarity of a given text in the document, sentence or phrase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goal is to determine whether the expressed opinion in the text is positive, negative or neutral.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27" y="381567"/>
            <a:ext cx="6273088" cy="116221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6" y="2582931"/>
            <a:ext cx="6273088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73" y="4849826"/>
            <a:ext cx="6230219" cy="12098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59394" y="3068408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mic Sans MS" panose="030F0702030302020204" pitchFamily="66" charset="0"/>
              </a:rPr>
              <a:t>Positive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612" y="778007"/>
            <a:ext cx="101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mic Sans MS" panose="030F0702030302020204" pitchFamily="66" charset="0"/>
              </a:rPr>
              <a:t>Negative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3975" y="5270082"/>
            <a:ext cx="101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mic Sans MS" panose="030F0702030302020204" pitchFamily="66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9001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is Sentiment Analysis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Microblogging has become popular communication tool</a:t>
            </a:r>
          </a:p>
          <a:p>
            <a:r>
              <a:rPr lang="en-IN" dirty="0"/>
              <a:t>Opinion of the mass is important </a:t>
            </a:r>
          </a:p>
          <a:p>
            <a:pPr lvl="1"/>
            <a:r>
              <a:rPr lang="en-IN" dirty="0"/>
              <a:t>Political party may want to know whether people support their program or not.</a:t>
            </a:r>
          </a:p>
          <a:p>
            <a:pPr lvl="1"/>
            <a:r>
              <a:rPr lang="en-IN" dirty="0"/>
              <a:t>Before investing into a company, one can leverage the sentiment of the people for the company to find out where it stands.</a:t>
            </a:r>
          </a:p>
          <a:p>
            <a:pPr lvl="1"/>
            <a:r>
              <a:rPr lang="en-IN" dirty="0"/>
              <a:t>A company might want find out the reviews of its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4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Using Twitter for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Popular microblogging site</a:t>
            </a:r>
          </a:p>
          <a:p>
            <a:r>
              <a:rPr lang="en-IN" dirty="0"/>
              <a:t>Short Text Messages of 140 characters</a:t>
            </a:r>
          </a:p>
          <a:p>
            <a:r>
              <a:rPr lang="en-IN" dirty="0"/>
              <a:t>240+ million active users</a:t>
            </a:r>
          </a:p>
          <a:p>
            <a:r>
              <a:rPr lang="en-IN" dirty="0"/>
              <a:t>500 million tweets are generated everyday</a:t>
            </a:r>
          </a:p>
          <a:p>
            <a:r>
              <a:rPr lang="en-IN" dirty="0"/>
              <a:t>Twitter audience varies from common man to celebrities</a:t>
            </a:r>
          </a:p>
          <a:p>
            <a:r>
              <a:rPr lang="en-IN" dirty="0"/>
              <a:t>Users often discuss current affairs and share personal views on various subjects</a:t>
            </a:r>
          </a:p>
          <a:p>
            <a:r>
              <a:rPr lang="en-IN" dirty="0"/>
              <a:t>Tweets are small in length and hence unambiguous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7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796"/>
            <a:ext cx="7886700" cy="518008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Tweets are highly unstructured and also non-grammatical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 of Vocabulary Words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Lexical Variation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Extensive usage of acronyms like </a:t>
            </a:r>
            <a:r>
              <a:rPr lang="en-IN" i="1" dirty="0" smtClean="0"/>
              <a:t>asap, </a:t>
            </a:r>
            <a:r>
              <a:rPr lang="en-IN" i="1" dirty="0" err="1" smtClean="0"/>
              <a:t>lol</a:t>
            </a:r>
            <a:r>
              <a:rPr lang="en-IN" i="1" dirty="0" smtClean="0"/>
              <a:t>, </a:t>
            </a:r>
            <a:r>
              <a:rPr lang="en-IN" i="1" dirty="0" err="1" smtClean="0"/>
              <a:t>afaik</a:t>
            </a:r>
            <a:endParaRPr lang="en-IN" i="1" dirty="0" smtClean="0"/>
          </a:p>
          <a:p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90" y="2204864"/>
            <a:ext cx="5292588" cy="86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2" b="85017"/>
          <a:stretch/>
        </p:blipFill>
        <p:spPr>
          <a:xfrm>
            <a:off x="2230990" y="3570248"/>
            <a:ext cx="5292588" cy="913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90" y="5005390"/>
            <a:ext cx="5292589" cy="9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Approach 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7446"/>
          <a:ext cx="7886700" cy="462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02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8807"/>
            <a:ext cx="7886700" cy="5178157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Tweet Downloader</a:t>
            </a:r>
          </a:p>
          <a:p>
            <a:pPr lvl="1"/>
            <a:r>
              <a:rPr lang="en-IN" dirty="0" smtClean="0"/>
              <a:t> Download the tweets using Twitter API</a:t>
            </a:r>
          </a:p>
          <a:p>
            <a:r>
              <a:rPr lang="en-IN" dirty="0" smtClean="0"/>
              <a:t>Tokenisation </a:t>
            </a:r>
          </a:p>
          <a:p>
            <a:pPr lvl="1"/>
            <a:r>
              <a:rPr lang="en-IN" dirty="0" smtClean="0"/>
              <a:t>Twitter specific POS Tagger </a:t>
            </a:r>
            <a:r>
              <a:rPr lang="en-IN" dirty="0"/>
              <a:t>developed </a:t>
            </a:r>
            <a:endParaRPr lang="en-IN" dirty="0" smtClean="0"/>
          </a:p>
          <a:p>
            <a:r>
              <a:rPr lang="en-IN" dirty="0" err="1" smtClean="0"/>
              <a:t>Preprocessing</a:t>
            </a:r>
            <a:endParaRPr lang="en-IN" dirty="0" smtClean="0"/>
          </a:p>
          <a:p>
            <a:pPr lvl="1"/>
            <a:r>
              <a:rPr lang="en-IN" dirty="0" smtClean="0"/>
              <a:t>Removing </a:t>
            </a:r>
            <a:r>
              <a:rPr lang="en-IN" dirty="0" smtClean="0"/>
              <a:t>non-English Tweets</a:t>
            </a:r>
          </a:p>
          <a:p>
            <a:pPr lvl="1"/>
            <a:r>
              <a:rPr lang="en-IN" dirty="0" smtClean="0"/>
              <a:t>Replacing Emoticons by their polarity</a:t>
            </a:r>
          </a:p>
          <a:p>
            <a:pPr lvl="1"/>
            <a:r>
              <a:rPr lang="en-IN" dirty="0" smtClean="0"/>
              <a:t>Remove URL, Target Mentions, Hashtags, Numbers</a:t>
            </a:r>
            <a:r>
              <a:rPr lang="en-IN" dirty="0" smtClean="0"/>
              <a:t>.</a:t>
            </a:r>
            <a:endParaRPr lang="en-IN" dirty="0" smtClean="0"/>
          </a:p>
          <a:p>
            <a:pPr lvl="1"/>
            <a:r>
              <a:rPr lang="en-IN" dirty="0" smtClean="0"/>
              <a:t>Replace Negative Mentions</a:t>
            </a:r>
          </a:p>
          <a:p>
            <a:pPr lvl="1"/>
            <a:r>
              <a:rPr lang="en-IN" dirty="0" smtClean="0"/>
              <a:t>Replace Sequence of Repeated Characters </a:t>
            </a:r>
            <a:r>
              <a:rPr lang="en-IN" dirty="0" err="1" smtClean="0"/>
              <a:t>eg</a:t>
            </a:r>
            <a:r>
              <a:rPr lang="en-IN" dirty="0" smtClean="0"/>
              <a:t>. ‘</a:t>
            </a:r>
            <a:r>
              <a:rPr lang="en-IN" dirty="0" err="1" smtClean="0"/>
              <a:t>coooooooool</a:t>
            </a:r>
            <a:r>
              <a:rPr lang="en-IN" dirty="0" smtClean="0"/>
              <a:t>’ by ‘</a:t>
            </a:r>
            <a:r>
              <a:rPr lang="en-IN" dirty="0" err="1" smtClean="0"/>
              <a:t>coool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Remove Nouns and Prepositions</a:t>
            </a:r>
          </a:p>
          <a:p>
            <a:pPr lvl="1"/>
            <a:endParaRPr lang="en-I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Approach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6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386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Twitter Sentiment Analysis</vt:lpstr>
      <vt:lpstr>Contents</vt:lpstr>
      <vt:lpstr>What is Sentiment Analysis?</vt:lpstr>
      <vt:lpstr>PowerPoint Presentation</vt:lpstr>
      <vt:lpstr>Why is Sentiment Analysis Important?</vt:lpstr>
      <vt:lpstr>Using Twitter for Sentiment Analysis</vt:lpstr>
      <vt:lpstr>Challenges</vt:lpstr>
      <vt:lpstr>Approach </vt:lpstr>
      <vt:lpstr>Approach </vt:lpstr>
      <vt:lpstr>Approach</vt:lpstr>
      <vt:lpstr>PowerPoint Presentation</vt:lpstr>
      <vt:lpstr>Workflow</vt:lpstr>
      <vt:lpstr>Requirements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Sagar</dc:creator>
  <cp:lastModifiedBy>vipul</cp:lastModifiedBy>
  <cp:revision>35</cp:revision>
  <dcterms:created xsi:type="dcterms:W3CDTF">2016-02-23T09:57:08Z</dcterms:created>
  <dcterms:modified xsi:type="dcterms:W3CDTF">2016-02-23T16:25:37Z</dcterms:modified>
</cp:coreProperties>
</file>