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301" r:id="rId3"/>
    <p:sldId id="257" r:id="rId4"/>
    <p:sldId id="283" r:id="rId5"/>
    <p:sldId id="284" r:id="rId6"/>
    <p:sldId id="285" r:id="rId7"/>
    <p:sldId id="286" r:id="rId8"/>
    <p:sldId id="289" r:id="rId9"/>
    <p:sldId id="290" r:id="rId10"/>
    <p:sldId id="291" r:id="rId11"/>
    <p:sldId id="292" r:id="rId12"/>
    <p:sldId id="264" r:id="rId13"/>
    <p:sldId id="263" r:id="rId14"/>
    <p:sldId id="294" r:id="rId15"/>
    <p:sldId id="295" r:id="rId16"/>
    <p:sldId id="297" r:id="rId17"/>
    <p:sldId id="296" r:id="rId18"/>
    <p:sldId id="270" r:id="rId19"/>
    <p:sldId id="274" r:id="rId20"/>
    <p:sldId id="299" r:id="rId21"/>
    <p:sldId id="303" r:id="rId22"/>
    <p:sldId id="304" r:id="rId23"/>
    <p:sldId id="307" r:id="rId24"/>
    <p:sldId id="310" r:id="rId25"/>
    <p:sldId id="306" r:id="rId26"/>
    <p:sldId id="305" r:id="rId27"/>
    <p:sldId id="302" r:id="rId28"/>
    <p:sldId id="281" r:id="rId29"/>
    <p:sldId id="308" r:id="rId30"/>
    <p:sldId id="309" r:id="rId31"/>
    <p:sldId id="282" r:id="rId32"/>
  </p:sldIdLst>
  <p:sldSz cx="9144000" cy="5143500" type="screen16x9"/>
  <p:notesSz cx="6858000" cy="9144000"/>
  <p:embeddedFontLs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50" autoAdjust="0"/>
  </p:normalViewPr>
  <p:slideViewPr>
    <p:cSldViewPr snapToGrid="0">
      <p:cViewPr varScale="1">
        <p:scale>
          <a:sx n="97" d="100"/>
          <a:sy n="97" d="100"/>
        </p:scale>
        <p:origin x="104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9a63361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9a63361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dirty="0"/>
          </a:p>
        </p:txBody>
      </p:sp>
    </p:spTree>
    <p:extLst>
      <p:ext uri="{BB962C8B-B14F-4D97-AF65-F5344CB8AC3E}">
        <p14:creationId xmlns:p14="http://schemas.microsoft.com/office/powerpoint/2010/main" val="3529515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9a63361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9a63361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dirty="0"/>
          </a:p>
        </p:txBody>
      </p:sp>
    </p:spTree>
    <p:extLst>
      <p:ext uri="{BB962C8B-B14F-4D97-AF65-F5344CB8AC3E}">
        <p14:creationId xmlns:p14="http://schemas.microsoft.com/office/powerpoint/2010/main" val="3886826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8ea79442bb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8ea79442bb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8ea79442bb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8ea79442bb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en-US" sz="1800" b="0" i="0" u="none" strike="noStrike" baseline="0" dirty="0">
                <a:latin typeface="NimbusRomNo9L-Regu"/>
              </a:rPr>
              <a:t>new dataset annotated by Psychology students, who can potentially better recognize the psychological phenomena of engagement, because of the complexity of analyzing student engagement. To assist them with recognition, brief training was provided prior to commencing the task and delivered in a consistent manner via online examples and descriptions</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9a63361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9a63361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1800" b="0" i="0" u="none" strike="noStrike" baseline="0" dirty="0">
                <a:latin typeface="NimbusRomNo9L-Regu"/>
              </a:rPr>
              <a:t>Adapted from VGG-B framework [32]. Each rectangle is a Conv. block including two Conv. layers. eight Conv. and three fully connected layers. We also have a max pooling layer after each Conv. block with stride </a:t>
            </a:r>
            <a:r>
              <a:rPr lang="en-US" sz="1800" b="0" i="0" u="none" strike="noStrike" baseline="0" dirty="0">
                <a:latin typeface="CMR10"/>
              </a:rPr>
              <a:t>2</a:t>
            </a:r>
            <a:r>
              <a:rPr lang="en-US" sz="1800" b="0" i="0" u="none" strike="noStrike" baseline="0" dirty="0">
                <a:latin typeface="NimbusRomNo9L-Regu"/>
              </a:rPr>
              <a:t>. The model’s output layer has a softmax function generating the categorical distribution probabilities over seven facial expression classes</a:t>
            </a:r>
            <a:endParaRPr dirty="0"/>
          </a:p>
        </p:txBody>
      </p:sp>
    </p:spTree>
    <p:extLst>
      <p:ext uri="{BB962C8B-B14F-4D97-AF65-F5344CB8AC3E}">
        <p14:creationId xmlns:p14="http://schemas.microsoft.com/office/powerpoint/2010/main" val="3392910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9a63361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9a63361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en-US" sz="1800" b="0" i="0" u="none" strike="noStrike" baseline="0" dirty="0">
                <a:latin typeface="NimbusRomNo9L-Regu"/>
              </a:rPr>
              <a:t>normalized so that it has a zero mean and a norm equal to </a:t>
            </a:r>
            <a:r>
              <a:rPr lang="en-US" sz="1800" b="0" i="0" u="none" strike="noStrike" baseline="0" dirty="0">
                <a:latin typeface="CMR10"/>
              </a:rPr>
              <a:t>100</a:t>
            </a:r>
            <a:r>
              <a:rPr lang="en-US" sz="1800" b="0" i="0" u="none" strike="noStrike" baseline="0" dirty="0">
                <a:latin typeface="CMMI10"/>
              </a:rPr>
              <a:t>:</a:t>
            </a:r>
            <a:r>
              <a:rPr lang="en-US" sz="1800" b="0" i="0" u="none" strike="noStrike" baseline="0" dirty="0">
                <a:latin typeface="CMR10"/>
              </a:rPr>
              <a:t>0</a:t>
            </a:r>
            <a:r>
              <a:rPr lang="en-US" sz="1800" b="0" i="0" u="none" strike="noStrike" baseline="0" dirty="0">
                <a:latin typeface="NimbusRomNo9L-Regu"/>
              </a:rPr>
              <a:t>. Furthermore, for each pixel location, the pixel values are normalized to mean zero and standard deviation one using all ER training data</a:t>
            </a:r>
            <a:endParaRPr dirty="0"/>
          </a:p>
        </p:txBody>
      </p:sp>
    </p:spTree>
    <p:extLst>
      <p:ext uri="{BB962C8B-B14F-4D97-AF65-F5344CB8AC3E}">
        <p14:creationId xmlns:p14="http://schemas.microsoft.com/office/powerpoint/2010/main" val="349538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9a63361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9a63361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rPr>
              <a:t>To overcome model over-fitting, we apply a dropout layer after every Conv. and hidden FC layer. Local response normalization is used after the first Conv. layer. As the optimizer algorithm, stochastic gradient descent with </a:t>
            </a:r>
            <a:r>
              <a:rPr lang="en-US" sz="1800" dirty="0" err="1">
                <a:latin typeface="Roboto" panose="02000000000000000000" pitchFamily="2" charset="0"/>
                <a:ea typeface="Roboto" panose="02000000000000000000" pitchFamily="2" charset="0"/>
                <a:cs typeface="Roboto" panose="02000000000000000000" pitchFamily="2" charset="0"/>
              </a:rPr>
              <a:t>minibatching</a:t>
            </a:r>
            <a:r>
              <a:rPr lang="en-US" sz="1800" dirty="0">
                <a:latin typeface="Roboto" panose="02000000000000000000" pitchFamily="2" charset="0"/>
                <a:ea typeface="Roboto" panose="02000000000000000000" pitchFamily="2" charset="0"/>
                <a:cs typeface="Roboto" panose="02000000000000000000" pitchFamily="2" charset="0"/>
              </a:rPr>
              <a:t> and a momentum of 0.9 is used </a:t>
            </a:r>
          </a:p>
          <a:p>
            <a:pPr marL="285750" indent="-285750">
              <a:buFont typeface="Arial" panose="020B0604020202020204" pitchFamily="34" charset="0"/>
              <a:buChar char="•"/>
            </a:pPr>
            <a:r>
              <a:rPr lang="en-US" sz="1800" b="0" i="0" u="none" strike="noStrike" baseline="0" dirty="0">
                <a:latin typeface="NimbusRomNo9L-Regu"/>
              </a:rPr>
              <a:t>In the training phase, for data augmentation, input images are randomly flipped along their width and cropped to 48-by-48 pixels (after applying zero-padding because the samples were already in this size). Furthermore, they are randomly rotated by a specific max </a:t>
            </a:r>
            <a:r>
              <a:rPr lang="en-US" sz="1800" b="0" i="0" u="none" strike="noStrike" baseline="0" dirty="0" err="1">
                <a:latin typeface="NimbusRomNo9L-Regu"/>
              </a:rPr>
              <a:t>angle.We</a:t>
            </a:r>
            <a:r>
              <a:rPr lang="en-US" sz="1800" b="0" i="0" u="none" strike="noStrike" baseline="0" dirty="0">
                <a:latin typeface="NimbusRomNo9L-Regu"/>
              </a:rPr>
              <a:t> set learning rate for the VGGNET MODEL to </a:t>
            </a:r>
            <a:r>
              <a:rPr lang="en-US" sz="1800" b="0" i="0" u="none" strike="noStrike" baseline="0" dirty="0">
                <a:latin typeface="CMR10"/>
              </a:rPr>
              <a:t>0</a:t>
            </a:r>
            <a:r>
              <a:rPr lang="en-US" sz="1800" b="0" i="0" u="none" strike="noStrike" baseline="0" dirty="0">
                <a:latin typeface="CMMI10"/>
              </a:rPr>
              <a:t>:</a:t>
            </a:r>
            <a:r>
              <a:rPr lang="en-US" sz="1800" b="0" i="0" u="none" strike="noStrike" baseline="0" dirty="0">
                <a:latin typeface="CMR10"/>
              </a:rPr>
              <a:t>001 </a:t>
            </a:r>
            <a:r>
              <a:rPr lang="en-US" sz="1800" b="0" i="0" u="none" strike="noStrike" baseline="0" dirty="0">
                <a:latin typeface="NimbusRomNo9L-Regu"/>
              </a:rPr>
              <a:t>and for other models to </a:t>
            </a:r>
            <a:r>
              <a:rPr lang="en-US" sz="1800" b="0" i="0" u="none" strike="noStrike" baseline="0" dirty="0">
                <a:latin typeface="CMR10"/>
              </a:rPr>
              <a:t>0</a:t>
            </a:r>
            <a:r>
              <a:rPr lang="en-US" sz="1800" b="0" i="0" u="none" strike="noStrike" baseline="0" dirty="0">
                <a:latin typeface="CMMI10"/>
              </a:rPr>
              <a:t>:</a:t>
            </a:r>
            <a:r>
              <a:rPr lang="en-US" sz="1800" b="0" i="0" u="none" strike="noStrike" baseline="0" dirty="0">
                <a:latin typeface="CMR10"/>
              </a:rPr>
              <a:t>002</a:t>
            </a:r>
            <a:r>
              <a:rPr lang="en-US" sz="1800" b="0" i="0" u="none" strike="noStrike" baseline="0" dirty="0">
                <a:latin typeface="NimbusRomNo9L-Regu"/>
              </a:rPr>
              <a:t>. The batch size is set to 32 for the ENGAGEMENT MODEL and 28 for other models. The best model on the validation set is used to estimate the performance on the test partition of the ER dataset for all models in this work.</a:t>
            </a:r>
            <a:endParaRPr lang="en-US" sz="1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500765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9a63361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9a63361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en-US" sz="1800" b="0" i="0" u="none" strike="noStrike" baseline="0" dirty="0">
                <a:latin typeface="NimbusRomNo9L-Regu"/>
              </a:rPr>
              <a:t>normalized so that it has a zero mean and a norm equal to </a:t>
            </a:r>
            <a:r>
              <a:rPr lang="en-US" sz="1800" b="0" i="0" u="none" strike="noStrike" baseline="0" dirty="0">
                <a:latin typeface="CMR10"/>
              </a:rPr>
              <a:t>100</a:t>
            </a:r>
            <a:r>
              <a:rPr lang="en-US" sz="1800" b="0" i="0" u="none" strike="noStrike" baseline="0" dirty="0">
                <a:latin typeface="CMMI10"/>
              </a:rPr>
              <a:t>:</a:t>
            </a:r>
            <a:r>
              <a:rPr lang="en-US" sz="1800" b="0" i="0" u="none" strike="noStrike" baseline="0" dirty="0">
                <a:latin typeface="CMR10"/>
              </a:rPr>
              <a:t>0</a:t>
            </a:r>
            <a:r>
              <a:rPr lang="en-US" sz="1800" b="0" i="0" u="none" strike="noStrike" baseline="0" dirty="0">
                <a:latin typeface="NimbusRomNo9L-Regu"/>
              </a:rPr>
              <a:t>. Furthermore, for each pixel location, the pixel values are normalized to mean zero and standard deviation one using all ER training data</a:t>
            </a:r>
            <a:endParaRPr dirty="0"/>
          </a:p>
        </p:txBody>
      </p:sp>
    </p:spTree>
    <p:extLst>
      <p:ext uri="{BB962C8B-B14F-4D97-AF65-F5344CB8AC3E}">
        <p14:creationId xmlns:p14="http://schemas.microsoft.com/office/powerpoint/2010/main" val="4013134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8ea79442bb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8ea79442bb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8c5d73fd3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8c5d73fd3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1800" b="0" i="0" u="none" strike="noStrike" baseline="0" dirty="0">
                <a:latin typeface="NimbusRomNo9L-Regu"/>
              </a:rPr>
              <a:t>On the test set, the ENGAGEMENT MODEL achieves </a:t>
            </a:r>
            <a:r>
              <a:rPr lang="en-US" sz="1800" b="0" i="0" u="none" strike="noStrike" baseline="0" dirty="0">
                <a:latin typeface="CMR10"/>
              </a:rPr>
              <a:t>72</a:t>
            </a:r>
            <a:r>
              <a:rPr lang="en-US" sz="1800" b="0" i="0" u="none" strike="noStrike" baseline="0" dirty="0">
                <a:latin typeface="CMMI10"/>
              </a:rPr>
              <a:t>:</a:t>
            </a:r>
            <a:r>
              <a:rPr lang="en-US" sz="1800" b="0" i="0" u="none" strike="noStrike" baseline="0" dirty="0">
                <a:latin typeface="CMR10"/>
              </a:rPr>
              <a:t>38% </a:t>
            </a:r>
            <a:r>
              <a:rPr lang="en-US" sz="1800" b="0" i="0" u="none" strike="noStrike" baseline="0" dirty="0">
                <a:latin typeface="NimbusRomNo9L-Regu"/>
              </a:rPr>
              <a:t>classification accuracy, which outperforms VGGNET by 5%, and the CNN MODEL by more than </a:t>
            </a:r>
            <a:r>
              <a:rPr lang="en-US" sz="1800" b="0" i="0" u="none" strike="noStrike" baseline="0" dirty="0">
                <a:latin typeface="CMR10"/>
              </a:rPr>
              <a:t>6%</a:t>
            </a:r>
            <a:r>
              <a:rPr lang="en-US" sz="1800" b="0" i="0" u="none" strike="noStrike" baseline="0" dirty="0">
                <a:latin typeface="NimbusRomNo9L-Regu"/>
              </a:rPr>
              <a:t>; it is also </a:t>
            </a:r>
            <a:r>
              <a:rPr lang="en-US" sz="1800" b="0" i="0" u="none" strike="noStrike" baseline="0" dirty="0">
                <a:latin typeface="CMR10"/>
              </a:rPr>
              <a:t>12</a:t>
            </a:r>
            <a:r>
              <a:rPr lang="en-US" sz="1800" b="0" i="0" u="none" strike="noStrike" baseline="0" dirty="0">
                <a:latin typeface="CMMI10"/>
              </a:rPr>
              <a:t>:</a:t>
            </a:r>
            <a:r>
              <a:rPr lang="en-US" sz="1800" b="0" i="0" u="none" strike="noStrike" baseline="0" dirty="0">
                <a:latin typeface="CMR10"/>
              </a:rPr>
              <a:t>5% </a:t>
            </a:r>
            <a:r>
              <a:rPr lang="en-US" sz="1800" b="0" i="0" u="none" strike="noStrike" baseline="0" dirty="0">
                <a:latin typeface="NimbusRomNo9L-Regu"/>
              </a:rPr>
              <a:t>better than the HOG+SVM method. The ENGAGEMENT MODEL achieved </a:t>
            </a:r>
            <a:r>
              <a:rPr lang="en-US" sz="1800" b="0" i="0" u="none" strike="noStrike" baseline="0" dirty="0">
                <a:latin typeface="CMR10"/>
              </a:rPr>
              <a:t>73</a:t>
            </a:r>
            <a:r>
              <a:rPr lang="en-US" sz="1800" b="0" i="0" u="none" strike="noStrike" baseline="0" dirty="0">
                <a:latin typeface="CMMI10"/>
              </a:rPr>
              <a:t>:</a:t>
            </a:r>
            <a:r>
              <a:rPr lang="en-US" sz="1800" b="0" i="0" u="none" strike="noStrike" baseline="0" dirty="0">
                <a:latin typeface="CMR10"/>
              </a:rPr>
              <a:t>90% </a:t>
            </a:r>
            <a:r>
              <a:rPr lang="en-US" sz="1800" b="0" i="0" u="none" strike="noStrike" baseline="0" dirty="0">
                <a:latin typeface="NimbusRomNo9L-Regu"/>
              </a:rPr>
              <a:t>F1 measure which is around </a:t>
            </a:r>
            <a:r>
              <a:rPr lang="en-US" sz="1800" b="0" i="0" u="none" strike="noStrike" baseline="0" dirty="0">
                <a:latin typeface="CMR10"/>
              </a:rPr>
              <a:t>3% </a:t>
            </a:r>
            <a:r>
              <a:rPr lang="en-US" sz="1800" b="0" i="0" u="none" strike="noStrike" baseline="0" dirty="0">
                <a:latin typeface="NimbusRomNo9L-Regu"/>
              </a:rPr>
              <a:t>improvement compared to the deep baseline models and </a:t>
            </a:r>
            <a:r>
              <a:rPr lang="en-US" sz="1800" b="0" i="0" u="none" strike="noStrike" baseline="0" dirty="0">
                <a:latin typeface="CMR10"/>
              </a:rPr>
              <a:t>6% </a:t>
            </a:r>
            <a:r>
              <a:rPr lang="en-US" sz="1800" b="0" i="0" u="none" strike="noStrike" baseline="0" dirty="0">
                <a:latin typeface="NimbusRomNo9L-Regu"/>
              </a:rPr>
              <a:t>better performance than the HOG+SVM MODEL. Using the AUC metric, as the most popular metric in engagement recognition tasks, the ENGAGEMENT MODEL achieves </a:t>
            </a:r>
            <a:r>
              <a:rPr lang="en-US" sz="1800" b="0" i="0" u="none" strike="noStrike" baseline="0" dirty="0">
                <a:latin typeface="CMR10"/>
              </a:rPr>
              <a:t>73</a:t>
            </a:r>
            <a:r>
              <a:rPr lang="en-US" sz="1800" b="0" i="0" u="none" strike="noStrike" baseline="0" dirty="0">
                <a:latin typeface="CMMI10"/>
              </a:rPr>
              <a:t>:</a:t>
            </a:r>
            <a:r>
              <a:rPr lang="en-US" sz="1800" b="0" i="0" u="none" strike="noStrike" baseline="0" dirty="0">
                <a:latin typeface="CMR10"/>
              </a:rPr>
              <a:t>74% </a:t>
            </a:r>
            <a:r>
              <a:rPr lang="en-US" sz="1800" b="0" i="0" u="none" strike="noStrike" baseline="0" dirty="0">
                <a:latin typeface="NimbusRomNo9L-Regu"/>
              </a:rPr>
              <a:t>which improves the CNN and VGGNET MODELS by more than </a:t>
            </a:r>
            <a:r>
              <a:rPr lang="en-US" sz="1800" b="0" i="0" u="none" strike="noStrike" baseline="0" dirty="0">
                <a:latin typeface="CMR10"/>
              </a:rPr>
              <a:t>5% </a:t>
            </a:r>
            <a:r>
              <a:rPr lang="en-US" sz="1800" b="0" i="0" u="none" strike="noStrike" baseline="0" dirty="0">
                <a:latin typeface="NimbusRomNo9L-Regu"/>
              </a:rPr>
              <a:t>and is around </a:t>
            </a:r>
            <a:r>
              <a:rPr lang="en-US" sz="1800" b="0" i="0" u="none" strike="noStrike" baseline="0" dirty="0">
                <a:latin typeface="CMR10"/>
              </a:rPr>
              <a:t>10% </a:t>
            </a:r>
            <a:r>
              <a:rPr lang="en-US" sz="1800" b="0" i="0" u="none" strike="noStrike" baseline="0" dirty="0">
                <a:latin typeface="NimbusRomNo9L-Regu"/>
              </a:rPr>
              <a:t>better than the HOG+SVM method. There are similar improvements on the validation set</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99a6336191_1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99a6336191_1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5033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8c5d73fd3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8c5d73fd3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dirty="0"/>
          </a:p>
        </p:txBody>
      </p:sp>
    </p:spTree>
    <p:extLst>
      <p:ext uri="{BB962C8B-B14F-4D97-AF65-F5344CB8AC3E}">
        <p14:creationId xmlns:p14="http://schemas.microsoft.com/office/powerpoint/2010/main" val="2449130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943fa81319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943fa81319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1313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8ea79442bb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8ea79442bb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en-US" sz="1800" b="0" i="0" u="none" strike="noStrike" baseline="0" dirty="0">
                <a:latin typeface="NimbusRomNo9L-Regu"/>
              </a:rPr>
              <a:t>new dataset annotated by Psychology students, who can potentially better recognize the psychological phenomena of engagement, because of the complexity of analyzing student engagement. To assist them with recognition, brief training was provided prior to commencing the task and delivered in a consistent manner via online examples and descriptions</a:t>
            </a:r>
            <a:endParaRPr dirty="0"/>
          </a:p>
        </p:txBody>
      </p:sp>
    </p:spTree>
    <p:extLst>
      <p:ext uri="{BB962C8B-B14F-4D97-AF65-F5344CB8AC3E}">
        <p14:creationId xmlns:p14="http://schemas.microsoft.com/office/powerpoint/2010/main" val="2030666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9a63361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9a63361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en-US" sz="1800" b="0" i="0" u="none" strike="noStrike" baseline="0" dirty="0">
                <a:latin typeface="NimbusRomNo9L-Regu"/>
              </a:rPr>
              <a:t>normalized so that it has a zero mean and a norm equal to </a:t>
            </a:r>
            <a:r>
              <a:rPr lang="en-US" sz="1800" b="0" i="0" u="none" strike="noStrike" baseline="0" dirty="0">
                <a:latin typeface="CMR10"/>
              </a:rPr>
              <a:t>100</a:t>
            </a:r>
            <a:r>
              <a:rPr lang="en-US" sz="1800" b="0" i="0" u="none" strike="noStrike" baseline="0" dirty="0">
                <a:latin typeface="CMMI10"/>
              </a:rPr>
              <a:t>:</a:t>
            </a:r>
            <a:r>
              <a:rPr lang="en-US" sz="1800" b="0" i="0" u="none" strike="noStrike" baseline="0" dirty="0">
                <a:latin typeface="CMR10"/>
              </a:rPr>
              <a:t>0</a:t>
            </a:r>
            <a:r>
              <a:rPr lang="en-US" sz="1800" b="0" i="0" u="none" strike="noStrike" baseline="0" dirty="0">
                <a:latin typeface="NimbusRomNo9L-Regu"/>
              </a:rPr>
              <a:t>. Furthermore, for each pixel location, the pixel values are normalized to mean zero and standard deviation one using all ER training data</a:t>
            </a:r>
            <a:endParaRPr dirty="0"/>
          </a:p>
        </p:txBody>
      </p:sp>
    </p:spTree>
    <p:extLst>
      <p:ext uri="{BB962C8B-B14F-4D97-AF65-F5344CB8AC3E}">
        <p14:creationId xmlns:p14="http://schemas.microsoft.com/office/powerpoint/2010/main" val="11073222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9a63361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9a63361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en-US" sz="1800" b="0" i="0" u="none" strike="noStrike" baseline="0" dirty="0">
                <a:latin typeface="NimbusRomNo9L-Regu"/>
              </a:rPr>
              <a:t>normalized so that it has a zero mean and a norm equal to </a:t>
            </a:r>
            <a:r>
              <a:rPr lang="en-US" sz="1800" b="0" i="0" u="none" strike="noStrike" baseline="0" dirty="0">
                <a:latin typeface="CMR10"/>
              </a:rPr>
              <a:t>100</a:t>
            </a:r>
            <a:r>
              <a:rPr lang="en-US" sz="1800" b="0" i="0" u="none" strike="noStrike" baseline="0" dirty="0">
                <a:latin typeface="CMMI10"/>
              </a:rPr>
              <a:t>:</a:t>
            </a:r>
            <a:r>
              <a:rPr lang="en-US" sz="1800" b="0" i="0" u="none" strike="noStrike" baseline="0" dirty="0">
                <a:latin typeface="CMR10"/>
              </a:rPr>
              <a:t>0</a:t>
            </a:r>
            <a:r>
              <a:rPr lang="en-US" sz="1800" b="0" i="0" u="none" strike="noStrike" baseline="0" dirty="0">
                <a:latin typeface="NimbusRomNo9L-Regu"/>
              </a:rPr>
              <a:t>. Furthermore, for each pixel location, the pixel values are normalized to mean zero and standard deviation one using all ER training data</a:t>
            </a:r>
            <a:endParaRPr dirty="0"/>
          </a:p>
        </p:txBody>
      </p:sp>
    </p:spTree>
    <p:extLst>
      <p:ext uri="{BB962C8B-B14F-4D97-AF65-F5344CB8AC3E}">
        <p14:creationId xmlns:p14="http://schemas.microsoft.com/office/powerpoint/2010/main" val="5675051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8c5d73fd3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8c5d73fd3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1800" b="0" i="0" u="none" strike="noStrike" baseline="0" dirty="0">
                <a:latin typeface="NimbusRomNo9L-Regu"/>
              </a:rPr>
              <a:t>On the test set, the ENGAGEMENT MODEL achieves </a:t>
            </a:r>
            <a:r>
              <a:rPr lang="en-US" sz="1800" b="0" i="0" u="none" strike="noStrike" baseline="0" dirty="0">
                <a:latin typeface="CMR10"/>
              </a:rPr>
              <a:t>72</a:t>
            </a:r>
            <a:r>
              <a:rPr lang="en-US" sz="1800" b="0" i="0" u="none" strike="noStrike" baseline="0" dirty="0">
                <a:latin typeface="CMMI10"/>
              </a:rPr>
              <a:t>:</a:t>
            </a:r>
            <a:r>
              <a:rPr lang="en-US" sz="1800" b="0" i="0" u="none" strike="noStrike" baseline="0" dirty="0">
                <a:latin typeface="CMR10"/>
              </a:rPr>
              <a:t>38% </a:t>
            </a:r>
            <a:r>
              <a:rPr lang="en-US" sz="1800" b="0" i="0" u="none" strike="noStrike" baseline="0" dirty="0">
                <a:latin typeface="NimbusRomNo9L-Regu"/>
              </a:rPr>
              <a:t>classification accuracy, which outperforms VGGNET by 5%, and the CNN MODEL by more than </a:t>
            </a:r>
            <a:r>
              <a:rPr lang="en-US" sz="1800" b="0" i="0" u="none" strike="noStrike" baseline="0" dirty="0">
                <a:latin typeface="CMR10"/>
              </a:rPr>
              <a:t>6%</a:t>
            </a:r>
            <a:r>
              <a:rPr lang="en-US" sz="1800" b="0" i="0" u="none" strike="noStrike" baseline="0" dirty="0">
                <a:latin typeface="NimbusRomNo9L-Regu"/>
              </a:rPr>
              <a:t>; it is also </a:t>
            </a:r>
            <a:r>
              <a:rPr lang="en-US" sz="1800" b="0" i="0" u="none" strike="noStrike" baseline="0" dirty="0">
                <a:latin typeface="CMR10"/>
              </a:rPr>
              <a:t>12</a:t>
            </a:r>
            <a:r>
              <a:rPr lang="en-US" sz="1800" b="0" i="0" u="none" strike="noStrike" baseline="0" dirty="0">
                <a:latin typeface="CMMI10"/>
              </a:rPr>
              <a:t>:</a:t>
            </a:r>
            <a:r>
              <a:rPr lang="en-US" sz="1800" b="0" i="0" u="none" strike="noStrike" baseline="0" dirty="0">
                <a:latin typeface="CMR10"/>
              </a:rPr>
              <a:t>5% </a:t>
            </a:r>
            <a:r>
              <a:rPr lang="en-US" sz="1800" b="0" i="0" u="none" strike="noStrike" baseline="0" dirty="0">
                <a:latin typeface="NimbusRomNo9L-Regu"/>
              </a:rPr>
              <a:t>better than the HOG+SVM method. The ENGAGEMENT MODEL achieved </a:t>
            </a:r>
            <a:r>
              <a:rPr lang="en-US" sz="1800" b="0" i="0" u="none" strike="noStrike" baseline="0" dirty="0">
                <a:latin typeface="CMR10"/>
              </a:rPr>
              <a:t>73</a:t>
            </a:r>
            <a:r>
              <a:rPr lang="en-US" sz="1800" b="0" i="0" u="none" strike="noStrike" baseline="0" dirty="0">
                <a:latin typeface="CMMI10"/>
              </a:rPr>
              <a:t>:</a:t>
            </a:r>
            <a:r>
              <a:rPr lang="en-US" sz="1800" b="0" i="0" u="none" strike="noStrike" baseline="0" dirty="0">
                <a:latin typeface="CMR10"/>
              </a:rPr>
              <a:t>90% </a:t>
            </a:r>
            <a:r>
              <a:rPr lang="en-US" sz="1800" b="0" i="0" u="none" strike="noStrike" baseline="0" dirty="0">
                <a:latin typeface="NimbusRomNo9L-Regu"/>
              </a:rPr>
              <a:t>F1 measure which is around </a:t>
            </a:r>
            <a:r>
              <a:rPr lang="en-US" sz="1800" b="0" i="0" u="none" strike="noStrike" baseline="0" dirty="0">
                <a:latin typeface="CMR10"/>
              </a:rPr>
              <a:t>3% </a:t>
            </a:r>
            <a:r>
              <a:rPr lang="en-US" sz="1800" b="0" i="0" u="none" strike="noStrike" baseline="0" dirty="0">
                <a:latin typeface="NimbusRomNo9L-Regu"/>
              </a:rPr>
              <a:t>improvement compared to the deep baseline models and </a:t>
            </a:r>
            <a:r>
              <a:rPr lang="en-US" sz="1800" b="0" i="0" u="none" strike="noStrike" baseline="0" dirty="0">
                <a:latin typeface="CMR10"/>
              </a:rPr>
              <a:t>6% </a:t>
            </a:r>
            <a:r>
              <a:rPr lang="en-US" sz="1800" b="0" i="0" u="none" strike="noStrike" baseline="0" dirty="0">
                <a:latin typeface="NimbusRomNo9L-Regu"/>
              </a:rPr>
              <a:t>better performance than the HOG+SVM MODEL. Using the AUC metric, as the most popular metric in engagement recognition tasks, the ENGAGEMENT MODEL achieves </a:t>
            </a:r>
            <a:r>
              <a:rPr lang="en-US" sz="1800" b="0" i="0" u="none" strike="noStrike" baseline="0" dirty="0">
                <a:latin typeface="CMR10"/>
              </a:rPr>
              <a:t>73</a:t>
            </a:r>
            <a:r>
              <a:rPr lang="en-US" sz="1800" b="0" i="0" u="none" strike="noStrike" baseline="0" dirty="0">
                <a:latin typeface="CMMI10"/>
              </a:rPr>
              <a:t>:</a:t>
            </a:r>
            <a:r>
              <a:rPr lang="en-US" sz="1800" b="0" i="0" u="none" strike="noStrike" baseline="0" dirty="0">
                <a:latin typeface="CMR10"/>
              </a:rPr>
              <a:t>74% </a:t>
            </a:r>
            <a:r>
              <a:rPr lang="en-US" sz="1800" b="0" i="0" u="none" strike="noStrike" baseline="0" dirty="0">
                <a:latin typeface="NimbusRomNo9L-Regu"/>
              </a:rPr>
              <a:t>which improves the CNN and VGGNET MODELS by more than </a:t>
            </a:r>
            <a:r>
              <a:rPr lang="en-US" sz="1800" b="0" i="0" u="none" strike="noStrike" baseline="0" dirty="0">
                <a:latin typeface="CMR10"/>
              </a:rPr>
              <a:t>5% </a:t>
            </a:r>
            <a:r>
              <a:rPr lang="en-US" sz="1800" b="0" i="0" u="none" strike="noStrike" baseline="0" dirty="0">
                <a:latin typeface="NimbusRomNo9L-Regu"/>
              </a:rPr>
              <a:t>and is around </a:t>
            </a:r>
            <a:r>
              <a:rPr lang="en-US" sz="1800" b="0" i="0" u="none" strike="noStrike" baseline="0" dirty="0">
                <a:latin typeface="CMR10"/>
              </a:rPr>
              <a:t>10% </a:t>
            </a:r>
            <a:r>
              <a:rPr lang="en-US" sz="1800" b="0" i="0" u="none" strike="noStrike" baseline="0" dirty="0">
                <a:latin typeface="NimbusRomNo9L-Regu"/>
              </a:rPr>
              <a:t>better than the HOG+SVM method. There are similar improvements on the validation set</a:t>
            </a:r>
            <a:endParaRPr dirty="0"/>
          </a:p>
        </p:txBody>
      </p:sp>
    </p:spTree>
    <p:extLst>
      <p:ext uri="{BB962C8B-B14F-4D97-AF65-F5344CB8AC3E}">
        <p14:creationId xmlns:p14="http://schemas.microsoft.com/office/powerpoint/2010/main" val="3984767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8c5d73fd3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8c5d73fd3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1800" b="0" i="0" u="none" strike="noStrike" baseline="0" dirty="0">
                <a:latin typeface="NimbusRomNo9L-Regu"/>
              </a:rPr>
              <a:t>On the test set, the ENGAGEMENT MODEL achieves </a:t>
            </a:r>
            <a:r>
              <a:rPr lang="en-US" sz="1800" b="0" i="0" u="none" strike="noStrike" baseline="0" dirty="0">
                <a:latin typeface="CMR10"/>
              </a:rPr>
              <a:t>72</a:t>
            </a:r>
            <a:r>
              <a:rPr lang="en-US" sz="1800" b="0" i="0" u="none" strike="noStrike" baseline="0" dirty="0">
                <a:latin typeface="CMMI10"/>
              </a:rPr>
              <a:t>:</a:t>
            </a:r>
            <a:r>
              <a:rPr lang="en-US" sz="1800" b="0" i="0" u="none" strike="noStrike" baseline="0" dirty="0">
                <a:latin typeface="CMR10"/>
              </a:rPr>
              <a:t>38% </a:t>
            </a:r>
            <a:r>
              <a:rPr lang="en-US" sz="1800" b="0" i="0" u="none" strike="noStrike" baseline="0" dirty="0">
                <a:latin typeface="NimbusRomNo9L-Regu"/>
              </a:rPr>
              <a:t>classification accuracy, which outperforms VGGNET by 5%, and the CNN MODEL by more than </a:t>
            </a:r>
            <a:r>
              <a:rPr lang="en-US" sz="1800" b="0" i="0" u="none" strike="noStrike" baseline="0" dirty="0">
                <a:latin typeface="CMR10"/>
              </a:rPr>
              <a:t>6%</a:t>
            </a:r>
            <a:r>
              <a:rPr lang="en-US" sz="1800" b="0" i="0" u="none" strike="noStrike" baseline="0" dirty="0">
                <a:latin typeface="NimbusRomNo9L-Regu"/>
              </a:rPr>
              <a:t>; it is also </a:t>
            </a:r>
            <a:r>
              <a:rPr lang="en-US" sz="1800" b="0" i="0" u="none" strike="noStrike" baseline="0" dirty="0">
                <a:latin typeface="CMR10"/>
              </a:rPr>
              <a:t>12</a:t>
            </a:r>
            <a:r>
              <a:rPr lang="en-US" sz="1800" b="0" i="0" u="none" strike="noStrike" baseline="0" dirty="0">
                <a:latin typeface="CMMI10"/>
              </a:rPr>
              <a:t>:</a:t>
            </a:r>
            <a:r>
              <a:rPr lang="en-US" sz="1800" b="0" i="0" u="none" strike="noStrike" baseline="0" dirty="0">
                <a:latin typeface="CMR10"/>
              </a:rPr>
              <a:t>5% </a:t>
            </a:r>
            <a:r>
              <a:rPr lang="en-US" sz="1800" b="0" i="0" u="none" strike="noStrike" baseline="0" dirty="0">
                <a:latin typeface="NimbusRomNo9L-Regu"/>
              </a:rPr>
              <a:t>better than the HOG+SVM method. The ENGAGEMENT MODEL achieved </a:t>
            </a:r>
            <a:r>
              <a:rPr lang="en-US" sz="1800" b="0" i="0" u="none" strike="noStrike" baseline="0" dirty="0">
                <a:latin typeface="CMR10"/>
              </a:rPr>
              <a:t>73</a:t>
            </a:r>
            <a:r>
              <a:rPr lang="en-US" sz="1800" b="0" i="0" u="none" strike="noStrike" baseline="0" dirty="0">
                <a:latin typeface="CMMI10"/>
              </a:rPr>
              <a:t>:</a:t>
            </a:r>
            <a:r>
              <a:rPr lang="en-US" sz="1800" b="0" i="0" u="none" strike="noStrike" baseline="0" dirty="0">
                <a:latin typeface="CMR10"/>
              </a:rPr>
              <a:t>90% </a:t>
            </a:r>
            <a:r>
              <a:rPr lang="en-US" sz="1800" b="0" i="0" u="none" strike="noStrike" baseline="0" dirty="0">
                <a:latin typeface="NimbusRomNo9L-Regu"/>
              </a:rPr>
              <a:t>F1 measure which is around </a:t>
            </a:r>
            <a:r>
              <a:rPr lang="en-US" sz="1800" b="0" i="0" u="none" strike="noStrike" baseline="0" dirty="0">
                <a:latin typeface="CMR10"/>
              </a:rPr>
              <a:t>3% </a:t>
            </a:r>
            <a:r>
              <a:rPr lang="en-US" sz="1800" b="0" i="0" u="none" strike="noStrike" baseline="0" dirty="0">
                <a:latin typeface="NimbusRomNo9L-Regu"/>
              </a:rPr>
              <a:t>improvement compared to the deep baseline models and </a:t>
            </a:r>
            <a:r>
              <a:rPr lang="en-US" sz="1800" b="0" i="0" u="none" strike="noStrike" baseline="0" dirty="0">
                <a:latin typeface="CMR10"/>
              </a:rPr>
              <a:t>6% </a:t>
            </a:r>
            <a:r>
              <a:rPr lang="en-US" sz="1800" b="0" i="0" u="none" strike="noStrike" baseline="0" dirty="0">
                <a:latin typeface="NimbusRomNo9L-Regu"/>
              </a:rPr>
              <a:t>better performance than the HOG+SVM MODEL. Using the AUC metric, as the most popular metric in engagement recognition tasks, the ENGAGEMENT MODEL achieves </a:t>
            </a:r>
            <a:r>
              <a:rPr lang="en-US" sz="1800" b="0" i="0" u="none" strike="noStrike" baseline="0" dirty="0">
                <a:latin typeface="CMR10"/>
              </a:rPr>
              <a:t>73</a:t>
            </a:r>
            <a:r>
              <a:rPr lang="en-US" sz="1800" b="0" i="0" u="none" strike="noStrike" baseline="0" dirty="0">
                <a:latin typeface="CMMI10"/>
              </a:rPr>
              <a:t>:</a:t>
            </a:r>
            <a:r>
              <a:rPr lang="en-US" sz="1800" b="0" i="0" u="none" strike="noStrike" baseline="0" dirty="0">
                <a:latin typeface="CMR10"/>
              </a:rPr>
              <a:t>74% </a:t>
            </a:r>
            <a:r>
              <a:rPr lang="en-US" sz="1800" b="0" i="0" u="none" strike="noStrike" baseline="0" dirty="0">
                <a:latin typeface="NimbusRomNo9L-Regu"/>
              </a:rPr>
              <a:t>which improves the CNN and VGGNET MODELS by more than </a:t>
            </a:r>
            <a:r>
              <a:rPr lang="en-US" sz="1800" b="0" i="0" u="none" strike="noStrike" baseline="0" dirty="0">
                <a:latin typeface="CMR10"/>
              </a:rPr>
              <a:t>5% </a:t>
            </a:r>
            <a:r>
              <a:rPr lang="en-US" sz="1800" b="0" i="0" u="none" strike="noStrike" baseline="0" dirty="0">
                <a:latin typeface="NimbusRomNo9L-Regu"/>
              </a:rPr>
              <a:t>and is around </a:t>
            </a:r>
            <a:r>
              <a:rPr lang="en-US" sz="1800" b="0" i="0" u="none" strike="noStrike" baseline="0" dirty="0">
                <a:latin typeface="CMR10"/>
              </a:rPr>
              <a:t>10% </a:t>
            </a:r>
            <a:r>
              <a:rPr lang="en-US" sz="1800" b="0" i="0" u="none" strike="noStrike" baseline="0" dirty="0">
                <a:latin typeface="NimbusRomNo9L-Regu"/>
              </a:rPr>
              <a:t>better than the HOG+SVM method. There are similar improvements on the validation set</a:t>
            </a:r>
            <a:endParaRPr dirty="0"/>
          </a:p>
        </p:txBody>
      </p:sp>
    </p:spTree>
    <p:extLst>
      <p:ext uri="{BB962C8B-B14F-4D97-AF65-F5344CB8AC3E}">
        <p14:creationId xmlns:p14="http://schemas.microsoft.com/office/powerpoint/2010/main" val="33085557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943fa81319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943fa81319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97422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943fa81319_2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943fa81319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943fa81319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943fa81319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441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99a6336191_1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99a6336191_1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943fa81319_2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943fa81319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1680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943fa81319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943fa81319_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9a63361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9a63361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9649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9a63361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9a63361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9381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99a6336191_1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99a6336191_1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3299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9a63361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9a63361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0078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943fa81319_2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943fa81319_2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8810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9a63361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9a63361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en-US" sz="1800" b="0" i="0" u="none" strike="noStrike" baseline="0" dirty="0" err="1">
                <a:latin typeface="NimbusRomNo9L-Regu"/>
              </a:rPr>
              <a:t>whitehill</a:t>
            </a:r>
            <a:r>
              <a:rPr lang="en-US" sz="1800" b="0" i="0" u="none" strike="noStrike" baseline="0" dirty="0">
                <a:latin typeface="NimbusRomNo9L-Regu"/>
              </a:rPr>
              <a:t> </a:t>
            </a:r>
            <a:r>
              <a:rPr lang="en-US" sz="1800" b="0" i="0" u="none" strike="noStrike" baseline="0" dirty="0">
                <a:latin typeface="NimbusRomNo9L-ReguItal"/>
              </a:rPr>
              <a:t>et al. </a:t>
            </a:r>
            <a:r>
              <a:rPr lang="en-US" sz="1800" b="0" i="0" u="none" strike="noStrike" baseline="0" dirty="0">
                <a:latin typeface="NimbusRomNo9L-Regu"/>
              </a:rPr>
              <a:t>[35] showed that engagement patterns are mostly recorded in images. Bosch </a:t>
            </a:r>
            <a:r>
              <a:rPr lang="en-US" sz="1800" b="0" i="0" u="none" strike="noStrike" baseline="0" dirty="0">
                <a:latin typeface="NimbusRomNo9L-ReguItal"/>
              </a:rPr>
              <a:t>et al. </a:t>
            </a:r>
            <a:r>
              <a:rPr lang="en-US" sz="1800" b="0" i="0" u="none" strike="noStrike" baseline="0" dirty="0">
                <a:latin typeface="NimbusRomNo9L-Regu"/>
              </a:rPr>
              <a:t>[4] also confirmed that video clips could not provide extra information by reporting similar performances using different lengths of video clips in detecting engagement</a:t>
            </a:r>
            <a:endParaRPr dirty="0"/>
          </a:p>
        </p:txBody>
      </p:sp>
    </p:spTree>
    <p:extLst>
      <p:ext uri="{BB962C8B-B14F-4D97-AF65-F5344CB8AC3E}">
        <p14:creationId xmlns:p14="http://schemas.microsoft.com/office/powerpoint/2010/main" val="2740880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Clr>
                <a:schemeClr val="lt1"/>
              </a:buClr>
              <a:buSzPts val="1800"/>
              <a:buChar char="●"/>
              <a:defRPr>
                <a:solidFill>
                  <a:schemeClr val="lt1"/>
                </a:solidFill>
              </a:defRPr>
            </a:lvl1pPr>
            <a:lvl2pPr marL="914400" lvl="1" indent="-317500" algn="ctr" rtl="0">
              <a:spcBef>
                <a:spcPts val="1600"/>
              </a:spcBef>
              <a:spcAft>
                <a:spcPts val="0"/>
              </a:spcAft>
              <a:buClr>
                <a:schemeClr val="lt1"/>
              </a:buClr>
              <a:buSzPts val="1400"/>
              <a:buChar char="○"/>
              <a:defRPr>
                <a:solidFill>
                  <a:schemeClr val="lt1"/>
                </a:solidFill>
              </a:defRPr>
            </a:lvl2pPr>
            <a:lvl3pPr marL="1371600" lvl="2" indent="-317500" algn="ctr" rtl="0">
              <a:spcBef>
                <a:spcPts val="1600"/>
              </a:spcBef>
              <a:spcAft>
                <a:spcPts val="0"/>
              </a:spcAft>
              <a:buClr>
                <a:schemeClr val="lt1"/>
              </a:buClr>
              <a:buSzPts val="1400"/>
              <a:buChar char="■"/>
              <a:defRPr>
                <a:solidFill>
                  <a:schemeClr val="lt1"/>
                </a:solidFill>
              </a:defRPr>
            </a:lvl3pPr>
            <a:lvl4pPr marL="1828800" lvl="3" indent="-317500" algn="ctr" rtl="0">
              <a:spcBef>
                <a:spcPts val="1600"/>
              </a:spcBef>
              <a:spcAft>
                <a:spcPts val="0"/>
              </a:spcAft>
              <a:buClr>
                <a:schemeClr val="lt1"/>
              </a:buClr>
              <a:buSzPts val="1400"/>
              <a:buChar char="●"/>
              <a:defRPr>
                <a:solidFill>
                  <a:schemeClr val="lt1"/>
                </a:solidFill>
              </a:defRPr>
            </a:lvl4pPr>
            <a:lvl5pPr marL="2286000" lvl="4" indent="-317500" algn="ctr" rtl="0">
              <a:spcBef>
                <a:spcPts val="1600"/>
              </a:spcBef>
              <a:spcAft>
                <a:spcPts val="0"/>
              </a:spcAft>
              <a:buClr>
                <a:schemeClr val="lt1"/>
              </a:buClr>
              <a:buSzPts val="1400"/>
              <a:buChar char="○"/>
              <a:defRPr>
                <a:solidFill>
                  <a:schemeClr val="lt1"/>
                </a:solidFill>
              </a:defRPr>
            </a:lvl5pPr>
            <a:lvl6pPr marL="2743200" lvl="5" indent="-317500" algn="ctr" rtl="0">
              <a:spcBef>
                <a:spcPts val="1600"/>
              </a:spcBef>
              <a:spcAft>
                <a:spcPts val="0"/>
              </a:spcAft>
              <a:buClr>
                <a:schemeClr val="lt1"/>
              </a:buClr>
              <a:buSzPts val="1400"/>
              <a:buChar char="■"/>
              <a:defRPr>
                <a:solidFill>
                  <a:schemeClr val="lt1"/>
                </a:solidFill>
              </a:defRPr>
            </a:lvl6pPr>
            <a:lvl7pPr marL="3200400" lvl="6" indent="-317500" algn="ctr" rtl="0">
              <a:spcBef>
                <a:spcPts val="1600"/>
              </a:spcBef>
              <a:spcAft>
                <a:spcPts val="0"/>
              </a:spcAft>
              <a:buClr>
                <a:schemeClr val="lt1"/>
              </a:buClr>
              <a:buSzPts val="1400"/>
              <a:buChar char="●"/>
              <a:defRPr>
                <a:solidFill>
                  <a:schemeClr val="lt1"/>
                </a:solidFill>
              </a:defRPr>
            </a:lvl7pPr>
            <a:lvl8pPr marL="3657600" lvl="7" indent="-317500" algn="ctr" rtl="0">
              <a:spcBef>
                <a:spcPts val="1600"/>
              </a:spcBef>
              <a:spcAft>
                <a:spcPts val="0"/>
              </a:spcAft>
              <a:buClr>
                <a:schemeClr val="lt1"/>
              </a:buClr>
              <a:buSzPts val="1400"/>
              <a:buChar char="○"/>
              <a:defRPr>
                <a:solidFill>
                  <a:schemeClr val="lt1"/>
                </a:solidFill>
              </a:defRPr>
            </a:lvl8pPr>
            <a:lvl9pPr marL="4114800" lvl="8" indent="-317500" algn="ctr" rtl="0">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1"/>
                </a:solidFill>
                <a:latin typeface="Roboto"/>
                <a:ea typeface="Roboto"/>
                <a:cs typeface="Roboto"/>
                <a:sym typeface="Roboto"/>
              </a:defRPr>
            </a:lvl1pPr>
            <a:lvl2pPr lvl="1" algn="r" rtl="0">
              <a:buNone/>
              <a:defRPr sz="1000">
                <a:solidFill>
                  <a:schemeClr val="lt1"/>
                </a:solidFill>
                <a:latin typeface="Roboto"/>
                <a:ea typeface="Roboto"/>
                <a:cs typeface="Roboto"/>
                <a:sym typeface="Roboto"/>
              </a:defRPr>
            </a:lvl2pPr>
            <a:lvl3pPr lvl="2" algn="r" rtl="0">
              <a:buNone/>
              <a:defRPr sz="1000">
                <a:solidFill>
                  <a:schemeClr val="lt1"/>
                </a:solidFill>
                <a:latin typeface="Roboto"/>
                <a:ea typeface="Roboto"/>
                <a:cs typeface="Roboto"/>
                <a:sym typeface="Roboto"/>
              </a:defRPr>
            </a:lvl3pPr>
            <a:lvl4pPr lvl="3" algn="r" rtl="0">
              <a:buNone/>
              <a:defRPr sz="1000">
                <a:solidFill>
                  <a:schemeClr val="lt1"/>
                </a:solidFill>
                <a:latin typeface="Roboto"/>
                <a:ea typeface="Roboto"/>
                <a:cs typeface="Roboto"/>
                <a:sym typeface="Roboto"/>
              </a:defRPr>
            </a:lvl4pPr>
            <a:lvl5pPr lvl="4" algn="r" rtl="0">
              <a:buNone/>
              <a:defRPr sz="1000">
                <a:solidFill>
                  <a:schemeClr val="lt1"/>
                </a:solidFill>
                <a:latin typeface="Roboto"/>
                <a:ea typeface="Roboto"/>
                <a:cs typeface="Roboto"/>
                <a:sym typeface="Roboto"/>
              </a:defRPr>
            </a:lvl5pPr>
            <a:lvl6pPr lvl="5" algn="r" rtl="0">
              <a:buNone/>
              <a:defRPr sz="1000">
                <a:solidFill>
                  <a:schemeClr val="lt1"/>
                </a:solidFill>
                <a:latin typeface="Roboto"/>
                <a:ea typeface="Roboto"/>
                <a:cs typeface="Roboto"/>
                <a:sym typeface="Roboto"/>
              </a:defRPr>
            </a:lvl6pPr>
            <a:lvl7pPr lvl="6" algn="r" rtl="0">
              <a:buNone/>
              <a:defRPr sz="1000">
                <a:solidFill>
                  <a:schemeClr val="lt1"/>
                </a:solidFill>
                <a:latin typeface="Roboto"/>
                <a:ea typeface="Roboto"/>
                <a:cs typeface="Roboto"/>
                <a:sym typeface="Roboto"/>
              </a:defRPr>
            </a:lvl7pPr>
            <a:lvl8pPr lvl="7" algn="r" rtl="0">
              <a:buNone/>
              <a:defRPr sz="1000">
                <a:solidFill>
                  <a:schemeClr val="lt1"/>
                </a:solidFill>
                <a:latin typeface="Roboto"/>
                <a:ea typeface="Roboto"/>
                <a:cs typeface="Roboto"/>
                <a:sym typeface="Roboto"/>
              </a:defRPr>
            </a:lvl8pPr>
            <a:lvl9pPr lvl="8" algn="r" rtl="0">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cmlpkdd2019.org/downloads/paper/241.pdf"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2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kaggle.com/competitions/challenges-in-representation-learning-facial-expression-recognition-challenge/data"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drive.google.com/drive/folders/1Zwhg5kC_pDImCt3fmIHiU4M7WPVTnKEx?usp=share_link" TargetMode="External"/><Relationship Id="rId5" Type="http://schemas.openxmlformats.org/officeDocument/2006/relationships/hyperlink" Target="https://drive.google.com/drive/folders/1EZpDY_WKTsRExnhU-AS_U8G6dNje2nUp?usp=sharing" TargetMode="External"/><Relationship Id="rId4" Type="http://schemas.openxmlformats.org/officeDocument/2006/relationships/hyperlink" Target="https://www.kaggle.com/datasets/olgabelitskaya/yale-face-database"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subTitle" idx="1"/>
          </p:nvPr>
        </p:nvSpPr>
        <p:spPr>
          <a:xfrm>
            <a:off x="486725" y="2374053"/>
            <a:ext cx="6025996" cy="432900"/>
          </a:xfrm>
          <a:prstGeom prst="rect">
            <a:avLst/>
          </a:prstGeom>
        </p:spPr>
        <p:txBody>
          <a:bodyPr spcFirstLastPara="1" wrap="square" lIns="91425" tIns="91425" rIns="91425" bIns="91425" anchor="t" anchorCtr="0">
            <a:noAutofit/>
          </a:bodyPr>
          <a:lstStyle/>
          <a:p>
            <a:pPr>
              <a:lnSpc>
                <a:spcPct val="100000"/>
              </a:lnSpc>
            </a:pPr>
            <a:r>
              <a:rPr lang="en-US" sz="2400" b="0" strike="noStrike" spc="-1" dirty="0">
                <a:latin typeface="Arial"/>
              </a:rPr>
              <a:t>Using deep </a:t>
            </a:r>
            <a:r>
              <a:rPr lang="en-US" sz="2400" spc="-1" dirty="0">
                <a:latin typeface="Arial"/>
              </a:rPr>
              <a:t>l</a:t>
            </a:r>
            <a:r>
              <a:rPr lang="en-US" sz="2400" b="0" strike="noStrike" spc="-1" dirty="0">
                <a:latin typeface="Arial"/>
              </a:rPr>
              <a:t>earning and facial expression</a:t>
            </a:r>
          </a:p>
        </p:txBody>
      </p:sp>
      <p:sp>
        <p:nvSpPr>
          <p:cNvPr id="86" name="Google Shape;86;p13"/>
          <p:cNvSpPr txBox="1"/>
          <p:nvPr/>
        </p:nvSpPr>
        <p:spPr>
          <a:xfrm>
            <a:off x="486725" y="855075"/>
            <a:ext cx="7958700" cy="163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4700" dirty="0">
                <a:solidFill>
                  <a:schemeClr val="lt1"/>
                </a:solidFill>
                <a:latin typeface="Roboto"/>
                <a:ea typeface="Roboto"/>
                <a:cs typeface="Roboto"/>
                <a:sym typeface="Roboto"/>
              </a:rPr>
              <a:t>Automatic Recognition </a:t>
            </a:r>
          </a:p>
          <a:p>
            <a:pPr marL="0" marR="0" lvl="0" indent="0" algn="l" rtl="0">
              <a:lnSpc>
                <a:spcPct val="100000"/>
              </a:lnSpc>
              <a:spcBef>
                <a:spcPts val="0"/>
              </a:spcBef>
              <a:spcAft>
                <a:spcPts val="0"/>
              </a:spcAft>
              <a:buNone/>
            </a:pPr>
            <a:r>
              <a:rPr lang="en-US" sz="4700" dirty="0">
                <a:solidFill>
                  <a:schemeClr val="lt1"/>
                </a:solidFill>
                <a:latin typeface="Roboto"/>
                <a:ea typeface="Roboto"/>
                <a:cs typeface="Roboto"/>
                <a:sym typeface="Roboto"/>
              </a:rPr>
              <a:t>of Student Engagement</a:t>
            </a:r>
          </a:p>
        </p:txBody>
      </p:sp>
      <p:sp>
        <p:nvSpPr>
          <p:cNvPr id="87" name="Google Shape;87;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88" name="Google Shape;88;p13"/>
          <p:cNvSpPr txBox="1"/>
          <p:nvPr/>
        </p:nvSpPr>
        <p:spPr>
          <a:xfrm>
            <a:off x="553225" y="3975250"/>
            <a:ext cx="1654716"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Roboto"/>
                <a:ea typeface="Roboto"/>
                <a:cs typeface="Roboto"/>
                <a:sym typeface="Roboto"/>
              </a:rPr>
              <a:t>Presenter:</a:t>
            </a:r>
            <a:endParaRPr dirty="0">
              <a:solidFill>
                <a:schemeClr val="lt1"/>
              </a:solidFill>
              <a:latin typeface="Roboto"/>
              <a:ea typeface="Roboto"/>
              <a:cs typeface="Roboto"/>
              <a:sym typeface="Roboto"/>
            </a:endParaRPr>
          </a:p>
          <a:p>
            <a:pPr marL="0" lvl="0" indent="0" algn="l" rtl="0">
              <a:spcBef>
                <a:spcPts val="0"/>
              </a:spcBef>
              <a:spcAft>
                <a:spcPts val="0"/>
              </a:spcAft>
              <a:buNone/>
            </a:pPr>
            <a:r>
              <a:rPr lang="en" dirty="0">
                <a:solidFill>
                  <a:schemeClr val="lt1"/>
                </a:solidFill>
                <a:latin typeface="Roboto"/>
                <a:ea typeface="Roboto"/>
                <a:cs typeface="Roboto"/>
                <a:sym typeface="Roboto"/>
              </a:rPr>
              <a:t>Srijit Sen </a:t>
            </a:r>
          </a:p>
          <a:p>
            <a:pPr marL="0" lvl="0" indent="0" algn="l" rtl="0">
              <a:spcBef>
                <a:spcPts val="0"/>
              </a:spcBef>
              <a:spcAft>
                <a:spcPts val="0"/>
              </a:spcAft>
              <a:buNone/>
            </a:pPr>
            <a:r>
              <a:rPr lang="en" dirty="0">
                <a:solidFill>
                  <a:schemeClr val="lt1"/>
                </a:solidFill>
                <a:latin typeface="Roboto"/>
                <a:ea typeface="Roboto"/>
                <a:cs typeface="Roboto"/>
                <a:sym typeface="Roboto"/>
              </a:rPr>
              <a:t>(CS21MDS14009)</a:t>
            </a:r>
            <a:endParaRPr dirty="0">
              <a:solidFill>
                <a:schemeClr val="lt1"/>
              </a:solidFill>
              <a:latin typeface="Roboto"/>
              <a:ea typeface="Roboto"/>
              <a:cs typeface="Roboto"/>
              <a:sym typeface="Roboto"/>
            </a:endParaRPr>
          </a:p>
        </p:txBody>
      </p:sp>
      <p:pic>
        <p:nvPicPr>
          <p:cNvPr id="3" name="Picture 2">
            <a:extLst>
              <a:ext uri="{FF2B5EF4-FFF2-40B4-BE49-F238E27FC236}">
                <a16:creationId xmlns:a16="http://schemas.microsoft.com/office/drawing/2014/main" id="{BB038A3F-179F-A343-87DB-82DB4385B629}"/>
              </a:ext>
            </a:extLst>
          </p:cNvPr>
          <p:cNvPicPr>
            <a:picLocks noChangeAspect="1"/>
          </p:cNvPicPr>
          <p:nvPr/>
        </p:nvPicPr>
        <p:blipFill>
          <a:blip r:embed="rId3"/>
          <a:stretch>
            <a:fillRect/>
          </a:stretch>
        </p:blipFill>
        <p:spPr>
          <a:xfrm>
            <a:off x="6921061" y="0"/>
            <a:ext cx="2222939" cy="1990193"/>
          </a:xfrm>
          <a:prstGeom prst="rect">
            <a:avLst/>
          </a:prstGeom>
        </p:spPr>
      </p:pic>
      <p:sp>
        <p:nvSpPr>
          <p:cNvPr id="5" name="TextBox 4">
            <a:extLst>
              <a:ext uri="{FF2B5EF4-FFF2-40B4-BE49-F238E27FC236}">
                <a16:creationId xmlns:a16="http://schemas.microsoft.com/office/drawing/2014/main" id="{10CA6DAB-4D62-DDC4-FE98-E5137AAFC71F}"/>
              </a:ext>
            </a:extLst>
          </p:cNvPr>
          <p:cNvSpPr txBox="1"/>
          <p:nvPr/>
        </p:nvSpPr>
        <p:spPr>
          <a:xfrm>
            <a:off x="605670" y="2864227"/>
            <a:ext cx="5668749" cy="1015663"/>
          </a:xfrm>
          <a:prstGeom prst="rect">
            <a:avLst/>
          </a:prstGeom>
          <a:noFill/>
        </p:spPr>
        <p:txBody>
          <a:bodyPr wrap="square">
            <a:spAutoFit/>
          </a:bodyPr>
          <a:lstStyle/>
          <a:p>
            <a:pPr algn="l"/>
            <a:r>
              <a:rPr lang="en-US" sz="1200" b="0" i="0" u="none" strike="noStrike" baseline="0" dirty="0">
                <a:solidFill>
                  <a:schemeClr val="bg1"/>
                </a:solidFill>
                <a:latin typeface="Roboto" panose="02000000000000000000" pitchFamily="2" charset="0"/>
                <a:ea typeface="Roboto" panose="02000000000000000000" pitchFamily="2" charset="0"/>
                <a:cs typeface="Roboto" panose="02000000000000000000" pitchFamily="2" charset="0"/>
              </a:rPr>
              <a:t>Omid Mohamad Nezami, Mark </a:t>
            </a:r>
            <a:r>
              <a:rPr lang="en-US" sz="1200" b="0" i="0" u="none" strike="noStrike" baseline="0" dirty="0" err="1">
                <a:solidFill>
                  <a:schemeClr val="bg1"/>
                </a:solidFill>
                <a:latin typeface="Roboto" panose="02000000000000000000" pitchFamily="2" charset="0"/>
                <a:ea typeface="Roboto" panose="02000000000000000000" pitchFamily="2" charset="0"/>
                <a:cs typeface="Roboto" panose="02000000000000000000" pitchFamily="2" charset="0"/>
              </a:rPr>
              <a:t>Dras</a:t>
            </a:r>
            <a:r>
              <a:rPr lang="en-US" sz="1200" b="0" i="0" u="none" strike="noStrike" baseline="0" dirty="0">
                <a:solidFill>
                  <a:schemeClr val="bg1"/>
                </a:solidFill>
                <a:latin typeface="Roboto" panose="02000000000000000000" pitchFamily="2" charset="0"/>
                <a:ea typeface="Roboto" panose="02000000000000000000" pitchFamily="2" charset="0"/>
                <a:cs typeface="Roboto" panose="02000000000000000000" pitchFamily="2" charset="0"/>
              </a:rPr>
              <a:t>, Len </a:t>
            </a:r>
            <a:r>
              <a:rPr lang="en-US" sz="1200" b="0" i="0" u="none" strike="noStrike" baseline="0" dirty="0" err="1">
                <a:solidFill>
                  <a:schemeClr val="bg1"/>
                </a:solidFill>
                <a:latin typeface="Roboto" panose="02000000000000000000" pitchFamily="2" charset="0"/>
                <a:ea typeface="Roboto" panose="02000000000000000000" pitchFamily="2" charset="0"/>
                <a:cs typeface="Roboto" panose="02000000000000000000" pitchFamily="2" charset="0"/>
              </a:rPr>
              <a:t>Hamey</a:t>
            </a:r>
            <a:r>
              <a:rPr lang="en-US" sz="1200" b="0" i="0" u="none" strike="noStrike" baseline="0" dirty="0">
                <a:solidFill>
                  <a:schemeClr val="bg1"/>
                </a:solidFill>
                <a:latin typeface="Roboto" panose="02000000000000000000" pitchFamily="2" charset="0"/>
                <a:ea typeface="Roboto" panose="02000000000000000000" pitchFamily="2" charset="0"/>
                <a:cs typeface="Roboto" panose="02000000000000000000" pitchFamily="2" charset="0"/>
              </a:rPr>
              <a:t>, Deborah Richards</a:t>
            </a:r>
            <a:r>
              <a:rPr lang="en-US" sz="1200"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sz="1200" b="0" i="0" u="none" strike="noStrike" baseline="0" dirty="0">
                <a:solidFill>
                  <a:schemeClr val="bg1"/>
                </a:solidFill>
                <a:latin typeface="Roboto" panose="02000000000000000000" pitchFamily="2" charset="0"/>
                <a:ea typeface="Roboto" panose="02000000000000000000" pitchFamily="2" charset="0"/>
                <a:cs typeface="Roboto" panose="02000000000000000000" pitchFamily="2" charset="0"/>
              </a:rPr>
              <a:t>Stephen Wan, and </a:t>
            </a:r>
            <a:r>
              <a:rPr lang="en-US" sz="1200" b="0" i="0" u="none" strike="noStrike" baseline="0" dirty="0" err="1">
                <a:solidFill>
                  <a:schemeClr val="bg1"/>
                </a:solidFill>
                <a:latin typeface="Roboto" panose="02000000000000000000" pitchFamily="2" charset="0"/>
                <a:ea typeface="Roboto" panose="02000000000000000000" pitchFamily="2" charset="0"/>
                <a:cs typeface="Roboto" panose="02000000000000000000" pitchFamily="2" charset="0"/>
              </a:rPr>
              <a:t>C´ecile</a:t>
            </a:r>
            <a:r>
              <a:rPr lang="en-US" sz="1200" b="0" i="0" u="none" strike="noStrike" baseline="0" dirty="0">
                <a:solidFill>
                  <a:schemeClr val="bg1"/>
                </a:solidFill>
                <a:latin typeface="Roboto" panose="02000000000000000000" pitchFamily="2" charset="0"/>
                <a:ea typeface="Roboto" panose="02000000000000000000" pitchFamily="2" charset="0"/>
                <a:cs typeface="Roboto" panose="02000000000000000000" pitchFamily="2" charset="0"/>
              </a:rPr>
              <a:t> Paris</a:t>
            </a:r>
          </a:p>
          <a:p>
            <a:r>
              <a:rPr lang="en-US" sz="1200" dirty="0">
                <a:solidFill>
                  <a:schemeClr val="bg1"/>
                </a:solidFill>
                <a:latin typeface="Roboto" panose="02000000000000000000" pitchFamily="2" charset="0"/>
                <a:ea typeface="Roboto" panose="02000000000000000000" pitchFamily="2" charset="0"/>
                <a:cs typeface="Roboto" panose="02000000000000000000" pitchFamily="2" charset="0"/>
              </a:rPr>
              <a:t>Published in ECML PKDD 2019</a:t>
            </a:r>
          </a:p>
          <a:p>
            <a:pPr algn="l"/>
            <a:endParaRPr lang="en-US" sz="1200" b="0" i="0" u="none" strike="noStrike" baseline="0" dirty="0">
              <a:solidFill>
                <a:schemeClr val="bg1"/>
              </a:solidFill>
              <a:latin typeface="Roboto" panose="02000000000000000000" pitchFamily="2" charset="0"/>
              <a:ea typeface="Roboto" panose="02000000000000000000" pitchFamily="2" charset="0"/>
              <a:cs typeface="Roboto" panose="02000000000000000000" pitchFamily="2" charset="0"/>
            </a:endParaRPr>
          </a:p>
          <a:p>
            <a:pPr algn="l"/>
            <a:r>
              <a:rPr lang="en-US" sz="1200" dirty="0">
                <a:solidFill>
                  <a:schemeClr val="bg1"/>
                </a:solidFill>
                <a:latin typeface="Roboto" panose="02000000000000000000" pitchFamily="2" charset="0"/>
                <a:ea typeface="Roboto" panose="02000000000000000000" pitchFamily="2" charset="0"/>
                <a:cs typeface="Roboto" panose="02000000000000000000" pitchFamily="2" charset="0"/>
              </a:rPr>
              <a:t>Paper Link : </a:t>
            </a:r>
            <a:r>
              <a:rPr lang="en-US" sz="1200" dirty="0">
                <a:solidFill>
                  <a:schemeClr val="bg1"/>
                </a:solidFill>
                <a:latin typeface="Roboto" panose="02000000000000000000" pitchFamily="2" charset="0"/>
                <a:ea typeface="Roboto" panose="02000000000000000000" pitchFamily="2" charset="0"/>
                <a:cs typeface="Roboto" panose="02000000000000000000" pitchFamily="2" charset="0"/>
                <a:hlinkClick r:id="rId4"/>
              </a:rPr>
              <a:t>https://ecmlpkdd2019.org/downloads/paper/241.pdf</a:t>
            </a:r>
            <a:endParaRPr lang="en-US" sz="12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6" name="Google Shape;88;p13">
            <a:extLst>
              <a:ext uri="{FF2B5EF4-FFF2-40B4-BE49-F238E27FC236}">
                <a16:creationId xmlns:a16="http://schemas.microsoft.com/office/drawing/2014/main" id="{EA1737CE-C21D-D930-DB72-4844F3C73B52}"/>
              </a:ext>
            </a:extLst>
          </p:cNvPr>
          <p:cNvSpPr txBox="1"/>
          <p:nvPr/>
        </p:nvSpPr>
        <p:spPr>
          <a:xfrm>
            <a:off x="2207941" y="3975250"/>
            <a:ext cx="2364059"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Roboto"/>
                <a:ea typeface="Roboto"/>
                <a:cs typeface="Roboto"/>
                <a:sym typeface="Roboto"/>
              </a:rPr>
              <a:t>Teaching Assistant :</a:t>
            </a:r>
            <a:endParaRPr dirty="0">
              <a:solidFill>
                <a:schemeClr val="lt1"/>
              </a:solidFill>
              <a:latin typeface="Roboto"/>
              <a:ea typeface="Roboto"/>
              <a:cs typeface="Roboto"/>
              <a:sym typeface="Roboto"/>
            </a:endParaRPr>
          </a:p>
          <a:p>
            <a:pPr marL="0" lvl="0" indent="0" algn="l" rtl="0">
              <a:spcBef>
                <a:spcPts val="0"/>
              </a:spcBef>
              <a:spcAft>
                <a:spcPts val="0"/>
              </a:spcAft>
              <a:buNone/>
            </a:pPr>
            <a:r>
              <a:rPr lang="en" dirty="0">
                <a:solidFill>
                  <a:schemeClr val="lt1"/>
                </a:solidFill>
                <a:latin typeface="Roboto"/>
                <a:ea typeface="Roboto"/>
                <a:cs typeface="Roboto"/>
                <a:sym typeface="Roboto"/>
              </a:rPr>
              <a:t>Khin Cho Win </a:t>
            </a:r>
          </a:p>
          <a:p>
            <a:pPr marL="0" lvl="0" indent="0" algn="l" rtl="0">
              <a:spcBef>
                <a:spcPts val="0"/>
              </a:spcBef>
              <a:spcAft>
                <a:spcPts val="0"/>
              </a:spcAft>
              <a:buNone/>
            </a:pPr>
            <a:r>
              <a:rPr lang="en-US" dirty="0">
                <a:solidFill>
                  <a:schemeClr val="lt1"/>
                </a:solidFill>
                <a:latin typeface="Roboto"/>
                <a:ea typeface="Roboto"/>
                <a:cs typeface="Roboto"/>
                <a:sym typeface="Roboto"/>
              </a:rPr>
              <a:t>Research Scholar</a:t>
            </a:r>
            <a:endParaRPr dirty="0">
              <a:solidFill>
                <a:schemeClr val="lt1"/>
              </a:solidFill>
              <a:latin typeface="Roboto"/>
              <a:ea typeface="Roboto"/>
              <a:cs typeface="Roboto"/>
              <a:sym typeface="Roboto"/>
            </a:endParaRPr>
          </a:p>
        </p:txBody>
      </p:sp>
      <p:sp>
        <p:nvSpPr>
          <p:cNvPr id="7" name="Google Shape;88;p13">
            <a:extLst>
              <a:ext uri="{FF2B5EF4-FFF2-40B4-BE49-F238E27FC236}">
                <a16:creationId xmlns:a16="http://schemas.microsoft.com/office/drawing/2014/main" id="{89004E52-3DAC-CC71-1F94-948EBC19DB84}"/>
              </a:ext>
            </a:extLst>
          </p:cNvPr>
          <p:cNvSpPr txBox="1"/>
          <p:nvPr/>
        </p:nvSpPr>
        <p:spPr>
          <a:xfrm>
            <a:off x="4755563" y="3975250"/>
            <a:ext cx="2364059"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Roboto"/>
                <a:ea typeface="Roboto"/>
                <a:cs typeface="Roboto"/>
                <a:sym typeface="Roboto"/>
              </a:rPr>
              <a:t>Instructor:</a:t>
            </a:r>
            <a:endParaRPr dirty="0">
              <a:solidFill>
                <a:schemeClr val="lt1"/>
              </a:solidFill>
              <a:latin typeface="Roboto"/>
              <a:ea typeface="Roboto"/>
              <a:cs typeface="Roboto"/>
              <a:sym typeface="Roboto"/>
            </a:endParaRPr>
          </a:p>
          <a:p>
            <a:pPr marL="0" lvl="0" indent="0" algn="l" rtl="0">
              <a:spcBef>
                <a:spcPts val="0"/>
              </a:spcBef>
              <a:spcAft>
                <a:spcPts val="0"/>
              </a:spcAft>
              <a:buNone/>
            </a:pPr>
            <a:r>
              <a:rPr lang="en-US" dirty="0">
                <a:solidFill>
                  <a:schemeClr val="lt1"/>
                </a:solidFill>
                <a:latin typeface="Roboto"/>
                <a:ea typeface="Roboto"/>
                <a:cs typeface="Roboto"/>
                <a:sym typeface="Roboto"/>
              </a:rPr>
              <a:t>Dr. C Krishna Mohan</a:t>
            </a:r>
          </a:p>
          <a:p>
            <a:pPr marL="0" lvl="0" indent="0" algn="l" rtl="0">
              <a:spcBef>
                <a:spcPts val="0"/>
              </a:spcBef>
              <a:spcAft>
                <a:spcPts val="0"/>
              </a:spcAft>
              <a:buNone/>
            </a:pPr>
            <a:r>
              <a:rPr lang="en-US" dirty="0">
                <a:solidFill>
                  <a:schemeClr val="lt1"/>
                </a:solidFill>
                <a:latin typeface="Roboto"/>
                <a:ea typeface="Roboto"/>
                <a:cs typeface="Roboto"/>
                <a:sym typeface="Roboto"/>
              </a:rPr>
              <a:t>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2" name="Google Shape;101;p15">
            <a:extLst>
              <a:ext uri="{FF2B5EF4-FFF2-40B4-BE49-F238E27FC236}">
                <a16:creationId xmlns:a16="http://schemas.microsoft.com/office/drawing/2014/main" id="{CD49D55C-06DC-A871-F922-9173FFD2AF68}"/>
              </a:ext>
            </a:extLst>
          </p:cNvPr>
          <p:cNvSpPr txBox="1"/>
          <p:nvPr/>
        </p:nvSpPr>
        <p:spPr>
          <a:xfrm>
            <a:off x="311700" y="1149118"/>
            <a:ext cx="8289607" cy="2945391"/>
          </a:xfrm>
          <a:prstGeom prst="rect">
            <a:avLst/>
          </a:prstGeom>
          <a:noFill/>
          <a:ln>
            <a:noFill/>
          </a:ln>
        </p:spPr>
        <p:txBody>
          <a:bodyPr spcFirstLastPara="1" wrap="square" lIns="91425" tIns="91425" rIns="91425" bIns="91425" anchor="t" anchorCtr="0">
            <a:spAutoFit/>
          </a:bodyPr>
          <a:lstStyle/>
          <a:p>
            <a:pPr marL="146050" lvl="8">
              <a:lnSpc>
                <a:spcPct val="115000"/>
              </a:lnSpc>
              <a:buSzPts val="1300"/>
            </a:pPr>
            <a:r>
              <a:rPr lang="en-US" sz="1300" b="1" dirty="0">
                <a:latin typeface="Roboto"/>
                <a:ea typeface="Roboto"/>
                <a:cs typeface="Roboto"/>
                <a:sym typeface="Roboto"/>
              </a:rPr>
              <a:t>Recognition of subtle differences: </a:t>
            </a:r>
          </a:p>
          <a:p>
            <a:pPr marL="146050" lvl="8">
              <a:lnSpc>
                <a:spcPct val="115000"/>
              </a:lnSpc>
              <a:buSzPts val="1300"/>
            </a:pPr>
            <a:r>
              <a:rPr lang="en-US" sz="1300" dirty="0">
                <a:latin typeface="Roboto"/>
                <a:ea typeface="Roboto"/>
                <a:cs typeface="Roboto"/>
                <a:sym typeface="Roboto"/>
              </a:rPr>
              <a:t>Facial expressions can be very subtle, hence can pose a challenge to detect and differentiate between similar expressions, such as a smile and a smirk where the difference is very subtle</a:t>
            </a:r>
          </a:p>
          <a:p>
            <a:pPr marL="146050" lvl="8">
              <a:lnSpc>
                <a:spcPct val="115000"/>
              </a:lnSpc>
              <a:buSzPts val="1300"/>
            </a:pPr>
            <a:endParaRPr lang="en-US" sz="1300" dirty="0">
              <a:latin typeface="Roboto"/>
              <a:ea typeface="Roboto"/>
              <a:cs typeface="Roboto"/>
              <a:sym typeface="Roboto"/>
            </a:endParaRPr>
          </a:p>
          <a:p>
            <a:pPr marL="146050" lvl="8">
              <a:lnSpc>
                <a:spcPct val="115000"/>
              </a:lnSpc>
              <a:buSzPts val="1300"/>
            </a:pPr>
            <a:r>
              <a:rPr lang="en-US" sz="1300" b="1" dirty="0">
                <a:latin typeface="Roboto"/>
                <a:ea typeface="Roboto"/>
                <a:cs typeface="Roboto"/>
                <a:sym typeface="Roboto"/>
              </a:rPr>
              <a:t>Limitations on available data</a:t>
            </a:r>
            <a:r>
              <a:rPr lang="en-US" sz="1300" dirty="0">
                <a:latin typeface="Roboto"/>
                <a:ea typeface="Roboto"/>
                <a:cs typeface="Roboto"/>
                <a:sym typeface="Roboto"/>
              </a:rPr>
              <a:t>: </a:t>
            </a:r>
          </a:p>
          <a:p>
            <a:pPr marL="146050" lvl="8">
              <a:lnSpc>
                <a:spcPct val="115000"/>
              </a:lnSpc>
              <a:buSzPts val="1300"/>
            </a:pPr>
            <a:r>
              <a:rPr lang="en-US" sz="1300" dirty="0">
                <a:latin typeface="Roboto"/>
                <a:ea typeface="Roboto"/>
                <a:cs typeface="Roboto"/>
                <a:sym typeface="Roboto"/>
              </a:rPr>
              <a:t>Training a deep learning model for facial expression recognition requires a vast amount of data, which may not be easily accessible, particularly for rare expressions or populations.</a:t>
            </a:r>
          </a:p>
          <a:p>
            <a:pPr marL="146050" lvl="8">
              <a:lnSpc>
                <a:spcPct val="115000"/>
              </a:lnSpc>
              <a:buSzPts val="1300"/>
            </a:pPr>
            <a:endParaRPr lang="en-US" sz="1300" dirty="0">
              <a:latin typeface="Roboto"/>
              <a:ea typeface="Roboto"/>
              <a:cs typeface="Roboto"/>
              <a:sym typeface="Roboto"/>
            </a:endParaRPr>
          </a:p>
          <a:p>
            <a:pPr marL="146050" lvl="8">
              <a:lnSpc>
                <a:spcPct val="115000"/>
              </a:lnSpc>
              <a:buSzPts val="1300"/>
            </a:pPr>
            <a:r>
              <a:rPr lang="en-US" sz="1300" b="1" dirty="0">
                <a:latin typeface="Roboto"/>
                <a:ea typeface="Roboto"/>
                <a:cs typeface="Roboto"/>
                <a:sym typeface="Roboto"/>
              </a:rPr>
              <a:t>Real-time recognition cases </a:t>
            </a:r>
            <a:r>
              <a:rPr lang="en-US" sz="1300" dirty="0">
                <a:latin typeface="Roboto"/>
                <a:ea typeface="Roboto"/>
                <a:cs typeface="Roboto"/>
                <a:sym typeface="Roboto"/>
              </a:rPr>
              <a:t>:</a:t>
            </a:r>
          </a:p>
          <a:p>
            <a:pPr marL="146050" lvl="8">
              <a:lnSpc>
                <a:spcPct val="115000"/>
              </a:lnSpc>
              <a:buSzPts val="1300"/>
            </a:pPr>
            <a:r>
              <a:rPr lang="en-US" sz="1300" dirty="0">
                <a:latin typeface="Roboto"/>
                <a:ea typeface="Roboto"/>
                <a:cs typeface="Roboto"/>
                <a:sym typeface="Roboto"/>
              </a:rPr>
              <a:t>In some applications, such as human-robot interaction or driver monitoring, facial expressions need to be recognized in real-time due to the nature of the situation, which definitely is challenging due to the computational complexity of deep learning models</a:t>
            </a:r>
          </a:p>
        </p:txBody>
      </p:sp>
      <p:sp>
        <p:nvSpPr>
          <p:cNvPr id="5" name="Google Shape;99;p15">
            <a:extLst>
              <a:ext uri="{FF2B5EF4-FFF2-40B4-BE49-F238E27FC236}">
                <a16:creationId xmlns:a16="http://schemas.microsoft.com/office/drawing/2014/main" id="{BD2C7CBB-02DD-D814-B792-0A04E930963F}"/>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Limitations</a:t>
            </a:r>
            <a:endParaRPr dirty="0"/>
          </a:p>
        </p:txBody>
      </p:sp>
    </p:spTree>
    <p:extLst>
      <p:ext uri="{BB962C8B-B14F-4D97-AF65-F5344CB8AC3E}">
        <p14:creationId xmlns:p14="http://schemas.microsoft.com/office/powerpoint/2010/main" val="3426330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2" name="Google Shape;101;p15">
            <a:extLst>
              <a:ext uri="{FF2B5EF4-FFF2-40B4-BE49-F238E27FC236}">
                <a16:creationId xmlns:a16="http://schemas.microsoft.com/office/drawing/2014/main" id="{CD49D55C-06DC-A871-F922-9173FFD2AF68}"/>
              </a:ext>
            </a:extLst>
          </p:cNvPr>
          <p:cNvSpPr txBox="1"/>
          <p:nvPr/>
        </p:nvSpPr>
        <p:spPr>
          <a:xfrm>
            <a:off x="311700" y="1149118"/>
            <a:ext cx="8289607" cy="3175454"/>
          </a:xfrm>
          <a:prstGeom prst="rect">
            <a:avLst/>
          </a:prstGeom>
          <a:noFill/>
          <a:ln>
            <a:noFill/>
          </a:ln>
        </p:spPr>
        <p:txBody>
          <a:bodyPr spcFirstLastPara="1" wrap="square" lIns="91425" tIns="91425" rIns="91425" bIns="91425" anchor="t" anchorCtr="0">
            <a:spAutoFit/>
          </a:bodyPr>
          <a:lstStyle/>
          <a:p>
            <a:pPr marL="146050" lvl="8">
              <a:lnSpc>
                <a:spcPct val="115000"/>
              </a:lnSpc>
              <a:buSzPts val="1300"/>
            </a:pPr>
            <a:r>
              <a:rPr lang="en-US" sz="1300" b="1" dirty="0">
                <a:latin typeface="Roboto"/>
                <a:ea typeface="Roboto"/>
                <a:cs typeface="Roboto"/>
                <a:sym typeface="Roboto"/>
              </a:rPr>
              <a:t>Subjectivity of engagement: </a:t>
            </a:r>
          </a:p>
          <a:p>
            <a:pPr marL="146050" lvl="8">
              <a:lnSpc>
                <a:spcPct val="115000"/>
              </a:lnSpc>
              <a:buSzPts val="1300"/>
            </a:pPr>
            <a:r>
              <a:rPr lang="en-US" sz="1300" dirty="0">
                <a:latin typeface="Roboto"/>
                <a:ea typeface="Roboto"/>
                <a:cs typeface="Roboto"/>
                <a:sym typeface="Roboto"/>
              </a:rPr>
              <a:t>Engagement is a complex construct that can be challenging to define and measure objectively. Different individuals may have different engagement levels, and engagement can vary over time and across contexts</a:t>
            </a:r>
          </a:p>
          <a:p>
            <a:pPr marL="146050" lvl="8">
              <a:lnSpc>
                <a:spcPct val="115000"/>
              </a:lnSpc>
              <a:buSzPts val="1300"/>
            </a:pPr>
            <a:endParaRPr lang="en-US" sz="1300" dirty="0">
              <a:latin typeface="Roboto"/>
              <a:ea typeface="Roboto"/>
              <a:cs typeface="Roboto"/>
              <a:sym typeface="Roboto"/>
            </a:endParaRPr>
          </a:p>
          <a:p>
            <a:pPr marL="146050" lvl="8">
              <a:lnSpc>
                <a:spcPct val="115000"/>
              </a:lnSpc>
              <a:buSzPts val="1300"/>
            </a:pPr>
            <a:r>
              <a:rPr lang="en-US" sz="1300" b="1" dirty="0">
                <a:latin typeface="Roboto"/>
                <a:ea typeface="Roboto"/>
                <a:cs typeface="Roboto"/>
                <a:sym typeface="Roboto"/>
              </a:rPr>
              <a:t>Availability of labeled data</a:t>
            </a:r>
            <a:r>
              <a:rPr lang="en-US" sz="1300" dirty="0">
                <a:latin typeface="Roboto"/>
                <a:ea typeface="Roboto"/>
                <a:cs typeface="Roboto"/>
                <a:sym typeface="Roboto"/>
              </a:rPr>
              <a:t>: </a:t>
            </a:r>
          </a:p>
          <a:p>
            <a:pPr marL="146050" lvl="8">
              <a:lnSpc>
                <a:spcPct val="115000"/>
              </a:lnSpc>
              <a:buSzPts val="1300"/>
            </a:pPr>
            <a:r>
              <a:rPr lang="en-US" sz="1300" dirty="0">
                <a:latin typeface="Roboto"/>
                <a:ea typeface="Roboto"/>
                <a:cs typeface="Roboto"/>
                <a:sym typeface="Roboto"/>
              </a:rPr>
              <a:t>The availability of labeled data for engagement recognition is limited, particularly for fine-grained engagement levels or for specific populations. This can limit the development and evaluation of deep learning models for engagement recognition.</a:t>
            </a:r>
          </a:p>
          <a:p>
            <a:pPr marL="146050" lvl="8">
              <a:lnSpc>
                <a:spcPct val="115000"/>
              </a:lnSpc>
              <a:buSzPts val="1300"/>
            </a:pPr>
            <a:endParaRPr lang="en-US" sz="1300" dirty="0">
              <a:latin typeface="Roboto"/>
              <a:ea typeface="Roboto"/>
              <a:cs typeface="Roboto"/>
              <a:sym typeface="Roboto"/>
            </a:endParaRPr>
          </a:p>
          <a:p>
            <a:pPr marL="146050" lvl="8">
              <a:lnSpc>
                <a:spcPct val="115000"/>
              </a:lnSpc>
              <a:buSzPts val="1300"/>
            </a:pPr>
            <a:r>
              <a:rPr lang="en-US" sz="1300" b="1" dirty="0">
                <a:latin typeface="Roboto"/>
                <a:ea typeface="Roboto"/>
                <a:cs typeface="Roboto"/>
                <a:sym typeface="Roboto"/>
              </a:rPr>
              <a:t>Integration of multiple modalities: </a:t>
            </a:r>
          </a:p>
          <a:p>
            <a:pPr marL="146050" lvl="8">
              <a:lnSpc>
                <a:spcPct val="115000"/>
              </a:lnSpc>
              <a:buSzPts val="1300"/>
            </a:pPr>
            <a:r>
              <a:rPr lang="en-US" sz="1300" dirty="0">
                <a:latin typeface="Roboto"/>
                <a:ea typeface="Roboto"/>
                <a:cs typeface="Roboto"/>
                <a:sym typeface="Roboto"/>
              </a:rPr>
              <a:t>Engagement is not just conveyed through facial expressions but also through other nonverbal cues, physiological signals, and self-reported data. Integrating these modalities can improve the accuracy of engagement recognition but can also add complexity to the model.</a:t>
            </a:r>
          </a:p>
        </p:txBody>
      </p:sp>
      <p:sp>
        <p:nvSpPr>
          <p:cNvPr id="5" name="Google Shape;99;p15">
            <a:extLst>
              <a:ext uri="{FF2B5EF4-FFF2-40B4-BE49-F238E27FC236}">
                <a16:creationId xmlns:a16="http://schemas.microsoft.com/office/drawing/2014/main" id="{BD2C7CBB-02DD-D814-B792-0A04E930963F}"/>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Limitations (contd.)</a:t>
            </a:r>
            <a:endParaRPr dirty="0"/>
          </a:p>
        </p:txBody>
      </p:sp>
    </p:spTree>
    <p:extLst>
      <p:ext uri="{BB962C8B-B14F-4D97-AF65-F5344CB8AC3E}">
        <p14:creationId xmlns:p14="http://schemas.microsoft.com/office/powerpoint/2010/main" val="3298124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287300" y="1848525"/>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Methodology in Detail</a:t>
            </a:r>
            <a:endParaRPr dirty="0"/>
          </a:p>
        </p:txBody>
      </p:sp>
      <p:sp>
        <p:nvSpPr>
          <p:cNvPr id="159" name="Google Shape;159;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AutoNum type="arabicPeriod"/>
            </a:pPr>
            <a:r>
              <a:rPr lang="en-US" dirty="0"/>
              <a:t>Setup</a:t>
            </a:r>
            <a:endParaRPr dirty="0"/>
          </a:p>
          <a:p>
            <a:pPr marL="457200" lvl="0" indent="-342900" algn="l" rtl="0">
              <a:spcBef>
                <a:spcPts val="0"/>
              </a:spcBef>
              <a:spcAft>
                <a:spcPts val="0"/>
              </a:spcAft>
              <a:buSzPts val="1800"/>
              <a:buAutoNum type="arabicPeriod"/>
            </a:pPr>
            <a:r>
              <a:rPr lang="en-US" dirty="0"/>
              <a:t>Facial Representation model and Architecture</a:t>
            </a:r>
          </a:p>
          <a:p>
            <a:pPr marL="457200" lvl="0" indent="-342900" algn="l" rtl="0">
              <a:spcBef>
                <a:spcPts val="0"/>
              </a:spcBef>
              <a:spcAft>
                <a:spcPts val="0"/>
              </a:spcAft>
              <a:buSzPts val="1800"/>
              <a:buAutoNum type="arabicPeriod"/>
            </a:pPr>
            <a:r>
              <a:rPr lang="en-US" dirty="0"/>
              <a:t>Baseline Models and ER Model Architecture</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160" name="Google Shape;160;p2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29" name="TextBox 128">
            <a:extLst>
              <a:ext uri="{FF2B5EF4-FFF2-40B4-BE49-F238E27FC236}">
                <a16:creationId xmlns:a16="http://schemas.microsoft.com/office/drawing/2014/main" id="{3C0E49EA-F2D1-69CF-FB51-2D39FF47955B}"/>
              </a:ext>
            </a:extLst>
          </p:cNvPr>
          <p:cNvSpPr txBox="1"/>
          <p:nvPr/>
        </p:nvSpPr>
        <p:spPr>
          <a:xfrm>
            <a:off x="4564887" y="2987241"/>
            <a:ext cx="946732" cy="507831"/>
          </a:xfrm>
          <a:prstGeom prst="rect">
            <a:avLst/>
          </a:prstGeom>
          <a:noFill/>
        </p:spPr>
        <p:txBody>
          <a:bodyPr wrap="square" rtlCol="0">
            <a:spAutoFit/>
          </a:bodyPr>
          <a:lstStyle/>
          <a:p>
            <a:r>
              <a:rPr lang="en-US" sz="900" dirty="0"/>
              <a:t>Engaged vs disengaged prediction</a:t>
            </a:r>
          </a:p>
        </p:txBody>
      </p:sp>
      <p:sp>
        <p:nvSpPr>
          <p:cNvPr id="151" name="Google Shape;151;p2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2"/>
                </a:solidFill>
              </a:rPr>
              <a:t>13</a:t>
            </a:fld>
            <a:endParaRPr>
              <a:solidFill>
                <a:schemeClr val="dk2"/>
              </a:solidFill>
            </a:endParaRPr>
          </a:p>
        </p:txBody>
      </p:sp>
      <p:sp>
        <p:nvSpPr>
          <p:cNvPr id="3" name="Google Shape;99;p15">
            <a:extLst>
              <a:ext uri="{FF2B5EF4-FFF2-40B4-BE49-F238E27FC236}">
                <a16:creationId xmlns:a16="http://schemas.microsoft.com/office/drawing/2014/main" id="{1DAD8CAE-4BEB-2A05-DB4E-9E46BA01AED4}"/>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Setup</a:t>
            </a:r>
            <a:endParaRPr dirty="0"/>
          </a:p>
        </p:txBody>
      </p:sp>
      <p:sp>
        <p:nvSpPr>
          <p:cNvPr id="10" name="Rectangle 9">
            <a:extLst>
              <a:ext uri="{FF2B5EF4-FFF2-40B4-BE49-F238E27FC236}">
                <a16:creationId xmlns:a16="http://schemas.microsoft.com/office/drawing/2014/main" id="{B8BBB33E-71C0-7B38-7B2B-04D2AC4929A0}"/>
              </a:ext>
            </a:extLst>
          </p:cNvPr>
          <p:cNvSpPr/>
          <p:nvPr/>
        </p:nvSpPr>
        <p:spPr>
          <a:xfrm>
            <a:off x="961698" y="2280986"/>
            <a:ext cx="1789538" cy="693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Generalized Facial Representation Model</a:t>
            </a:r>
          </a:p>
        </p:txBody>
      </p:sp>
      <p:sp>
        <p:nvSpPr>
          <p:cNvPr id="13" name="Oval 12">
            <a:extLst>
              <a:ext uri="{FF2B5EF4-FFF2-40B4-BE49-F238E27FC236}">
                <a16:creationId xmlns:a16="http://schemas.microsoft.com/office/drawing/2014/main" id="{E080C91F-CA06-BA90-A180-E13E06B47019}"/>
              </a:ext>
            </a:extLst>
          </p:cNvPr>
          <p:cNvSpPr/>
          <p:nvPr/>
        </p:nvSpPr>
        <p:spPr>
          <a:xfrm>
            <a:off x="5150009" y="2287074"/>
            <a:ext cx="1723269" cy="693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 Model</a:t>
            </a:r>
          </a:p>
        </p:txBody>
      </p:sp>
      <p:sp>
        <p:nvSpPr>
          <p:cNvPr id="14" name="Rectangle: Rounded Corners 13">
            <a:extLst>
              <a:ext uri="{FF2B5EF4-FFF2-40B4-BE49-F238E27FC236}">
                <a16:creationId xmlns:a16="http://schemas.microsoft.com/office/drawing/2014/main" id="{C559E682-9E7C-B9C6-E4BF-38D0CFA32FF0}"/>
              </a:ext>
            </a:extLst>
          </p:cNvPr>
          <p:cNvSpPr>
            <a:spLocks/>
          </p:cNvSpPr>
          <p:nvPr/>
        </p:nvSpPr>
        <p:spPr>
          <a:xfrm>
            <a:off x="5007630" y="754950"/>
            <a:ext cx="2008026" cy="1101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data collected from students and annotated with behavior and engagement labels</a:t>
            </a:r>
          </a:p>
        </p:txBody>
      </p:sp>
      <p:cxnSp>
        <p:nvCxnSpPr>
          <p:cNvPr id="15" name="Straight Arrow Connector 14">
            <a:extLst>
              <a:ext uri="{FF2B5EF4-FFF2-40B4-BE49-F238E27FC236}">
                <a16:creationId xmlns:a16="http://schemas.microsoft.com/office/drawing/2014/main" id="{2F47DBAD-A053-6823-2BE9-6E0159EFD61D}"/>
              </a:ext>
            </a:extLst>
          </p:cNvPr>
          <p:cNvCxnSpPr>
            <a:cxnSpLocks/>
            <a:stCxn id="14" idx="2"/>
            <a:endCxn id="13" idx="0"/>
          </p:cNvCxnSpPr>
          <p:nvPr/>
        </p:nvCxnSpPr>
        <p:spPr>
          <a:xfrm>
            <a:off x="6011643" y="1856313"/>
            <a:ext cx="1" cy="430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2692DD7-F459-0413-AB64-E878DC6B91A0}"/>
              </a:ext>
            </a:extLst>
          </p:cNvPr>
          <p:cNvCxnSpPr>
            <a:cxnSpLocks/>
            <a:stCxn id="10" idx="3"/>
            <a:endCxn id="13" idx="2"/>
          </p:cNvCxnSpPr>
          <p:nvPr/>
        </p:nvCxnSpPr>
        <p:spPr>
          <a:xfrm>
            <a:off x="2751236" y="2627955"/>
            <a:ext cx="2398773" cy="6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1E1A956-3DF8-9E25-5713-31095F164E6A}"/>
              </a:ext>
            </a:extLst>
          </p:cNvPr>
          <p:cNvSpPr txBox="1"/>
          <p:nvPr/>
        </p:nvSpPr>
        <p:spPr>
          <a:xfrm>
            <a:off x="2846186" y="2237111"/>
            <a:ext cx="2161442" cy="369332"/>
          </a:xfrm>
          <a:prstGeom prst="rect">
            <a:avLst/>
          </a:prstGeom>
          <a:noFill/>
        </p:spPr>
        <p:txBody>
          <a:bodyPr wrap="square" rtlCol="0">
            <a:spAutoFit/>
          </a:bodyPr>
          <a:lstStyle/>
          <a:p>
            <a:r>
              <a:rPr lang="en-US" sz="900" dirty="0"/>
              <a:t>The Class probabilities are used to initialize the softmax layer of ER model</a:t>
            </a:r>
          </a:p>
        </p:txBody>
      </p:sp>
      <p:cxnSp>
        <p:nvCxnSpPr>
          <p:cNvPr id="25" name="Straight Arrow Connector 24">
            <a:extLst>
              <a:ext uri="{FF2B5EF4-FFF2-40B4-BE49-F238E27FC236}">
                <a16:creationId xmlns:a16="http://schemas.microsoft.com/office/drawing/2014/main" id="{7E39E25D-BAC7-2F94-B011-B233EDD5D785}"/>
              </a:ext>
            </a:extLst>
          </p:cNvPr>
          <p:cNvCxnSpPr>
            <a:cxnSpLocks/>
            <a:stCxn id="13" idx="4"/>
            <a:endCxn id="133" idx="0"/>
          </p:cNvCxnSpPr>
          <p:nvPr/>
        </p:nvCxnSpPr>
        <p:spPr>
          <a:xfrm flipH="1">
            <a:off x="4120301" y="2981012"/>
            <a:ext cx="1891343" cy="1016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F050F99B-49ED-73AB-EB90-53C3EB1E0B87}"/>
              </a:ext>
            </a:extLst>
          </p:cNvPr>
          <p:cNvSpPr/>
          <p:nvPr/>
        </p:nvSpPr>
        <p:spPr>
          <a:xfrm>
            <a:off x="1188860" y="1526174"/>
            <a:ext cx="1591384" cy="3774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FER 2013 Data</a:t>
            </a:r>
          </a:p>
        </p:txBody>
      </p:sp>
      <p:cxnSp>
        <p:nvCxnSpPr>
          <p:cNvPr id="17" name="Straight Arrow Connector 16">
            <a:extLst>
              <a:ext uri="{FF2B5EF4-FFF2-40B4-BE49-F238E27FC236}">
                <a16:creationId xmlns:a16="http://schemas.microsoft.com/office/drawing/2014/main" id="{372535FC-E88C-5A93-4843-775A9B5D25E7}"/>
              </a:ext>
            </a:extLst>
          </p:cNvPr>
          <p:cNvCxnSpPr>
            <a:cxnSpLocks/>
            <a:stCxn id="16" idx="2"/>
          </p:cNvCxnSpPr>
          <p:nvPr/>
        </p:nvCxnSpPr>
        <p:spPr>
          <a:xfrm flipH="1">
            <a:off x="1984551" y="1903580"/>
            <a:ext cx="1" cy="377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2CBFCF7-14A2-244B-F82D-F90874C2BF6D}"/>
              </a:ext>
            </a:extLst>
          </p:cNvPr>
          <p:cNvSpPr txBox="1"/>
          <p:nvPr/>
        </p:nvSpPr>
        <p:spPr>
          <a:xfrm>
            <a:off x="2047203" y="1963994"/>
            <a:ext cx="589093" cy="189008"/>
          </a:xfrm>
          <a:prstGeom prst="rect">
            <a:avLst/>
          </a:prstGeom>
          <a:noFill/>
        </p:spPr>
        <p:txBody>
          <a:bodyPr wrap="square" rtlCol="0">
            <a:spAutoFit/>
          </a:bodyPr>
          <a:lstStyle/>
          <a:p>
            <a:r>
              <a:rPr lang="en-US" sz="900" dirty="0"/>
              <a:t>Input data</a:t>
            </a:r>
          </a:p>
        </p:txBody>
      </p:sp>
      <p:sp>
        <p:nvSpPr>
          <p:cNvPr id="128" name="TextBox 127">
            <a:extLst>
              <a:ext uri="{FF2B5EF4-FFF2-40B4-BE49-F238E27FC236}">
                <a16:creationId xmlns:a16="http://schemas.microsoft.com/office/drawing/2014/main" id="{8E26FEFC-B9F5-AF5F-5E58-3FDEF96795D3}"/>
              </a:ext>
            </a:extLst>
          </p:cNvPr>
          <p:cNvSpPr txBox="1"/>
          <p:nvPr/>
        </p:nvSpPr>
        <p:spPr>
          <a:xfrm>
            <a:off x="6024173" y="1942655"/>
            <a:ext cx="589093" cy="189008"/>
          </a:xfrm>
          <a:prstGeom prst="rect">
            <a:avLst/>
          </a:prstGeom>
          <a:noFill/>
        </p:spPr>
        <p:txBody>
          <a:bodyPr wrap="square" rtlCol="0">
            <a:spAutoFit/>
          </a:bodyPr>
          <a:lstStyle/>
          <a:p>
            <a:r>
              <a:rPr lang="en-US" sz="900" dirty="0"/>
              <a:t>Input data</a:t>
            </a:r>
          </a:p>
        </p:txBody>
      </p:sp>
      <p:sp>
        <p:nvSpPr>
          <p:cNvPr id="133" name="Rectangle: Rounded Corners 132">
            <a:extLst>
              <a:ext uri="{FF2B5EF4-FFF2-40B4-BE49-F238E27FC236}">
                <a16:creationId xmlns:a16="http://schemas.microsoft.com/office/drawing/2014/main" id="{DB0E06C1-A435-E281-298D-FDD8E9482E0B}"/>
              </a:ext>
            </a:extLst>
          </p:cNvPr>
          <p:cNvSpPr/>
          <p:nvPr/>
        </p:nvSpPr>
        <p:spPr>
          <a:xfrm>
            <a:off x="2954405" y="3997905"/>
            <a:ext cx="2331791" cy="850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Performance evaluation by comparison with other baseline models</a:t>
            </a:r>
          </a:p>
        </p:txBody>
      </p:sp>
      <p:sp>
        <p:nvSpPr>
          <p:cNvPr id="152" name="Oval 151">
            <a:extLst>
              <a:ext uri="{FF2B5EF4-FFF2-40B4-BE49-F238E27FC236}">
                <a16:creationId xmlns:a16="http://schemas.microsoft.com/office/drawing/2014/main" id="{C8D28D14-B5D5-31BA-B56D-B4D22ACA8BC4}"/>
              </a:ext>
            </a:extLst>
          </p:cNvPr>
          <p:cNvSpPr/>
          <p:nvPr/>
        </p:nvSpPr>
        <p:spPr>
          <a:xfrm>
            <a:off x="7320667" y="2860463"/>
            <a:ext cx="1723269" cy="693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VGGNet</a:t>
            </a:r>
            <a:r>
              <a:rPr lang="en-US" dirty="0"/>
              <a:t> Model</a:t>
            </a:r>
          </a:p>
        </p:txBody>
      </p:sp>
      <p:sp>
        <p:nvSpPr>
          <p:cNvPr id="155" name="TextBox 154">
            <a:extLst>
              <a:ext uri="{FF2B5EF4-FFF2-40B4-BE49-F238E27FC236}">
                <a16:creationId xmlns:a16="http://schemas.microsoft.com/office/drawing/2014/main" id="{7A353E76-FFD5-5274-9DDF-32907EBCF4DE}"/>
              </a:ext>
            </a:extLst>
          </p:cNvPr>
          <p:cNvSpPr txBox="1"/>
          <p:nvPr/>
        </p:nvSpPr>
        <p:spPr>
          <a:xfrm>
            <a:off x="6752936" y="3148737"/>
            <a:ext cx="589093" cy="189008"/>
          </a:xfrm>
          <a:prstGeom prst="rect">
            <a:avLst/>
          </a:prstGeom>
          <a:noFill/>
        </p:spPr>
        <p:txBody>
          <a:bodyPr wrap="square" rtlCol="0">
            <a:spAutoFit/>
          </a:bodyPr>
          <a:lstStyle/>
          <a:p>
            <a:r>
              <a:rPr lang="en-US" sz="900" dirty="0"/>
              <a:t>Input data</a:t>
            </a:r>
          </a:p>
        </p:txBody>
      </p:sp>
      <p:sp>
        <p:nvSpPr>
          <p:cNvPr id="156" name="Oval 155">
            <a:extLst>
              <a:ext uri="{FF2B5EF4-FFF2-40B4-BE49-F238E27FC236}">
                <a16:creationId xmlns:a16="http://schemas.microsoft.com/office/drawing/2014/main" id="{146F70B6-B786-643B-DFE9-9AC4210F2E36}"/>
              </a:ext>
            </a:extLst>
          </p:cNvPr>
          <p:cNvSpPr/>
          <p:nvPr/>
        </p:nvSpPr>
        <p:spPr>
          <a:xfrm>
            <a:off x="7342029" y="3771056"/>
            <a:ext cx="1723269" cy="693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HOG+ SVM model</a:t>
            </a:r>
          </a:p>
        </p:txBody>
      </p:sp>
      <p:sp>
        <p:nvSpPr>
          <p:cNvPr id="163" name="Oval 162">
            <a:extLst>
              <a:ext uri="{FF2B5EF4-FFF2-40B4-BE49-F238E27FC236}">
                <a16:creationId xmlns:a16="http://schemas.microsoft.com/office/drawing/2014/main" id="{157C1A13-A0B1-25BF-63DC-C02C5472EA67}"/>
              </a:ext>
            </a:extLst>
          </p:cNvPr>
          <p:cNvSpPr/>
          <p:nvPr/>
        </p:nvSpPr>
        <p:spPr>
          <a:xfrm>
            <a:off x="7320667" y="1969469"/>
            <a:ext cx="1723269" cy="693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CNN Model</a:t>
            </a:r>
          </a:p>
        </p:txBody>
      </p:sp>
      <p:cxnSp>
        <p:nvCxnSpPr>
          <p:cNvPr id="165" name="Connector: Elbow 164">
            <a:extLst>
              <a:ext uri="{FF2B5EF4-FFF2-40B4-BE49-F238E27FC236}">
                <a16:creationId xmlns:a16="http://schemas.microsoft.com/office/drawing/2014/main" id="{B66DEA2C-B158-194E-63BE-99D83136838C}"/>
              </a:ext>
            </a:extLst>
          </p:cNvPr>
          <p:cNvCxnSpPr>
            <a:cxnSpLocks/>
            <a:stCxn id="14" idx="3"/>
            <a:endCxn id="156" idx="2"/>
          </p:cNvCxnSpPr>
          <p:nvPr/>
        </p:nvCxnSpPr>
        <p:spPr>
          <a:xfrm>
            <a:off x="7015656" y="1305632"/>
            <a:ext cx="326373" cy="28123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C7DD85DC-B9DE-E73E-5602-D0D380B54426}"/>
              </a:ext>
            </a:extLst>
          </p:cNvPr>
          <p:cNvCxnSpPr>
            <a:endCxn id="152" idx="2"/>
          </p:cNvCxnSpPr>
          <p:nvPr/>
        </p:nvCxnSpPr>
        <p:spPr>
          <a:xfrm>
            <a:off x="7177540" y="3207432"/>
            <a:ext cx="143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3EFD7424-2498-768F-EEC8-758A92B3B04E}"/>
              </a:ext>
            </a:extLst>
          </p:cNvPr>
          <p:cNvCxnSpPr/>
          <p:nvPr/>
        </p:nvCxnSpPr>
        <p:spPr>
          <a:xfrm>
            <a:off x="7195930" y="2319304"/>
            <a:ext cx="143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17F7BCA3-22E4-F64F-9597-9FB4F08B7253}"/>
              </a:ext>
            </a:extLst>
          </p:cNvPr>
          <p:cNvCxnSpPr>
            <a:cxnSpLocks/>
            <a:endCxn id="133" idx="0"/>
          </p:cNvCxnSpPr>
          <p:nvPr/>
        </p:nvCxnSpPr>
        <p:spPr>
          <a:xfrm flipH="1">
            <a:off x="4120301" y="2897608"/>
            <a:ext cx="3075629" cy="1100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5" name="Google Shape;99;p15">
            <a:extLst>
              <a:ext uri="{FF2B5EF4-FFF2-40B4-BE49-F238E27FC236}">
                <a16:creationId xmlns:a16="http://schemas.microsoft.com/office/drawing/2014/main" id="{BD2C7CBB-02DD-D814-B792-0A04E930963F}"/>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Facial Representation Model Architecture</a:t>
            </a:r>
            <a:endParaRPr dirty="0"/>
          </a:p>
        </p:txBody>
      </p:sp>
      <p:sp>
        <p:nvSpPr>
          <p:cNvPr id="7" name="TextBox 6">
            <a:extLst>
              <a:ext uri="{FF2B5EF4-FFF2-40B4-BE49-F238E27FC236}">
                <a16:creationId xmlns:a16="http://schemas.microsoft.com/office/drawing/2014/main" id="{CD10994D-267D-FAFB-C9FD-6504CF2814F0}"/>
              </a:ext>
            </a:extLst>
          </p:cNvPr>
          <p:cNvSpPr txBox="1"/>
          <p:nvPr/>
        </p:nvSpPr>
        <p:spPr>
          <a:xfrm>
            <a:off x="311700" y="3477571"/>
            <a:ext cx="3393688" cy="892552"/>
          </a:xfrm>
          <a:prstGeom prst="rect">
            <a:avLst/>
          </a:prstGeom>
          <a:noFill/>
        </p:spPr>
        <p:txBody>
          <a:bodyPr wrap="square">
            <a:spAutoFit/>
          </a:bodyPr>
          <a:lstStyle/>
          <a:p>
            <a:r>
              <a:rPr lang="en-US" sz="1300" dirty="0">
                <a:latin typeface="Roboto" panose="02000000000000000000" pitchFamily="2" charset="0"/>
                <a:ea typeface="Roboto" panose="02000000000000000000" pitchFamily="2" charset="0"/>
                <a:cs typeface="Roboto" panose="02000000000000000000" pitchFamily="2" charset="0"/>
              </a:rPr>
              <a:t>Used the Facial Expression Recognition 2013 (FER-2013) dataset, which contains grayscale images labeled with seven different emotions</a:t>
            </a:r>
          </a:p>
        </p:txBody>
      </p:sp>
      <p:sp>
        <p:nvSpPr>
          <p:cNvPr id="9" name="TextBox 8">
            <a:extLst>
              <a:ext uri="{FF2B5EF4-FFF2-40B4-BE49-F238E27FC236}">
                <a16:creationId xmlns:a16="http://schemas.microsoft.com/office/drawing/2014/main" id="{1A89EDE7-56F7-6B03-1939-5EB7AE51A7D3}"/>
              </a:ext>
            </a:extLst>
          </p:cNvPr>
          <p:cNvSpPr txBox="1"/>
          <p:nvPr/>
        </p:nvSpPr>
        <p:spPr>
          <a:xfrm>
            <a:off x="4485290" y="1308966"/>
            <a:ext cx="4280101" cy="769441"/>
          </a:xfrm>
          <a:prstGeom prst="rect">
            <a:avLst/>
          </a:prstGeom>
          <a:noFill/>
        </p:spPr>
        <p:txBody>
          <a:bodyPr wrap="square">
            <a:spAutoFit/>
          </a:bodyPr>
          <a:lstStyle/>
          <a:p>
            <a:r>
              <a:rPr lang="en-US" sz="1100" dirty="0">
                <a:latin typeface="Roboto" panose="02000000000000000000" pitchFamily="2" charset="0"/>
                <a:ea typeface="Roboto" panose="02000000000000000000" pitchFamily="2" charset="0"/>
                <a:cs typeface="Roboto" panose="02000000000000000000" pitchFamily="2" charset="0"/>
              </a:rPr>
              <a:t>Trained a VGG-B model using this dataset to recognize facial expressions, training set into two parts after removing 11 completely black samples, 3,589 for validating and 25,109 for training our facial expression recognition model</a:t>
            </a:r>
          </a:p>
        </p:txBody>
      </p:sp>
      <p:pic>
        <p:nvPicPr>
          <p:cNvPr id="3074" name="Picture 2" descr="The Facial Emotion Recognition (FER-2013) Dataset for Prediction System of  Micro-Expressions Face Using the Convolutional Neural Network (CNN)  Algorithm based Raspberry Pi | Semantic Scholar">
            <a:extLst>
              <a:ext uri="{FF2B5EF4-FFF2-40B4-BE49-F238E27FC236}">
                <a16:creationId xmlns:a16="http://schemas.microsoft.com/office/drawing/2014/main" id="{03A0AC82-5A09-05A8-A592-56F6A82B08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08" y="1284573"/>
            <a:ext cx="3749662" cy="203951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0A9C5A2-55DF-0993-5DE7-12C09DCCC885}"/>
              </a:ext>
            </a:extLst>
          </p:cNvPr>
          <p:cNvPicPr>
            <a:picLocks noChangeAspect="1"/>
          </p:cNvPicPr>
          <p:nvPr/>
        </p:nvPicPr>
        <p:blipFill>
          <a:blip r:embed="rId4"/>
          <a:stretch>
            <a:fillRect/>
          </a:stretch>
        </p:blipFill>
        <p:spPr>
          <a:xfrm>
            <a:off x="5219087" y="2089507"/>
            <a:ext cx="2832625" cy="2884336"/>
          </a:xfrm>
          <a:prstGeom prst="rect">
            <a:avLst/>
          </a:prstGeom>
        </p:spPr>
      </p:pic>
    </p:spTree>
    <p:extLst>
      <p:ext uri="{BB962C8B-B14F-4D97-AF65-F5344CB8AC3E}">
        <p14:creationId xmlns:p14="http://schemas.microsoft.com/office/powerpoint/2010/main" val="4035642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5" name="Google Shape;99;p15">
            <a:extLst>
              <a:ext uri="{FF2B5EF4-FFF2-40B4-BE49-F238E27FC236}">
                <a16:creationId xmlns:a16="http://schemas.microsoft.com/office/drawing/2014/main" id="{BD2C7CBB-02DD-D814-B792-0A04E930963F}"/>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Engagement Recognition Model</a:t>
            </a:r>
            <a:endParaRPr dirty="0"/>
          </a:p>
        </p:txBody>
      </p:sp>
      <p:sp>
        <p:nvSpPr>
          <p:cNvPr id="7" name="TextBox 6">
            <a:extLst>
              <a:ext uri="{FF2B5EF4-FFF2-40B4-BE49-F238E27FC236}">
                <a16:creationId xmlns:a16="http://schemas.microsoft.com/office/drawing/2014/main" id="{CD10994D-267D-FAFB-C9FD-6504CF2814F0}"/>
              </a:ext>
            </a:extLst>
          </p:cNvPr>
          <p:cNvSpPr txBox="1"/>
          <p:nvPr/>
        </p:nvSpPr>
        <p:spPr>
          <a:xfrm>
            <a:off x="252227" y="3158474"/>
            <a:ext cx="3858856" cy="1492716"/>
          </a:xfrm>
          <a:prstGeom prst="rect">
            <a:avLst/>
          </a:prstGeom>
          <a:noFill/>
        </p:spPr>
        <p:txBody>
          <a:bodyPr wrap="square">
            <a:spAutoFit/>
          </a:bodyPr>
          <a:lstStyle/>
          <a:p>
            <a:r>
              <a:rPr lang="en-US" sz="1300" dirty="0">
                <a:latin typeface="Roboto" panose="02000000000000000000" pitchFamily="2" charset="0"/>
                <a:ea typeface="Roboto" panose="02000000000000000000" pitchFamily="2" charset="0"/>
                <a:cs typeface="Roboto" panose="02000000000000000000" pitchFamily="2" charset="0"/>
              </a:rPr>
              <a:t>Collected and annotated data with the psychologists, each sample is categorized</a:t>
            </a:r>
          </a:p>
          <a:p>
            <a:r>
              <a:rPr lang="en-US" sz="1300" dirty="0">
                <a:latin typeface="Roboto" panose="02000000000000000000" pitchFamily="2" charset="0"/>
                <a:ea typeface="Roboto" panose="02000000000000000000" pitchFamily="2" charset="0"/>
                <a:cs typeface="Roboto" panose="02000000000000000000" pitchFamily="2" charset="0"/>
              </a:rPr>
              <a:t>as engaged or disengaged by combining the dimensions’ For example, if a particular annotator labels an image as on-task and satisfied, the category for this image from this annotator is engaged</a:t>
            </a:r>
          </a:p>
        </p:txBody>
      </p:sp>
      <p:pic>
        <p:nvPicPr>
          <p:cNvPr id="3" name="Picture 2">
            <a:extLst>
              <a:ext uri="{FF2B5EF4-FFF2-40B4-BE49-F238E27FC236}">
                <a16:creationId xmlns:a16="http://schemas.microsoft.com/office/drawing/2014/main" id="{2E071B80-AD6B-BC28-77BF-3084F2EBC8FF}"/>
              </a:ext>
            </a:extLst>
          </p:cNvPr>
          <p:cNvPicPr>
            <a:picLocks noChangeAspect="1"/>
          </p:cNvPicPr>
          <p:nvPr/>
        </p:nvPicPr>
        <p:blipFill>
          <a:blip r:embed="rId3"/>
          <a:stretch>
            <a:fillRect/>
          </a:stretch>
        </p:blipFill>
        <p:spPr>
          <a:xfrm>
            <a:off x="378071" y="1390548"/>
            <a:ext cx="2811177" cy="1695456"/>
          </a:xfrm>
          <a:prstGeom prst="rect">
            <a:avLst/>
          </a:prstGeom>
        </p:spPr>
      </p:pic>
      <p:sp>
        <p:nvSpPr>
          <p:cNvPr id="4" name="Rectangle: Rounded Corners 3">
            <a:extLst>
              <a:ext uri="{FF2B5EF4-FFF2-40B4-BE49-F238E27FC236}">
                <a16:creationId xmlns:a16="http://schemas.microsoft.com/office/drawing/2014/main" id="{C9F59ED0-75C5-D37A-157E-5F3CBF1E8661}"/>
              </a:ext>
            </a:extLst>
          </p:cNvPr>
          <p:cNvSpPr/>
          <p:nvPr/>
        </p:nvSpPr>
        <p:spPr>
          <a:xfrm>
            <a:off x="3532893" y="1495809"/>
            <a:ext cx="1447986" cy="14927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100" b="0" i="0" u="none" strike="noStrike" baseline="0" dirty="0">
                <a:latin typeface="Roboto" panose="02000000000000000000" pitchFamily="2" charset="0"/>
                <a:ea typeface="Roboto" panose="02000000000000000000" pitchFamily="2" charset="0"/>
                <a:cs typeface="Roboto" panose="02000000000000000000" pitchFamily="2" charset="0"/>
              </a:rPr>
              <a:t>ER dataset</a:t>
            </a:r>
          </a:p>
          <a:p>
            <a:pPr algn="l"/>
            <a:r>
              <a:rPr lang="en-US" sz="1100" b="0" i="0" u="none" strike="noStrike" baseline="0" dirty="0">
                <a:latin typeface="Roboto" panose="02000000000000000000" pitchFamily="2" charset="0"/>
                <a:ea typeface="Roboto" panose="02000000000000000000" pitchFamily="2" charset="0"/>
                <a:cs typeface="Roboto" panose="02000000000000000000" pitchFamily="2" charset="0"/>
              </a:rPr>
              <a:t>consisting of 4,627 annotated images including 2,290 engaged and 2,337 disengaged</a:t>
            </a:r>
            <a:endParaRPr lang="en-US" sz="1000" dirty="0">
              <a:latin typeface="Roboto" panose="02000000000000000000" pitchFamily="2" charset="0"/>
              <a:ea typeface="Roboto" panose="02000000000000000000" pitchFamily="2" charset="0"/>
              <a:cs typeface="Roboto" panose="02000000000000000000" pitchFamily="2" charset="0"/>
            </a:endParaRPr>
          </a:p>
        </p:txBody>
      </p:sp>
      <p:cxnSp>
        <p:nvCxnSpPr>
          <p:cNvPr id="8" name="Straight Arrow Connector 7">
            <a:extLst>
              <a:ext uri="{FF2B5EF4-FFF2-40B4-BE49-F238E27FC236}">
                <a16:creationId xmlns:a16="http://schemas.microsoft.com/office/drawing/2014/main" id="{140CEB25-9E69-F8AB-7A41-6F5AE6C68126}"/>
              </a:ext>
            </a:extLst>
          </p:cNvPr>
          <p:cNvCxnSpPr>
            <a:cxnSpLocks/>
            <a:stCxn id="3" idx="3"/>
            <a:endCxn id="4" idx="1"/>
          </p:cNvCxnSpPr>
          <p:nvPr/>
        </p:nvCxnSpPr>
        <p:spPr>
          <a:xfrm>
            <a:off x="3189248" y="2238276"/>
            <a:ext cx="343645" cy="3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7A6BFAB-9AAA-C006-4D3D-A80BA0B36C40}"/>
              </a:ext>
            </a:extLst>
          </p:cNvPr>
          <p:cNvCxnSpPr>
            <a:cxnSpLocks/>
            <a:endCxn id="17" idx="1"/>
          </p:cNvCxnSpPr>
          <p:nvPr/>
        </p:nvCxnSpPr>
        <p:spPr>
          <a:xfrm flipV="1">
            <a:off x="5040351" y="1638530"/>
            <a:ext cx="862361" cy="599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E790509-6576-3BE0-D86B-93F0B8F0A3D8}"/>
              </a:ext>
            </a:extLst>
          </p:cNvPr>
          <p:cNvCxnSpPr>
            <a:cxnSpLocks/>
            <a:stCxn id="4" idx="3"/>
            <a:endCxn id="18" idx="1"/>
          </p:cNvCxnSpPr>
          <p:nvPr/>
        </p:nvCxnSpPr>
        <p:spPr>
          <a:xfrm>
            <a:off x="4980879" y="2242168"/>
            <a:ext cx="921832" cy="17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AB3FDECF-56C3-F411-BF7D-C7456C982330}"/>
              </a:ext>
            </a:extLst>
          </p:cNvPr>
          <p:cNvSpPr/>
          <p:nvPr/>
        </p:nvSpPr>
        <p:spPr>
          <a:xfrm>
            <a:off x="5902712" y="1408071"/>
            <a:ext cx="1888273" cy="460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3,224 training </a:t>
            </a:r>
            <a:r>
              <a:rPr lang="en-US" dirty="0" err="1"/>
              <a:t>dp</a:t>
            </a:r>
            <a:endParaRPr lang="en-US" dirty="0"/>
          </a:p>
        </p:txBody>
      </p:sp>
      <p:sp>
        <p:nvSpPr>
          <p:cNvPr id="18" name="Rectangle: Rounded Corners 17">
            <a:extLst>
              <a:ext uri="{FF2B5EF4-FFF2-40B4-BE49-F238E27FC236}">
                <a16:creationId xmlns:a16="http://schemas.microsoft.com/office/drawing/2014/main" id="{C7952328-6C66-9117-D210-4C35A0C32617}"/>
              </a:ext>
            </a:extLst>
          </p:cNvPr>
          <p:cNvSpPr/>
          <p:nvPr/>
        </p:nvSpPr>
        <p:spPr>
          <a:xfrm>
            <a:off x="5902711" y="2028801"/>
            <a:ext cx="1888273" cy="460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715 validation </a:t>
            </a:r>
            <a:r>
              <a:rPr lang="en-US" dirty="0" err="1"/>
              <a:t>dp</a:t>
            </a:r>
            <a:r>
              <a:rPr lang="en-US" dirty="0"/>
              <a:t> </a:t>
            </a:r>
          </a:p>
        </p:txBody>
      </p:sp>
      <p:sp>
        <p:nvSpPr>
          <p:cNvPr id="22" name="Rectangle: Rounded Corners 21">
            <a:extLst>
              <a:ext uri="{FF2B5EF4-FFF2-40B4-BE49-F238E27FC236}">
                <a16:creationId xmlns:a16="http://schemas.microsoft.com/office/drawing/2014/main" id="{FE15D84B-B437-DC5A-44E8-C2B67E93B685}"/>
              </a:ext>
            </a:extLst>
          </p:cNvPr>
          <p:cNvSpPr/>
          <p:nvPr/>
        </p:nvSpPr>
        <p:spPr>
          <a:xfrm>
            <a:off x="5902710" y="2641632"/>
            <a:ext cx="1888273" cy="460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688 test </a:t>
            </a:r>
            <a:r>
              <a:rPr lang="en-US" dirty="0" err="1"/>
              <a:t>dp</a:t>
            </a:r>
            <a:r>
              <a:rPr lang="en-US" dirty="0"/>
              <a:t> </a:t>
            </a:r>
          </a:p>
        </p:txBody>
      </p:sp>
      <p:cxnSp>
        <p:nvCxnSpPr>
          <p:cNvPr id="24" name="Straight Arrow Connector 23">
            <a:extLst>
              <a:ext uri="{FF2B5EF4-FFF2-40B4-BE49-F238E27FC236}">
                <a16:creationId xmlns:a16="http://schemas.microsoft.com/office/drawing/2014/main" id="{08CA53B9-5734-5568-C95B-113346D51DEC}"/>
              </a:ext>
            </a:extLst>
          </p:cNvPr>
          <p:cNvCxnSpPr>
            <a:stCxn id="4" idx="3"/>
            <a:endCxn id="22" idx="1"/>
          </p:cNvCxnSpPr>
          <p:nvPr/>
        </p:nvCxnSpPr>
        <p:spPr>
          <a:xfrm>
            <a:off x="4980879" y="2242168"/>
            <a:ext cx="921831" cy="629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EB7156F7-DD78-F274-9E45-E0EDDA274E16}"/>
              </a:ext>
            </a:extLst>
          </p:cNvPr>
          <p:cNvPicPr>
            <a:picLocks noChangeAspect="1"/>
          </p:cNvPicPr>
          <p:nvPr/>
        </p:nvPicPr>
        <p:blipFill>
          <a:blip r:embed="rId4"/>
          <a:stretch>
            <a:fillRect/>
          </a:stretch>
        </p:blipFill>
        <p:spPr>
          <a:xfrm>
            <a:off x="5902710" y="3368740"/>
            <a:ext cx="1867062" cy="739204"/>
          </a:xfrm>
          <a:prstGeom prst="rect">
            <a:avLst/>
          </a:prstGeom>
        </p:spPr>
      </p:pic>
    </p:spTree>
    <p:extLst>
      <p:ext uri="{BB962C8B-B14F-4D97-AF65-F5344CB8AC3E}">
        <p14:creationId xmlns:p14="http://schemas.microsoft.com/office/powerpoint/2010/main" val="3419110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5" name="Google Shape;99;p15">
            <a:extLst>
              <a:ext uri="{FF2B5EF4-FFF2-40B4-BE49-F238E27FC236}">
                <a16:creationId xmlns:a16="http://schemas.microsoft.com/office/drawing/2014/main" id="{BD2C7CBB-02DD-D814-B792-0A04E930963F}"/>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Engagement Recognition Model Architecture</a:t>
            </a:r>
            <a:endParaRPr dirty="0"/>
          </a:p>
        </p:txBody>
      </p:sp>
      <p:sp>
        <p:nvSpPr>
          <p:cNvPr id="7" name="TextBox 6">
            <a:extLst>
              <a:ext uri="{FF2B5EF4-FFF2-40B4-BE49-F238E27FC236}">
                <a16:creationId xmlns:a16="http://schemas.microsoft.com/office/drawing/2014/main" id="{CD10994D-267D-FAFB-C9FD-6504CF2814F0}"/>
              </a:ext>
            </a:extLst>
          </p:cNvPr>
          <p:cNvSpPr txBox="1"/>
          <p:nvPr/>
        </p:nvSpPr>
        <p:spPr>
          <a:xfrm>
            <a:off x="311700" y="1238108"/>
            <a:ext cx="3970368" cy="3093154"/>
          </a:xfrm>
          <a:prstGeom prst="rect">
            <a:avLst/>
          </a:prstGeom>
          <a:noFill/>
        </p:spPr>
        <p:txBody>
          <a:bodyPr wrap="square">
            <a:spAutoFit/>
          </a:bodyPr>
          <a:lstStyle/>
          <a:p>
            <a:pPr marL="285750" indent="-285750">
              <a:buFont typeface="Arial" panose="020B0604020202020204" pitchFamily="34" charset="0"/>
              <a:buChar char="•"/>
            </a:pPr>
            <a:r>
              <a:rPr lang="en-US" sz="1300" dirty="0">
                <a:latin typeface="Roboto" panose="02000000000000000000" pitchFamily="2" charset="0"/>
                <a:ea typeface="Roboto" panose="02000000000000000000" pitchFamily="2" charset="0"/>
                <a:cs typeface="Roboto" panose="02000000000000000000" pitchFamily="2" charset="0"/>
              </a:rPr>
              <a:t>Two models are created which is like VGG-B architecture, but with two fewer Conv</a:t>
            </a:r>
          </a:p>
          <a:p>
            <a:pPr marL="285750" indent="-285750">
              <a:buFont typeface="Arial" panose="020B0604020202020204" pitchFamily="34" charset="0"/>
              <a:buChar char="•"/>
            </a:pPr>
            <a:r>
              <a:rPr lang="en-US" sz="1300" dirty="0">
                <a:latin typeface="Roboto" panose="02000000000000000000" pitchFamily="2" charset="0"/>
                <a:ea typeface="Roboto" panose="02000000000000000000" pitchFamily="2" charset="0"/>
                <a:cs typeface="Roboto" panose="02000000000000000000" pitchFamily="2" charset="0"/>
              </a:rPr>
              <a:t>Randomly, initialized model is called as </a:t>
            </a:r>
            <a:r>
              <a:rPr lang="en-US" sz="1300" b="1" dirty="0">
                <a:latin typeface="Roboto" panose="02000000000000000000" pitchFamily="2" charset="0"/>
                <a:ea typeface="Roboto" panose="02000000000000000000" pitchFamily="2" charset="0"/>
                <a:cs typeface="Roboto" panose="02000000000000000000" pitchFamily="2" charset="0"/>
              </a:rPr>
              <a:t>VGGNET Model </a:t>
            </a:r>
            <a:r>
              <a:rPr lang="en-US" sz="1300" dirty="0">
                <a:latin typeface="Roboto" panose="02000000000000000000" pitchFamily="2" charset="0"/>
                <a:ea typeface="Roboto" panose="02000000000000000000" pitchFamily="2" charset="0"/>
                <a:cs typeface="Roboto" panose="02000000000000000000" pitchFamily="2" charset="0"/>
              </a:rPr>
              <a:t>(one the left)</a:t>
            </a:r>
          </a:p>
          <a:p>
            <a:pPr marL="285750" indent="-285750">
              <a:buFont typeface="Arial" panose="020B0604020202020204" pitchFamily="34" charset="0"/>
              <a:buChar char="•"/>
            </a:pPr>
            <a:r>
              <a:rPr lang="en-US" sz="1300" b="1" dirty="0">
                <a:latin typeface="Roboto" panose="02000000000000000000" pitchFamily="2" charset="0"/>
                <a:ea typeface="Roboto" panose="02000000000000000000" pitchFamily="2" charset="0"/>
                <a:cs typeface="Roboto" panose="02000000000000000000" pitchFamily="2" charset="0"/>
              </a:rPr>
              <a:t>Engagement Model, </a:t>
            </a:r>
            <a:r>
              <a:rPr lang="en-US" sz="1300" dirty="0">
                <a:latin typeface="Roboto" panose="02000000000000000000" pitchFamily="2" charset="0"/>
                <a:ea typeface="Roboto" panose="02000000000000000000" pitchFamily="2" charset="0"/>
                <a:cs typeface="Roboto" panose="02000000000000000000" pitchFamily="2" charset="0"/>
              </a:rPr>
              <a:t>shown on the right, has same architecture except softmax layer initialized using the weights from the rich facial representation model</a:t>
            </a:r>
          </a:p>
          <a:p>
            <a:pPr marL="285750" indent="-285750">
              <a:buFont typeface="Arial" panose="020B0604020202020204" pitchFamily="34" charset="0"/>
              <a:buChar char="•"/>
            </a:pPr>
            <a:r>
              <a:rPr lang="en-US" sz="1300" dirty="0">
                <a:latin typeface="Roboto" panose="02000000000000000000" pitchFamily="2" charset="0"/>
                <a:ea typeface="Roboto" panose="02000000000000000000" pitchFamily="2" charset="0"/>
                <a:cs typeface="Roboto" panose="02000000000000000000" pitchFamily="2" charset="0"/>
              </a:rPr>
              <a:t>The model contains 8 convolutional (Conv.) layers </a:t>
            </a:r>
          </a:p>
          <a:p>
            <a:pPr marL="285750" lvl="1" indent="-285750">
              <a:buFont typeface="Arial" panose="020B0604020202020204" pitchFamily="34" charset="0"/>
              <a:buChar char="•"/>
            </a:pPr>
            <a:r>
              <a:rPr lang="en-US" sz="1300" dirty="0">
                <a:latin typeface="Roboto" panose="02000000000000000000" pitchFamily="2" charset="0"/>
                <a:ea typeface="Roboto" panose="02000000000000000000" pitchFamily="2" charset="0"/>
                <a:cs typeface="Roboto" panose="02000000000000000000" pitchFamily="2" charset="0"/>
              </a:rPr>
              <a:t>two max pooling (Max.) layers with stride 2, </a:t>
            </a:r>
          </a:p>
          <a:p>
            <a:pPr marL="285750" lvl="1" indent="-285750">
              <a:buFont typeface="Arial" panose="020B0604020202020204" pitchFamily="34" charset="0"/>
              <a:buChar char="•"/>
            </a:pPr>
            <a:r>
              <a:rPr lang="en-US" sz="1300" dirty="0">
                <a:latin typeface="Roboto" panose="02000000000000000000" pitchFamily="2" charset="0"/>
                <a:ea typeface="Roboto" panose="02000000000000000000" pitchFamily="2" charset="0"/>
                <a:cs typeface="Roboto" panose="02000000000000000000" pitchFamily="2" charset="0"/>
              </a:rPr>
              <a:t>Three fully connected (FC) layers</a:t>
            </a:r>
          </a:p>
          <a:p>
            <a:pPr marL="285750" lvl="1" indent="-285750">
              <a:buFont typeface="Arial" panose="020B0604020202020204" pitchFamily="34" charset="0"/>
              <a:buChar char="•"/>
            </a:pPr>
            <a:r>
              <a:rPr lang="en-US" sz="1300" dirty="0">
                <a:latin typeface="Roboto" panose="02000000000000000000" pitchFamily="2" charset="0"/>
                <a:ea typeface="Roboto" panose="02000000000000000000" pitchFamily="2" charset="0"/>
                <a:cs typeface="Roboto" panose="02000000000000000000" pitchFamily="2" charset="0"/>
              </a:rPr>
              <a:t>Rectified linear unit (ReLU) activation function</a:t>
            </a:r>
          </a:p>
          <a:p>
            <a:pPr marL="285750" indent="-285750">
              <a:buFont typeface="Arial" panose="020B0604020202020204" pitchFamily="34" charset="0"/>
              <a:buChar char="•"/>
            </a:pPr>
            <a:r>
              <a:rPr lang="en-US" sz="1300" dirty="0">
                <a:latin typeface="Roboto" panose="02000000000000000000" pitchFamily="2" charset="0"/>
                <a:ea typeface="Roboto" panose="02000000000000000000" pitchFamily="2" charset="0"/>
                <a:cs typeface="Roboto" panose="02000000000000000000" pitchFamily="2" charset="0"/>
              </a:rPr>
              <a:t>A softmax layer, followed by a cross-entropy loss, to classify</a:t>
            </a:r>
          </a:p>
        </p:txBody>
      </p:sp>
      <p:pic>
        <p:nvPicPr>
          <p:cNvPr id="3" name="Picture 2">
            <a:extLst>
              <a:ext uri="{FF2B5EF4-FFF2-40B4-BE49-F238E27FC236}">
                <a16:creationId xmlns:a16="http://schemas.microsoft.com/office/drawing/2014/main" id="{4FD3AD17-EF83-296F-0F96-18B619BBB61E}"/>
              </a:ext>
            </a:extLst>
          </p:cNvPr>
          <p:cNvPicPr>
            <a:picLocks noChangeAspect="1"/>
          </p:cNvPicPr>
          <p:nvPr/>
        </p:nvPicPr>
        <p:blipFill>
          <a:blip r:embed="rId3"/>
          <a:stretch>
            <a:fillRect/>
          </a:stretch>
        </p:blipFill>
        <p:spPr>
          <a:xfrm>
            <a:off x="4223350" y="1088331"/>
            <a:ext cx="4511431" cy="3276884"/>
          </a:xfrm>
          <a:prstGeom prst="rect">
            <a:avLst/>
          </a:prstGeom>
        </p:spPr>
      </p:pic>
      <p:pic>
        <p:nvPicPr>
          <p:cNvPr id="4" name="Picture 3">
            <a:extLst>
              <a:ext uri="{FF2B5EF4-FFF2-40B4-BE49-F238E27FC236}">
                <a16:creationId xmlns:a16="http://schemas.microsoft.com/office/drawing/2014/main" id="{F6825B3C-56D6-D105-4294-4DC49C5401CB}"/>
              </a:ext>
            </a:extLst>
          </p:cNvPr>
          <p:cNvPicPr>
            <a:picLocks noChangeAspect="1"/>
          </p:cNvPicPr>
          <p:nvPr/>
        </p:nvPicPr>
        <p:blipFill>
          <a:blip r:embed="rId4"/>
          <a:stretch>
            <a:fillRect/>
          </a:stretch>
        </p:blipFill>
        <p:spPr>
          <a:xfrm>
            <a:off x="4572000" y="4476408"/>
            <a:ext cx="3627434" cy="205758"/>
          </a:xfrm>
          <a:prstGeom prst="rect">
            <a:avLst/>
          </a:prstGeom>
        </p:spPr>
      </p:pic>
    </p:spTree>
    <p:extLst>
      <p:ext uri="{BB962C8B-B14F-4D97-AF65-F5344CB8AC3E}">
        <p14:creationId xmlns:p14="http://schemas.microsoft.com/office/powerpoint/2010/main" val="1737738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dirty="0"/>
          </a:p>
        </p:txBody>
      </p:sp>
      <p:sp>
        <p:nvSpPr>
          <p:cNvPr id="5" name="Google Shape;99;p15">
            <a:extLst>
              <a:ext uri="{FF2B5EF4-FFF2-40B4-BE49-F238E27FC236}">
                <a16:creationId xmlns:a16="http://schemas.microsoft.com/office/drawing/2014/main" id="{BD2C7CBB-02DD-D814-B792-0A04E930963F}"/>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CNN Baseline Model</a:t>
            </a:r>
            <a:endParaRPr dirty="0"/>
          </a:p>
        </p:txBody>
      </p:sp>
      <p:sp>
        <p:nvSpPr>
          <p:cNvPr id="7" name="TextBox 6">
            <a:extLst>
              <a:ext uri="{FF2B5EF4-FFF2-40B4-BE49-F238E27FC236}">
                <a16:creationId xmlns:a16="http://schemas.microsoft.com/office/drawing/2014/main" id="{CD10994D-267D-FAFB-C9FD-6504CF2814F0}"/>
              </a:ext>
            </a:extLst>
          </p:cNvPr>
          <p:cNvSpPr txBox="1"/>
          <p:nvPr/>
        </p:nvSpPr>
        <p:spPr>
          <a:xfrm>
            <a:off x="311700" y="2571750"/>
            <a:ext cx="8756904" cy="1092607"/>
          </a:xfrm>
          <a:prstGeom prst="rect">
            <a:avLst/>
          </a:prstGeom>
          <a:noFill/>
        </p:spPr>
        <p:txBody>
          <a:bodyPr wrap="square">
            <a:spAutoFit/>
          </a:bodyPr>
          <a:lstStyle/>
          <a:p>
            <a:pPr marL="285750" indent="-285750">
              <a:buFont typeface="Arial" panose="020B0604020202020204" pitchFamily="34" charset="0"/>
              <a:buChar char="•"/>
            </a:pPr>
            <a:r>
              <a:rPr lang="en-US" sz="1300" dirty="0">
                <a:latin typeface="Roboto" panose="02000000000000000000" pitchFamily="2" charset="0"/>
                <a:ea typeface="Roboto" panose="02000000000000000000" pitchFamily="2" charset="0"/>
                <a:cs typeface="Roboto" panose="02000000000000000000" pitchFamily="2" charset="0"/>
              </a:rPr>
              <a:t>The model contains two convolutional (Conv.) layers and is termed as </a:t>
            </a:r>
            <a:r>
              <a:rPr lang="en-US" sz="1300" b="1" dirty="0">
                <a:latin typeface="Roboto" panose="02000000000000000000" pitchFamily="2" charset="0"/>
                <a:ea typeface="Roboto" panose="02000000000000000000" pitchFamily="2" charset="0"/>
                <a:cs typeface="Roboto" panose="02000000000000000000" pitchFamily="2" charset="0"/>
              </a:rPr>
              <a:t>CNN Model</a:t>
            </a:r>
          </a:p>
          <a:p>
            <a:pPr marL="285750" indent="-285750">
              <a:buFont typeface="Arial" panose="020B0604020202020204" pitchFamily="34" charset="0"/>
              <a:buChar char="•"/>
            </a:pPr>
            <a:r>
              <a:rPr lang="en-US" sz="1300" dirty="0">
                <a:latin typeface="Roboto" panose="02000000000000000000" pitchFamily="2" charset="0"/>
                <a:ea typeface="Roboto" panose="02000000000000000000" pitchFamily="2" charset="0"/>
                <a:cs typeface="Roboto" panose="02000000000000000000" pitchFamily="2" charset="0"/>
              </a:rPr>
              <a:t>Same specifications for max pooling, FC and softmax</a:t>
            </a:r>
          </a:p>
          <a:p>
            <a:pPr marL="285750" indent="-285750">
              <a:buFont typeface="Arial" panose="020B0604020202020204" pitchFamily="34" charset="0"/>
              <a:buChar char="•"/>
            </a:pPr>
            <a:r>
              <a:rPr lang="en-US" sz="1300" dirty="0">
                <a:latin typeface="Roboto" panose="02000000000000000000" pitchFamily="2" charset="0"/>
                <a:ea typeface="Roboto" panose="02000000000000000000" pitchFamily="2" charset="0"/>
                <a:cs typeface="Roboto" panose="02000000000000000000" pitchFamily="2" charset="0"/>
              </a:rPr>
              <a:t>To overcome model over-fitting, we apply a dropout layer after every Conv. and hidden FC layer. Local response normalization is used after the first Conv. layer. As the optimizer algorithm, stochastic gradient descent with </a:t>
            </a:r>
            <a:r>
              <a:rPr lang="en-US" sz="1300" dirty="0" err="1">
                <a:latin typeface="Roboto" panose="02000000000000000000" pitchFamily="2" charset="0"/>
                <a:ea typeface="Roboto" panose="02000000000000000000" pitchFamily="2" charset="0"/>
                <a:cs typeface="Roboto" panose="02000000000000000000" pitchFamily="2" charset="0"/>
              </a:rPr>
              <a:t>minibatching</a:t>
            </a:r>
            <a:r>
              <a:rPr lang="en-US" sz="1300" dirty="0">
                <a:latin typeface="Roboto" panose="02000000000000000000" pitchFamily="2" charset="0"/>
                <a:ea typeface="Roboto" panose="02000000000000000000" pitchFamily="2" charset="0"/>
                <a:cs typeface="Roboto" panose="02000000000000000000" pitchFamily="2" charset="0"/>
              </a:rPr>
              <a:t> and a momentum of 0.9 is used</a:t>
            </a:r>
          </a:p>
        </p:txBody>
      </p:sp>
      <p:pic>
        <p:nvPicPr>
          <p:cNvPr id="10" name="Picture 9">
            <a:extLst>
              <a:ext uri="{FF2B5EF4-FFF2-40B4-BE49-F238E27FC236}">
                <a16:creationId xmlns:a16="http://schemas.microsoft.com/office/drawing/2014/main" id="{38F3DD52-D13D-6974-B2F6-7E8F95D04B68}"/>
              </a:ext>
            </a:extLst>
          </p:cNvPr>
          <p:cNvPicPr>
            <a:picLocks noChangeAspect="1"/>
          </p:cNvPicPr>
          <p:nvPr/>
        </p:nvPicPr>
        <p:blipFill>
          <a:blip r:embed="rId3"/>
          <a:stretch>
            <a:fillRect/>
          </a:stretch>
        </p:blipFill>
        <p:spPr>
          <a:xfrm>
            <a:off x="2095895" y="1395157"/>
            <a:ext cx="5243014" cy="1074513"/>
          </a:xfrm>
          <a:prstGeom prst="rect">
            <a:avLst/>
          </a:prstGeom>
        </p:spPr>
      </p:pic>
    </p:spTree>
    <p:extLst>
      <p:ext uri="{BB962C8B-B14F-4D97-AF65-F5344CB8AC3E}">
        <p14:creationId xmlns:p14="http://schemas.microsoft.com/office/powerpoint/2010/main" val="2516019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7"/>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Results</a:t>
            </a:r>
            <a:endParaRPr dirty="0"/>
          </a:p>
        </p:txBody>
      </p:sp>
      <p:sp>
        <p:nvSpPr>
          <p:cNvPr id="215" name="Google Shape;215;p27"/>
          <p:cNvSpPr txBox="1">
            <a:spLocks noGrp="1"/>
          </p:cNvSpPr>
          <p:nvPr>
            <p:ph type="body" idx="2"/>
          </p:nvPr>
        </p:nvSpPr>
        <p:spPr>
          <a:xfrm>
            <a:off x="4978914" y="11511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AutoNum type="arabicPeriod"/>
            </a:pPr>
            <a:r>
              <a:rPr lang="en-US" dirty="0"/>
              <a:t>Results from Paper Model Evaluation</a:t>
            </a:r>
          </a:p>
          <a:p>
            <a:pPr marL="457200" lvl="0" indent="-342900" algn="l" rtl="0">
              <a:spcBef>
                <a:spcPts val="0"/>
              </a:spcBef>
              <a:spcAft>
                <a:spcPts val="0"/>
              </a:spcAft>
              <a:buSzPts val="1800"/>
              <a:buAutoNum type="arabicPeriod"/>
            </a:pPr>
            <a:r>
              <a:rPr lang="en" dirty="0"/>
              <a:t>Results on Testing on Yale dataset</a:t>
            </a:r>
          </a:p>
          <a:p>
            <a:pPr>
              <a:buFont typeface="Roboto"/>
              <a:buAutoNum type="arabicPeriod"/>
            </a:pPr>
            <a:r>
              <a:rPr lang="en-US" dirty="0"/>
              <a:t>Results from Training on Yale dataset</a:t>
            </a:r>
          </a:p>
          <a:p>
            <a:pPr marL="457200" lvl="0" indent="-342900" algn="l" rtl="0">
              <a:spcBef>
                <a:spcPts val="0"/>
              </a:spcBef>
              <a:spcAft>
                <a:spcPts val="0"/>
              </a:spcAft>
              <a:buSzPts val="1800"/>
              <a:buAutoNum type="arabicPeriod"/>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216" name="Google Shape;216;p2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 from evaluations</a:t>
            </a:r>
            <a:endParaRPr/>
          </a:p>
        </p:txBody>
      </p:sp>
      <p:sp>
        <p:nvSpPr>
          <p:cNvPr id="246" name="Google Shape;246;p3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3" name="Picture 2">
            <a:extLst>
              <a:ext uri="{FF2B5EF4-FFF2-40B4-BE49-F238E27FC236}">
                <a16:creationId xmlns:a16="http://schemas.microsoft.com/office/drawing/2014/main" id="{F0A2582F-7CEC-FDEC-076D-258F9FF8B264}"/>
              </a:ext>
            </a:extLst>
          </p:cNvPr>
          <p:cNvPicPr>
            <a:picLocks noChangeAspect="1"/>
          </p:cNvPicPr>
          <p:nvPr/>
        </p:nvPicPr>
        <p:blipFill>
          <a:blip r:embed="rId3"/>
          <a:stretch>
            <a:fillRect/>
          </a:stretch>
        </p:blipFill>
        <p:spPr>
          <a:xfrm>
            <a:off x="5397351" y="1293023"/>
            <a:ext cx="2720576" cy="1219306"/>
          </a:xfrm>
          <a:prstGeom prst="rect">
            <a:avLst/>
          </a:prstGeom>
        </p:spPr>
      </p:pic>
      <p:pic>
        <p:nvPicPr>
          <p:cNvPr id="5" name="Picture 4">
            <a:extLst>
              <a:ext uri="{FF2B5EF4-FFF2-40B4-BE49-F238E27FC236}">
                <a16:creationId xmlns:a16="http://schemas.microsoft.com/office/drawing/2014/main" id="{7112E626-5B5B-AFCA-0267-8C786E382241}"/>
              </a:ext>
            </a:extLst>
          </p:cNvPr>
          <p:cNvPicPr>
            <a:picLocks noChangeAspect="1"/>
          </p:cNvPicPr>
          <p:nvPr/>
        </p:nvPicPr>
        <p:blipFill>
          <a:blip r:embed="rId4"/>
          <a:stretch>
            <a:fillRect/>
          </a:stretch>
        </p:blipFill>
        <p:spPr>
          <a:xfrm>
            <a:off x="5336386" y="2977138"/>
            <a:ext cx="2781541" cy="1196444"/>
          </a:xfrm>
          <a:prstGeom prst="rect">
            <a:avLst/>
          </a:prstGeom>
        </p:spPr>
      </p:pic>
      <p:sp>
        <p:nvSpPr>
          <p:cNvPr id="6" name="Google Shape;293;p38">
            <a:extLst>
              <a:ext uri="{FF2B5EF4-FFF2-40B4-BE49-F238E27FC236}">
                <a16:creationId xmlns:a16="http://schemas.microsoft.com/office/drawing/2014/main" id="{BF764969-4780-6F60-199B-612F4DA5C761}"/>
              </a:ext>
            </a:extLst>
          </p:cNvPr>
          <p:cNvSpPr txBox="1">
            <a:spLocks noGrp="1"/>
          </p:cNvSpPr>
          <p:nvPr>
            <p:ph type="body" idx="1"/>
          </p:nvPr>
        </p:nvSpPr>
        <p:spPr>
          <a:xfrm>
            <a:off x="311700" y="1229875"/>
            <a:ext cx="4921939" cy="2539237"/>
          </a:xfrm>
          <a:prstGeom prst="rect">
            <a:avLst/>
          </a:prstGeom>
        </p:spPr>
        <p:txBody>
          <a:bodyPr spcFirstLastPara="1" wrap="square" lIns="91425" tIns="91425" rIns="91425" bIns="91425" anchor="t" anchorCtr="0">
            <a:noAutofit/>
          </a:bodyPr>
          <a:lstStyle/>
          <a:p>
            <a:pPr marL="457200" lvl="0" indent="-317500" algn="l" rtl="0">
              <a:spcBef>
                <a:spcPts val="1200"/>
              </a:spcBef>
              <a:spcAft>
                <a:spcPts val="0"/>
              </a:spcAft>
              <a:buSzPts val="1400"/>
              <a:buChar char="●"/>
            </a:pPr>
            <a:endParaRPr lang="en-US" sz="1300" dirty="0"/>
          </a:p>
          <a:p>
            <a:pPr marL="457200" lvl="0" indent="-317500" algn="l" rtl="0">
              <a:spcBef>
                <a:spcPts val="1200"/>
              </a:spcBef>
              <a:spcAft>
                <a:spcPts val="0"/>
              </a:spcAft>
              <a:buSzPts val="1400"/>
              <a:buChar char="●"/>
            </a:pPr>
            <a:r>
              <a:rPr lang="en-US" sz="1300" dirty="0"/>
              <a:t>On the validation and test sets, the ENGAGEMENT model substantially outperforms all baseline models using all evaluation metrics, showing the effectiveness of using a trained model on basic facial expression data to initialize an engagement recognition model</a:t>
            </a:r>
          </a:p>
          <a:p>
            <a:pPr marL="457200" lvl="0" indent="-317500" algn="l" rtl="0">
              <a:spcBef>
                <a:spcPts val="1200"/>
              </a:spcBef>
              <a:spcAft>
                <a:spcPts val="0"/>
              </a:spcAft>
              <a:buSzPts val="1400"/>
              <a:buChar char="●"/>
            </a:pPr>
            <a:r>
              <a:rPr lang="en-US" sz="1300" dirty="0"/>
              <a:t>All deep models including CNN, VGGNET, and ENGAGEMENT MODELS perform better than the HOG+SVM method showing the benefit of applying deep learning to recognize engagement</a:t>
            </a:r>
          </a:p>
          <a:p>
            <a:pPr marL="457200" lvl="0" indent="-317500" algn="l" rtl="0">
              <a:spcBef>
                <a:spcPts val="1200"/>
              </a:spcBef>
              <a:spcAft>
                <a:spcPts val="0"/>
              </a:spcAft>
              <a:buSzPts val="1400"/>
              <a:buChar char="●"/>
            </a:pPr>
            <a:endParaRPr lang="en-US" sz="1300" dirty="0"/>
          </a:p>
        </p:txBody>
      </p:sp>
      <p:sp>
        <p:nvSpPr>
          <p:cNvPr id="8" name="TextBox 7">
            <a:extLst>
              <a:ext uri="{FF2B5EF4-FFF2-40B4-BE49-F238E27FC236}">
                <a16:creationId xmlns:a16="http://schemas.microsoft.com/office/drawing/2014/main" id="{4102AEA0-B186-6EDA-F2F8-70B6109278A5}"/>
              </a:ext>
            </a:extLst>
          </p:cNvPr>
          <p:cNvSpPr txBox="1"/>
          <p:nvPr/>
        </p:nvSpPr>
        <p:spPr>
          <a:xfrm>
            <a:off x="5163015" y="1104010"/>
            <a:ext cx="4572000" cy="292388"/>
          </a:xfrm>
          <a:prstGeom prst="rect">
            <a:avLst/>
          </a:prstGeom>
          <a:noFill/>
        </p:spPr>
        <p:txBody>
          <a:bodyPr wrap="square">
            <a:spAutoFit/>
          </a:bodyPr>
          <a:lstStyle/>
          <a:p>
            <a:pPr marL="139700" lvl="0" algn="l" rtl="0">
              <a:spcBef>
                <a:spcPts val="1200"/>
              </a:spcBef>
              <a:spcAft>
                <a:spcPts val="0"/>
              </a:spcAft>
              <a:buSzPts val="1400"/>
            </a:pPr>
            <a:r>
              <a:rPr lang="en-US" sz="1300" dirty="0">
                <a:latin typeface="Roboto" panose="02000000000000000000" pitchFamily="2" charset="0"/>
                <a:ea typeface="Roboto" panose="02000000000000000000" pitchFamily="2" charset="0"/>
                <a:cs typeface="Roboto" panose="02000000000000000000" pitchFamily="2" charset="0"/>
              </a:rPr>
              <a:t>Validation Result</a:t>
            </a:r>
          </a:p>
        </p:txBody>
      </p:sp>
      <p:sp>
        <p:nvSpPr>
          <p:cNvPr id="9" name="TextBox 8">
            <a:extLst>
              <a:ext uri="{FF2B5EF4-FFF2-40B4-BE49-F238E27FC236}">
                <a16:creationId xmlns:a16="http://schemas.microsoft.com/office/drawing/2014/main" id="{AF7E0813-AACC-0F6C-8B6F-22B9BF24BE01}"/>
              </a:ext>
            </a:extLst>
          </p:cNvPr>
          <p:cNvSpPr txBox="1"/>
          <p:nvPr/>
        </p:nvSpPr>
        <p:spPr>
          <a:xfrm>
            <a:off x="5163015" y="2724404"/>
            <a:ext cx="2484337" cy="292388"/>
          </a:xfrm>
          <a:prstGeom prst="rect">
            <a:avLst/>
          </a:prstGeom>
          <a:noFill/>
        </p:spPr>
        <p:txBody>
          <a:bodyPr wrap="square">
            <a:spAutoFit/>
          </a:bodyPr>
          <a:lstStyle/>
          <a:p>
            <a:pPr marL="139700" lvl="0" rtl="0">
              <a:spcBef>
                <a:spcPts val="1200"/>
              </a:spcBef>
              <a:spcAft>
                <a:spcPts val="0"/>
              </a:spcAft>
              <a:buSzPts val="1400"/>
            </a:pPr>
            <a:r>
              <a:rPr lang="en-US" sz="1300" dirty="0">
                <a:latin typeface="Roboto" panose="02000000000000000000" pitchFamily="2" charset="0"/>
                <a:ea typeface="Roboto" panose="02000000000000000000" pitchFamily="2" charset="0"/>
                <a:cs typeface="Roboto" panose="02000000000000000000" pitchFamily="2" charset="0"/>
              </a:rPr>
              <a:t>Test Result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Summary from Previous Presentation</a:t>
            </a:r>
            <a:endParaRPr dirty="0"/>
          </a:p>
        </p:txBody>
      </p:sp>
      <p:sp>
        <p:nvSpPr>
          <p:cNvPr id="94" name="Google Shape;94;p1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671850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10" name="Picture 9">
            <a:extLst>
              <a:ext uri="{FF2B5EF4-FFF2-40B4-BE49-F238E27FC236}">
                <a16:creationId xmlns:a16="http://schemas.microsoft.com/office/drawing/2014/main" id="{05B72622-44E4-1667-3888-CB8D4CD21A8A}"/>
              </a:ext>
            </a:extLst>
          </p:cNvPr>
          <p:cNvPicPr>
            <a:picLocks noChangeAspect="1"/>
          </p:cNvPicPr>
          <p:nvPr/>
        </p:nvPicPr>
        <p:blipFill>
          <a:blip r:embed="rId3"/>
          <a:stretch>
            <a:fillRect/>
          </a:stretch>
        </p:blipFill>
        <p:spPr>
          <a:xfrm>
            <a:off x="5581375" y="2072736"/>
            <a:ext cx="2468688" cy="731463"/>
          </a:xfrm>
          <a:prstGeom prst="rect">
            <a:avLst/>
          </a:prstGeom>
        </p:spPr>
      </p:pic>
      <p:pic>
        <p:nvPicPr>
          <p:cNvPr id="4" name="Picture 3">
            <a:extLst>
              <a:ext uri="{FF2B5EF4-FFF2-40B4-BE49-F238E27FC236}">
                <a16:creationId xmlns:a16="http://schemas.microsoft.com/office/drawing/2014/main" id="{E3DA043A-5FAF-B4BD-430B-8C7CE0960B34}"/>
              </a:ext>
            </a:extLst>
          </p:cNvPr>
          <p:cNvPicPr>
            <a:picLocks noChangeAspect="1"/>
          </p:cNvPicPr>
          <p:nvPr/>
        </p:nvPicPr>
        <p:blipFill>
          <a:blip r:embed="rId4"/>
          <a:stretch>
            <a:fillRect/>
          </a:stretch>
        </p:blipFill>
        <p:spPr>
          <a:xfrm>
            <a:off x="5565725" y="1162003"/>
            <a:ext cx="2484338" cy="731463"/>
          </a:xfrm>
          <a:prstGeom prst="rect">
            <a:avLst/>
          </a:prstGeom>
        </p:spPr>
      </p:pic>
      <p:sp>
        <p:nvSpPr>
          <p:cNvPr id="243" name="Google Shape;243;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from evaluations</a:t>
            </a:r>
            <a:endParaRPr dirty="0"/>
          </a:p>
        </p:txBody>
      </p:sp>
      <p:sp>
        <p:nvSpPr>
          <p:cNvPr id="246" name="Google Shape;246;p3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6" name="Google Shape;293;p38">
            <a:extLst>
              <a:ext uri="{FF2B5EF4-FFF2-40B4-BE49-F238E27FC236}">
                <a16:creationId xmlns:a16="http://schemas.microsoft.com/office/drawing/2014/main" id="{BF764969-4780-6F60-199B-612F4DA5C761}"/>
              </a:ext>
            </a:extLst>
          </p:cNvPr>
          <p:cNvSpPr txBox="1">
            <a:spLocks noGrp="1"/>
          </p:cNvSpPr>
          <p:nvPr>
            <p:ph type="body" idx="1"/>
          </p:nvPr>
        </p:nvSpPr>
        <p:spPr>
          <a:xfrm>
            <a:off x="311700" y="1229875"/>
            <a:ext cx="4921939" cy="2539237"/>
          </a:xfrm>
          <a:prstGeom prst="rect">
            <a:avLst/>
          </a:prstGeom>
        </p:spPr>
        <p:txBody>
          <a:bodyPr spcFirstLastPara="1" wrap="square" lIns="91425" tIns="91425" rIns="91425" bIns="91425" anchor="t" anchorCtr="0">
            <a:noAutofit/>
          </a:bodyPr>
          <a:lstStyle/>
          <a:p>
            <a:pPr marL="457200" lvl="0" indent="-317500" algn="l" rtl="0">
              <a:spcBef>
                <a:spcPts val="1200"/>
              </a:spcBef>
              <a:spcAft>
                <a:spcPts val="0"/>
              </a:spcAft>
              <a:buSzPts val="1400"/>
              <a:buChar char="●"/>
            </a:pPr>
            <a:r>
              <a:rPr lang="en-US" sz="1300" dirty="0"/>
              <a:t>The VGGNET MODEL, which has a more complex architecture compared to the CNN MODEL, can also detect disengaged samples with a higher probability</a:t>
            </a:r>
          </a:p>
          <a:p>
            <a:pPr marL="457200" lvl="0" indent="-317500" algn="l" rtl="0">
              <a:spcBef>
                <a:spcPts val="1200"/>
              </a:spcBef>
              <a:spcAft>
                <a:spcPts val="0"/>
              </a:spcAft>
              <a:buSzPts val="1400"/>
              <a:buChar char="●"/>
            </a:pPr>
            <a:r>
              <a:rPr lang="en-US" sz="1300" dirty="0"/>
              <a:t>ENGAGEMENT MODEL on basic facial expression data including considerable variations of samples, this model is the most effective approach to recognize disengaged samples achieving 60.42% precision which is around 27% improvement in comparison with the HOG+SVM MODEL</a:t>
            </a:r>
          </a:p>
        </p:txBody>
      </p:sp>
      <p:sp>
        <p:nvSpPr>
          <p:cNvPr id="8" name="TextBox 7">
            <a:extLst>
              <a:ext uri="{FF2B5EF4-FFF2-40B4-BE49-F238E27FC236}">
                <a16:creationId xmlns:a16="http://schemas.microsoft.com/office/drawing/2014/main" id="{4102AEA0-B186-6EDA-F2F8-70B6109278A5}"/>
              </a:ext>
            </a:extLst>
          </p:cNvPr>
          <p:cNvSpPr txBox="1"/>
          <p:nvPr/>
        </p:nvSpPr>
        <p:spPr>
          <a:xfrm>
            <a:off x="5367589" y="1052824"/>
            <a:ext cx="1568740" cy="492443"/>
          </a:xfrm>
          <a:prstGeom prst="rect">
            <a:avLst/>
          </a:prstGeom>
          <a:noFill/>
        </p:spPr>
        <p:txBody>
          <a:bodyPr wrap="square">
            <a:spAutoFit/>
          </a:bodyPr>
          <a:lstStyle/>
          <a:p>
            <a:pPr marL="139700" lvl="0" algn="l" rtl="0">
              <a:spcBef>
                <a:spcPts val="1200"/>
              </a:spcBef>
              <a:spcAft>
                <a:spcPts val="0"/>
              </a:spcAft>
              <a:buSzPts val="1400"/>
            </a:pPr>
            <a:r>
              <a:rPr lang="en-US" sz="1300" dirty="0">
                <a:latin typeface="Roboto" panose="02000000000000000000" pitchFamily="2" charset="0"/>
                <a:ea typeface="Roboto" panose="02000000000000000000" pitchFamily="2" charset="0"/>
                <a:cs typeface="Roboto" panose="02000000000000000000" pitchFamily="2" charset="0"/>
              </a:rPr>
              <a:t>HOG+SVM Model</a:t>
            </a:r>
          </a:p>
        </p:txBody>
      </p:sp>
      <p:sp>
        <p:nvSpPr>
          <p:cNvPr id="9" name="TextBox 8">
            <a:extLst>
              <a:ext uri="{FF2B5EF4-FFF2-40B4-BE49-F238E27FC236}">
                <a16:creationId xmlns:a16="http://schemas.microsoft.com/office/drawing/2014/main" id="{AF7E0813-AACC-0F6C-8B6F-22B9BF24BE01}"/>
              </a:ext>
            </a:extLst>
          </p:cNvPr>
          <p:cNvSpPr txBox="1"/>
          <p:nvPr/>
        </p:nvSpPr>
        <p:spPr>
          <a:xfrm>
            <a:off x="5367589" y="2072736"/>
            <a:ext cx="1364166" cy="292388"/>
          </a:xfrm>
          <a:prstGeom prst="rect">
            <a:avLst/>
          </a:prstGeom>
          <a:noFill/>
        </p:spPr>
        <p:txBody>
          <a:bodyPr wrap="square">
            <a:spAutoFit/>
          </a:bodyPr>
          <a:lstStyle/>
          <a:p>
            <a:pPr marL="139700" lvl="0" rtl="0">
              <a:spcBef>
                <a:spcPts val="1200"/>
              </a:spcBef>
              <a:spcAft>
                <a:spcPts val="0"/>
              </a:spcAft>
              <a:buSzPts val="1400"/>
            </a:pPr>
            <a:r>
              <a:rPr lang="en-US" sz="1300" dirty="0">
                <a:latin typeface="Roboto" panose="02000000000000000000" pitchFamily="2" charset="0"/>
                <a:ea typeface="Roboto" panose="02000000000000000000" pitchFamily="2" charset="0"/>
                <a:cs typeface="Roboto" panose="02000000000000000000" pitchFamily="2" charset="0"/>
              </a:rPr>
              <a:t>CNN Model</a:t>
            </a:r>
          </a:p>
        </p:txBody>
      </p:sp>
      <p:pic>
        <p:nvPicPr>
          <p:cNvPr id="12" name="Picture 11">
            <a:extLst>
              <a:ext uri="{FF2B5EF4-FFF2-40B4-BE49-F238E27FC236}">
                <a16:creationId xmlns:a16="http://schemas.microsoft.com/office/drawing/2014/main" id="{E7775759-7030-3AC2-717A-30659B689F00}"/>
              </a:ext>
            </a:extLst>
          </p:cNvPr>
          <p:cNvPicPr>
            <a:picLocks noChangeAspect="1"/>
          </p:cNvPicPr>
          <p:nvPr/>
        </p:nvPicPr>
        <p:blipFill>
          <a:blip r:embed="rId5"/>
          <a:stretch>
            <a:fillRect/>
          </a:stretch>
        </p:blipFill>
        <p:spPr>
          <a:xfrm>
            <a:off x="5581376" y="3041463"/>
            <a:ext cx="2468688" cy="678722"/>
          </a:xfrm>
          <a:prstGeom prst="rect">
            <a:avLst/>
          </a:prstGeom>
        </p:spPr>
      </p:pic>
      <p:sp>
        <p:nvSpPr>
          <p:cNvPr id="13" name="TextBox 12">
            <a:extLst>
              <a:ext uri="{FF2B5EF4-FFF2-40B4-BE49-F238E27FC236}">
                <a16:creationId xmlns:a16="http://schemas.microsoft.com/office/drawing/2014/main" id="{AF13053D-48D9-0605-B76F-8925B6BB7427}"/>
              </a:ext>
            </a:extLst>
          </p:cNvPr>
          <p:cNvSpPr txBox="1"/>
          <p:nvPr/>
        </p:nvSpPr>
        <p:spPr>
          <a:xfrm>
            <a:off x="5367589" y="2892593"/>
            <a:ext cx="1364166" cy="492443"/>
          </a:xfrm>
          <a:prstGeom prst="rect">
            <a:avLst/>
          </a:prstGeom>
          <a:noFill/>
        </p:spPr>
        <p:txBody>
          <a:bodyPr wrap="square">
            <a:spAutoFit/>
          </a:bodyPr>
          <a:lstStyle/>
          <a:p>
            <a:pPr marL="139700" lvl="0" rtl="0">
              <a:spcBef>
                <a:spcPts val="1200"/>
              </a:spcBef>
              <a:spcAft>
                <a:spcPts val="0"/>
              </a:spcAft>
              <a:buSzPts val="1400"/>
            </a:pPr>
            <a:r>
              <a:rPr lang="en-US" sz="1300" dirty="0">
                <a:latin typeface="Roboto" panose="02000000000000000000" pitchFamily="2" charset="0"/>
                <a:ea typeface="Roboto" panose="02000000000000000000" pitchFamily="2" charset="0"/>
                <a:cs typeface="Roboto" panose="02000000000000000000" pitchFamily="2" charset="0"/>
              </a:rPr>
              <a:t>VGGNET Model</a:t>
            </a:r>
          </a:p>
        </p:txBody>
      </p:sp>
      <p:pic>
        <p:nvPicPr>
          <p:cNvPr id="15" name="Picture 14">
            <a:extLst>
              <a:ext uri="{FF2B5EF4-FFF2-40B4-BE49-F238E27FC236}">
                <a16:creationId xmlns:a16="http://schemas.microsoft.com/office/drawing/2014/main" id="{20B4FB58-AE9C-E39B-DD50-657D12A6CC30}"/>
              </a:ext>
            </a:extLst>
          </p:cNvPr>
          <p:cNvPicPr>
            <a:picLocks noChangeAspect="1"/>
          </p:cNvPicPr>
          <p:nvPr/>
        </p:nvPicPr>
        <p:blipFill>
          <a:blip r:embed="rId6"/>
          <a:stretch>
            <a:fillRect/>
          </a:stretch>
        </p:blipFill>
        <p:spPr>
          <a:xfrm>
            <a:off x="5565725" y="3912505"/>
            <a:ext cx="2484338" cy="711693"/>
          </a:xfrm>
          <a:prstGeom prst="rect">
            <a:avLst/>
          </a:prstGeom>
        </p:spPr>
      </p:pic>
      <p:sp>
        <p:nvSpPr>
          <p:cNvPr id="16" name="TextBox 15">
            <a:extLst>
              <a:ext uri="{FF2B5EF4-FFF2-40B4-BE49-F238E27FC236}">
                <a16:creationId xmlns:a16="http://schemas.microsoft.com/office/drawing/2014/main" id="{C52DE724-E314-5745-5A34-8023C5C9FDCF}"/>
              </a:ext>
            </a:extLst>
          </p:cNvPr>
          <p:cNvSpPr txBox="1"/>
          <p:nvPr/>
        </p:nvSpPr>
        <p:spPr>
          <a:xfrm>
            <a:off x="5367589" y="3981497"/>
            <a:ext cx="1364166" cy="292388"/>
          </a:xfrm>
          <a:prstGeom prst="rect">
            <a:avLst/>
          </a:prstGeom>
          <a:noFill/>
        </p:spPr>
        <p:txBody>
          <a:bodyPr wrap="square">
            <a:spAutoFit/>
          </a:bodyPr>
          <a:lstStyle/>
          <a:p>
            <a:pPr marL="139700" lvl="0" rtl="0">
              <a:spcBef>
                <a:spcPts val="1200"/>
              </a:spcBef>
              <a:spcAft>
                <a:spcPts val="0"/>
              </a:spcAft>
              <a:buSzPts val="1400"/>
            </a:pPr>
            <a:r>
              <a:rPr lang="en-US" sz="1300" dirty="0">
                <a:latin typeface="Roboto" panose="02000000000000000000" pitchFamily="2" charset="0"/>
                <a:ea typeface="Roboto" panose="02000000000000000000" pitchFamily="2" charset="0"/>
                <a:cs typeface="Roboto" panose="02000000000000000000" pitchFamily="2" charset="0"/>
              </a:rPr>
              <a:t>ER Model</a:t>
            </a:r>
          </a:p>
        </p:txBody>
      </p:sp>
      <p:cxnSp>
        <p:nvCxnSpPr>
          <p:cNvPr id="3" name="Straight Connector 2">
            <a:extLst>
              <a:ext uri="{FF2B5EF4-FFF2-40B4-BE49-F238E27FC236}">
                <a16:creationId xmlns:a16="http://schemas.microsoft.com/office/drawing/2014/main" id="{E0D0F678-B039-7F59-1CC8-9AC2884AE22A}"/>
              </a:ext>
            </a:extLst>
          </p:cNvPr>
          <p:cNvCxnSpPr>
            <a:cxnSpLocks/>
          </p:cNvCxnSpPr>
          <p:nvPr/>
        </p:nvCxnSpPr>
        <p:spPr>
          <a:xfrm>
            <a:off x="5597141" y="3720185"/>
            <a:ext cx="2452922"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3AA8AB43-AF80-B929-56C9-C406B833D07A}"/>
              </a:ext>
            </a:extLst>
          </p:cNvPr>
          <p:cNvSpPr/>
          <p:nvPr/>
        </p:nvSpPr>
        <p:spPr>
          <a:xfrm>
            <a:off x="7394028" y="4430110"/>
            <a:ext cx="496613" cy="14189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7870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Setup for Novelty Experiment &amp; Results</a:t>
            </a:r>
            <a:endParaRPr dirty="0"/>
          </a:p>
        </p:txBody>
      </p:sp>
      <p:sp>
        <p:nvSpPr>
          <p:cNvPr id="288" name="Google Shape;288;p3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1543888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2"/>
                </a:solidFill>
              </a:rPr>
              <a:t>22</a:t>
            </a:fld>
            <a:endParaRPr>
              <a:solidFill>
                <a:schemeClr val="dk2"/>
              </a:solidFill>
            </a:endParaRPr>
          </a:p>
        </p:txBody>
      </p:sp>
      <p:sp>
        <p:nvSpPr>
          <p:cNvPr id="3" name="Google Shape;99;p15">
            <a:extLst>
              <a:ext uri="{FF2B5EF4-FFF2-40B4-BE49-F238E27FC236}">
                <a16:creationId xmlns:a16="http://schemas.microsoft.com/office/drawing/2014/main" id="{1DAD8CAE-4BEB-2A05-DB4E-9E46BA01AED4}"/>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Setup</a:t>
            </a:r>
            <a:endParaRPr dirty="0"/>
          </a:p>
        </p:txBody>
      </p:sp>
      <p:sp>
        <p:nvSpPr>
          <p:cNvPr id="10" name="Rectangle 9">
            <a:extLst>
              <a:ext uri="{FF2B5EF4-FFF2-40B4-BE49-F238E27FC236}">
                <a16:creationId xmlns:a16="http://schemas.microsoft.com/office/drawing/2014/main" id="{B8BBB33E-71C0-7B38-7B2B-04D2AC4929A0}"/>
              </a:ext>
            </a:extLst>
          </p:cNvPr>
          <p:cNvSpPr/>
          <p:nvPr/>
        </p:nvSpPr>
        <p:spPr>
          <a:xfrm>
            <a:off x="228148" y="2181682"/>
            <a:ext cx="1789538" cy="1016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 data to get proper data for feeding into the model</a:t>
            </a:r>
          </a:p>
        </p:txBody>
      </p:sp>
      <p:sp>
        <p:nvSpPr>
          <p:cNvPr id="13" name="Oval 12">
            <a:extLst>
              <a:ext uri="{FF2B5EF4-FFF2-40B4-BE49-F238E27FC236}">
                <a16:creationId xmlns:a16="http://schemas.microsoft.com/office/drawing/2014/main" id="{E080C91F-CA06-BA90-A180-E13E06B47019}"/>
              </a:ext>
            </a:extLst>
          </p:cNvPr>
          <p:cNvSpPr/>
          <p:nvPr/>
        </p:nvSpPr>
        <p:spPr>
          <a:xfrm>
            <a:off x="5029667" y="1133258"/>
            <a:ext cx="1723269" cy="693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ER Model</a:t>
            </a:r>
          </a:p>
        </p:txBody>
      </p:sp>
      <p:sp>
        <p:nvSpPr>
          <p:cNvPr id="14" name="Rectangle: Rounded Corners 13">
            <a:extLst>
              <a:ext uri="{FF2B5EF4-FFF2-40B4-BE49-F238E27FC236}">
                <a16:creationId xmlns:a16="http://schemas.microsoft.com/office/drawing/2014/main" id="{C559E682-9E7C-B9C6-E4BF-38D0CFA32FF0}"/>
              </a:ext>
            </a:extLst>
          </p:cNvPr>
          <p:cNvSpPr>
            <a:spLocks/>
          </p:cNvSpPr>
          <p:nvPr/>
        </p:nvSpPr>
        <p:spPr>
          <a:xfrm>
            <a:off x="2482719" y="2260119"/>
            <a:ext cx="1873696" cy="8186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annotated with engage/disengaged labels </a:t>
            </a:r>
          </a:p>
        </p:txBody>
      </p:sp>
      <p:cxnSp>
        <p:nvCxnSpPr>
          <p:cNvPr id="15" name="Straight Arrow Connector 14">
            <a:extLst>
              <a:ext uri="{FF2B5EF4-FFF2-40B4-BE49-F238E27FC236}">
                <a16:creationId xmlns:a16="http://schemas.microsoft.com/office/drawing/2014/main" id="{2F47DBAD-A053-6823-2BE9-6E0159EFD61D}"/>
              </a:ext>
            </a:extLst>
          </p:cNvPr>
          <p:cNvCxnSpPr>
            <a:cxnSpLocks/>
            <a:stCxn id="14" idx="3"/>
            <a:endCxn id="13" idx="2"/>
          </p:cNvCxnSpPr>
          <p:nvPr/>
        </p:nvCxnSpPr>
        <p:spPr>
          <a:xfrm flipV="1">
            <a:off x="4356415" y="1480227"/>
            <a:ext cx="673252" cy="1189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2692DD7-F459-0413-AB64-E878DC6B91A0}"/>
              </a:ext>
            </a:extLst>
          </p:cNvPr>
          <p:cNvCxnSpPr>
            <a:cxnSpLocks/>
            <a:stCxn id="10" idx="3"/>
            <a:endCxn id="14" idx="1"/>
          </p:cNvCxnSpPr>
          <p:nvPr/>
        </p:nvCxnSpPr>
        <p:spPr>
          <a:xfrm flipV="1">
            <a:off x="2017686" y="2669430"/>
            <a:ext cx="465033" cy="20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1E1A956-3DF8-9E25-5713-31095F164E6A}"/>
              </a:ext>
            </a:extLst>
          </p:cNvPr>
          <p:cNvSpPr txBox="1"/>
          <p:nvPr/>
        </p:nvSpPr>
        <p:spPr>
          <a:xfrm>
            <a:off x="2520569" y="1812350"/>
            <a:ext cx="2161442" cy="369332"/>
          </a:xfrm>
          <a:prstGeom prst="rect">
            <a:avLst/>
          </a:prstGeom>
          <a:noFill/>
        </p:spPr>
        <p:txBody>
          <a:bodyPr wrap="square" rtlCol="0">
            <a:spAutoFit/>
          </a:bodyPr>
          <a:lstStyle/>
          <a:p>
            <a:r>
              <a:rPr lang="en-US" sz="900" dirty="0"/>
              <a:t>The Class probabilities are used to initialize the softmax layer of ER model</a:t>
            </a:r>
          </a:p>
        </p:txBody>
      </p:sp>
      <p:sp>
        <p:nvSpPr>
          <p:cNvPr id="16" name="Rectangle: Rounded Corners 15">
            <a:extLst>
              <a:ext uri="{FF2B5EF4-FFF2-40B4-BE49-F238E27FC236}">
                <a16:creationId xmlns:a16="http://schemas.microsoft.com/office/drawing/2014/main" id="{F050F99B-49ED-73AB-EB90-53C3EB1E0B87}"/>
              </a:ext>
            </a:extLst>
          </p:cNvPr>
          <p:cNvSpPr/>
          <p:nvPr/>
        </p:nvSpPr>
        <p:spPr>
          <a:xfrm>
            <a:off x="272589" y="1356245"/>
            <a:ext cx="1591384" cy="4480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Yale Facial Dataset</a:t>
            </a:r>
          </a:p>
        </p:txBody>
      </p:sp>
      <p:cxnSp>
        <p:nvCxnSpPr>
          <p:cNvPr id="17" name="Straight Arrow Connector 16">
            <a:extLst>
              <a:ext uri="{FF2B5EF4-FFF2-40B4-BE49-F238E27FC236}">
                <a16:creationId xmlns:a16="http://schemas.microsoft.com/office/drawing/2014/main" id="{372535FC-E88C-5A93-4843-775A9B5D25E7}"/>
              </a:ext>
            </a:extLst>
          </p:cNvPr>
          <p:cNvCxnSpPr>
            <a:cxnSpLocks/>
            <a:stCxn id="16" idx="2"/>
          </p:cNvCxnSpPr>
          <p:nvPr/>
        </p:nvCxnSpPr>
        <p:spPr>
          <a:xfrm flipH="1">
            <a:off x="1068280" y="1804276"/>
            <a:ext cx="1" cy="377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2CBFCF7-14A2-244B-F82D-F90874C2BF6D}"/>
              </a:ext>
            </a:extLst>
          </p:cNvPr>
          <p:cNvSpPr txBox="1"/>
          <p:nvPr/>
        </p:nvSpPr>
        <p:spPr>
          <a:xfrm>
            <a:off x="1863973" y="1410733"/>
            <a:ext cx="589093" cy="189008"/>
          </a:xfrm>
          <a:prstGeom prst="rect">
            <a:avLst/>
          </a:prstGeom>
          <a:noFill/>
        </p:spPr>
        <p:txBody>
          <a:bodyPr wrap="square" rtlCol="0">
            <a:spAutoFit/>
          </a:bodyPr>
          <a:lstStyle/>
          <a:p>
            <a:r>
              <a:rPr lang="en-US" sz="900" dirty="0"/>
              <a:t>Input data</a:t>
            </a:r>
          </a:p>
        </p:txBody>
      </p:sp>
      <p:sp>
        <p:nvSpPr>
          <p:cNvPr id="133" name="Rectangle: Rounded Corners 132">
            <a:extLst>
              <a:ext uri="{FF2B5EF4-FFF2-40B4-BE49-F238E27FC236}">
                <a16:creationId xmlns:a16="http://schemas.microsoft.com/office/drawing/2014/main" id="{DB0E06C1-A435-E281-298D-FDD8E9482E0B}"/>
              </a:ext>
            </a:extLst>
          </p:cNvPr>
          <p:cNvSpPr/>
          <p:nvPr/>
        </p:nvSpPr>
        <p:spPr>
          <a:xfrm>
            <a:off x="7134311" y="1711045"/>
            <a:ext cx="1882817" cy="16978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Performance evaluation by comparison with other baseline models</a:t>
            </a:r>
          </a:p>
        </p:txBody>
      </p:sp>
      <p:sp>
        <p:nvSpPr>
          <p:cNvPr id="152" name="Oval 151">
            <a:extLst>
              <a:ext uri="{FF2B5EF4-FFF2-40B4-BE49-F238E27FC236}">
                <a16:creationId xmlns:a16="http://schemas.microsoft.com/office/drawing/2014/main" id="{C8D28D14-B5D5-31BA-B56D-B4D22ACA8BC4}"/>
              </a:ext>
            </a:extLst>
          </p:cNvPr>
          <p:cNvSpPr/>
          <p:nvPr/>
        </p:nvSpPr>
        <p:spPr>
          <a:xfrm>
            <a:off x="5029667" y="3078741"/>
            <a:ext cx="1723269" cy="693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VGGNet</a:t>
            </a:r>
            <a:r>
              <a:rPr lang="en-US" dirty="0"/>
              <a:t> Model</a:t>
            </a:r>
          </a:p>
        </p:txBody>
      </p:sp>
      <p:sp>
        <p:nvSpPr>
          <p:cNvPr id="163" name="Oval 162">
            <a:extLst>
              <a:ext uri="{FF2B5EF4-FFF2-40B4-BE49-F238E27FC236}">
                <a16:creationId xmlns:a16="http://schemas.microsoft.com/office/drawing/2014/main" id="{157C1A13-A0B1-25BF-63DC-C02C5472EA67}"/>
              </a:ext>
            </a:extLst>
          </p:cNvPr>
          <p:cNvSpPr/>
          <p:nvPr/>
        </p:nvSpPr>
        <p:spPr>
          <a:xfrm>
            <a:off x="5029667" y="2213002"/>
            <a:ext cx="1723269" cy="693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CNN Model</a:t>
            </a:r>
          </a:p>
        </p:txBody>
      </p:sp>
      <p:cxnSp>
        <p:nvCxnSpPr>
          <p:cNvPr id="142" name="Straight Arrow Connector 141">
            <a:extLst>
              <a:ext uri="{FF2B5EF4-FFF2-40B4-BE49-F238E27FC236}">
                <a16:creationId xmlns:a16="http://schemas.microsoft.com/office/drawing/2014/main" id="{E0CFE8EE-D935-693D-6C4B-9031E38CFE69}"/>
              </a:ext>
            </a:extLst>
          </p:cNvPr>
          <p:cNvCxnSpPr>
            <a:cxnSpLocks/>
            <a:stCxn id="14" idx="3"/>
            <a:endCxn id="163" idx="2"/>
          </p:cNvCxnSpPr>
          <p:nvPr/>
        </p:nvCxnSpPr>
        <p:spPr>
          <a:xfrm flipV="1">
            <a:off x="4356415" y="2559971"/>
            <a:ext cx="673252" cy="109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4EAE1E5B-4704-6491-4351-27B7C651930D}"/>
              </a:ext>
            </a:extLst>
          </p:cNvPr>
          <p:cNvCxnSpPr>
            <a:cxnSpLocks/>
            <a:stCxn id="14" idx="3"/>
            <a:endCxn id="152" idx="2"/>
          </p:cNvCxnSpPr>
          <p:nvPr/>
        </p:nvCxnSpPr>
        <p:spPr>
          <a:xfrm>
            <a:off x="4356415" y="2669430"/>
            <a:ext cx="673252" cy="756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857BE115-CA16-0AE7-5803-A7A0470E2930}"/>
              </a:ext>
            </a:extLst>
          </p:cNvPr>
          <p:cNvCxnSpPr>
            <a:cxnSpLocks/>
            <a:stCxn id="13" idx="6"/>
            <a:endCxn id="133" idx="1"/>
          </p:cNvCxnSpPr>
          <p:nvPr/>
        </p:nvCxnSpPr>
        <p:spPr>
          <a:xfrm>
            <a:off x="6752936" y="1480227"/>
            <a:ext cx="381375" cy="1079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DEDEAFEA-14CE-17EE-9C4F-8DEDFE463BB6}"/>
              </a:ext>
            </a:extLst>
          </p:cNvPr>
          <p:cNvCxnSpPr>
            <a:cxnSpLocks/>
            <a:stCxn id="163" idx="6"/>
            <a:endCxn id="133" idx="1"/>
          </p:cNvCxnSpPr>
          <p:nvPr/>
        </p:nvCxnSpPr>
        <p:spPr>
          <a:xfrm>
            <a:off x="6752936" y="2559971"/>
            <a:ext cx="3813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399E1B78-E867-4F12-B4D9-DA2FE1EFF416}"/>
              </a:ext>
            </a:extLst>
          </p:cNvPr>
          <p:cNvCxnSpPr>
            <a:cxnSpLocks/>
            <a:stCxn id="152" idx="6"/>
            <a:endCxn id="133" idx="1"/>
          </p:cNvCxnSpPr>
          <p:nvPr/>
        </p:nvCxnSpPr>
        <p:spPr>
          <a:xfrm flipV="1">
            <a:off x="6752936" y="2559971"/>
            <a:ext cx="381375" cy="865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9BF3EEA5-BD30-3789-2BCB-642E2745DFD1}"/>
              </a:ext>
            </a:extLst>
          </p:cNvPr>
          <p:cNvCxnSpPr>
            <a:cxnSpLocks/>
            <a:stCxn id="14" idx="2"/>
            <a:endCxn id="166" idx="0"/>
          </p:cNvCxnSpPr>
          <p:nvPr/>
        </p:nvCxnSpPr>
        <p:spPr>
          <a:xfrm>
            <a:off x="3419567" y="3078741"/>
            <a:ext cx="0" cy="1033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6" name="Oval 165">
            <a:extLst>
              <a:ext uri="{FF2B5EF4-FFF2-40B4-BE49-F238E27FC236}">
                <a16:creationId xmlns:a16="http://schemas.microsoft.com/office/drawing/2014/main" id="{0B4BC2D0-06D9-C1DF-262A-171C0D2E657A}"/>
              </a:ext>
            </a:extLst>
          </p:cNvPr>
          <p:cNvSpPr/>
          <p:nvPr/>
        </p:nvSpPr>
        <p:spPr>
          <a:xfrm>
            <a:off x="2557932" y="4111861"/>
            <a:ext cx="1723269" cy="693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directly on paper’s ER Model</a:t>
            </a:r>
          </a:p>
        </p:txBody>
      </p:sp>
      <p:cxnSp>
        <p:nvCxnSpPr>
          <p:cNvPr id="168" name="Straight Arrow Connector 167">
            <a:extLst>
              <a:ext uri="{FF2B5EF4-FFF2-40B4-BE49-F238E27FC236}">
                <a16:creationId xmlns:a16="http://schemas.microsoft.com/office/drawing/2014/main" id="{115E2169-345D-E6CA-E94D-79067F8ED548}"/>
              </a:ext>
            </a:extLst>
          </p:cNvPr>
          <p:cNvCxnSpPr>
            <a:cxnSpLocks/>
            <a:stCxn id="166" idx="6"/>
            <a:endCxn id="133" idx="2"/>
          </p:cNvCxnSpPr>
          <p:nvPr/>
        </p:nvCxnSpPr>
        <p:spPr>
          <a:xfrm flipV="1">
            <a:off x="4281201" y="3408896"/>
            <a:ext cx="3794519" cy="1049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8165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dirty="0"/>
          </a:p>
        </p:txBody>
      </p:sp>
      <p:sp>
        <p:nvSpPr>
          <p:cNvPr id="5" name="Google Shape;99;p15">
            <a:extLst>
              <a:ext uri="{FF2B5EF4-FFF2-40B4-BE49-F238E27FC236}">
                <a16:creationId xmlns:a16="http://schemas.microsoft.com/office/drawing/2014/main" id="{BD2C7CBB-02DD-D814-B792-0A04E930963F}"/>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Yale Facial Recognition Dataset</a:t>
            </a:r>
            <a:endParaRPr dirty="0"/>
          </a:p>
        </p:txBody>
      </p:sp>
      <p:sp>
        <p:nvSpPr>
          <p:cNvPr id="4" name="Rectangle: Rounded Corners 3">
            <a:extLst>
              <a:ext uri="{FF2B5EF4-FFF2-40B4-BE49-F238E27FC236}">
                <a16:creationId xmlns:a16="http://schemas.microsoft.com/office/drawing/2014/main" id="{C9F59ED0-75C5-D37A-157E-5F3CBF1E8661}"/>
              </a:ext>
            </a:extLst>
          </p:cNvPr>
          <p:cNvSpPr/>
          <p:nvPr/>
        </p:nvSpPr>
        <p:spPr>
          <a:xfrm>
            <a:off x="2074578" y="1491917"/>
            <a:ext cx="1447986" cy="14927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100" dirty="0">
                <a:latin typeface="Roboto" panose="02000000000000000000" pitchFamily="2" charset="0"/>
                <a:ea typeface="Roboto" panose="02000000000000000000" pitchFamily="2" charset="0"/>
                <a:cs typeface="Roboto" panose="02000000000000000000" pitchFamily="2" charset="0"/>
              </a:rPr>
              <a:t>T</a:t>
            </a:r>
            <a:r>
              <a:rPr lang="en-US" sz="1100" b="0" i="0" u="none" strike="noStrike" baseline="0" dirty="0">
                <a:latin typeface="Roboto" panose="02000000000000000000" pitchFamily="2" charset="0"/>
                <a:ea typeface="Roboto" panose="02000000000000000000" pitchFamily="2" charset="0"/>
                <a:cs typeface="Roboto" panose="02000000000000000000" pitchFamily="2" charset="0"/>
              </a:rPr>
              <a:t>he dataset</a:t>
            </a:r>
          </a:p>
          <a:p>
            <a:pPr algn="l"/>
            <a:r>
              <a:rPr lang="en-US" sz="1100" b="0" i="0" u="none" strike="noStrike" baseline="0" dirty="0">
                <a:latin typeface="Roboto" panose="02000000000000000000" pitchFamily="2" charset="0"/>
                <a:ea typeface="Roboto" panose="02000000000000000000" pitchFamily="2" charset="0"/>
                <a:cs typeface="Roboto" panose="02000000000000000000" pitchFamily="2" charset="0"/>
              </a:rPr>
              <a:t>consisting of 165 images which was annotated separately. It has 97 engaged and rest disengaged</a:t>
            </a:r>
            <a:endParaRPr lang="en-US" sz="1000" dirty="0">
              <a:latin typeface="Roboto" panose="02000000000000000000" pitchFamily="2" charset="0"/>
              <a:ea typeface="Roboto" panose="02000000000000000000" pitchFamily="2" charset="0"/>
              <a:cs typeface="Roboto" panose="02000000000000000000" pitchFamily="2" charset="0"/>
            </a:endParaRPr>
          </a:p>
        </p:txBody>
      </p:sp>
      <p:cxnSp>
        <p:nvCxnSpPr>
          <p:cNvPr id="14" name="Straight Arrow Connector 13">
            <a:extLst>
              <a:ext uri="{FF2B5EF4-FFF2-40B4-BE49-F238E27FC236}">
                <a16:creationId xmlns:a16="http://schemas.microsoft.com/office/drawing/2014/main" id="{27A6BFAB-9AAA-C006-4D3D-A80BA0B36C40}"/>
              </a:ext>
            </a:extLst>
          </p:cNvPr>
          <p:cNvCxnSpPr>
            <a:cxnSpLocks/>
            <a:endCxn id="17" idx="1"/>
          </p:cNvCxnSpPr>
          <p:nvPr/>
        </p:nvCxnSpPr>
        <p:spPr>
          <a:xfrm flipV="1">
            <a:off x="3582036" y="1638530"/>
            <a:ext cx="862361" cy="599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E790509-6576-3BE0-D86B-93F0B8F0A3D8}"/>
              </a:ext>
            </a:extLst>
          </p:cNvPr>
          <p:cNvCxnSpPr>
            <a:cxnSpLocks/>
            <a:stCxn id="4" idx="3"/>
            <a:endCxn id="18" idx="1"/>
          </p:cNvCxnSpPr>
          <p:nvPr/>
        </p:nvCxnSpPr>
        <p:spPr>
          <a:xfrm>
            <a:off x="3522564" y="2238276"/>
            <a:ext cx="921832" cy="20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AB3FDECF-56C3-F411-BF7D-C7456C982330}"/>
              </a:ext>
            </a:extLst>
          </p:cNvPr>
          <p:cNvSpPr/>
          <p:nvPr/>
        </p:nvSpPr>
        <p:spPr>
          <a:xfrm>
            <a:off x="4444397" y="1408071"/>
            <a:ext cx="1888273" cy="460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132 training </a:t>
            </a:r>
            <a:r>
              <a:rPr lang="en-US" dirty="0" err="1"/>
              <a:t>dp</a:t>
            </a:r>
            <a:endParaRPr lang="en-US" dirty="0"/>
          </a:p>
        </p:txBody>
      </p:sp>
      <p:sp>
        <p:nvSpPr>
          <p:cNvPr id="18" name="Rectangle: Rounded Corners 17">
            <a:extLst>
              <a:ext uri="{FF2B5EF4-FFF2-40B4-BE49-F238E27FC236}">
                <a16:creationId xmlns:a16="http://schemas.microsoft.com/office/drawing/2014/main" id="{C7952328-6C66-9117-D210-4C35A0C32617}"/>
              </a:ext>
            </a:extLst>
          </p:cNvPr>
          <p:cNvSpPr/>
          <p:nvPr/>
        </p:nvSpPr>
        <p:spPr>
          <a:xfrm>
            <a:off x="4444396" y="2028801"/>
            <a:ext cx="1888273" cy="460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22 validation </a:t>
            </a:r>
            <a:r>
              <a:rPr lang="en-US" dirty="0" err="1"/>
              <a:t>dp</a:t>
            </a:r>
            <a:r>
              <a:rPr lang="en-US" dirty="0"/>
              <a:t> </a:t>
            </a:r>
          </a:p>
        </p:txBody>
      </p:sp>
      <p:sp>
        <p:nvSpPr>
          <p:cNvPr id="22" name="Rectangle: Rounded Corners 21">
            <a:extLst>
              <a:ext uri="{FF2B5EF4-FFF2-40B4-BE49-F238E27FC236}">
                <a16:creationId xmlns:a16="http://schemas.microsoft.com/office/drawing/2014/main" id="{FE15D84B-B437-DC5A-44E8-C2B67E93B685}"/>
              </a:ext>
            </a:extLst>
          </p:cNvPr>
          <p:cNvSpPr/>
          <p:nvPr/>
        </p:nvSpPr>
        <p:spPr>
          <a:xfrm>
            <a:off x="4444395" y="2641632"/>
            <a:ext cx="1888273" cy="460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 test </a:t>
            </a:r>
            <a:r>
              <a:rPr lang="en-US" dirty="0" err="1"/>
              <a:t>dp</a:t>
            </a:r>
            <a:r>
              <a:rPr lang="en-US" dirty="0"/>
              <a:t> </a:t>
            </a:r>
          </a:p>
        </p:txBody>
      </p:sp>
      <p:cxnSp>
        <p:nvCxnSpPr>
          <p:cNvPr id="24" name="Straight Arrow Connector 23">
            <a:extLst>
              <a:ext uri="{FF2B5EF4-FFF2-40B4-BE49-F238E27FC236}">
                <a16:creationId xmlns:a16="http://schemas.microsoft.com/office/drawing/2014/main" id="{08CA53B9-5734-5568-C95B-113346D51DEC}"/>
              </a:ext>
            </a:extLst>
          </p:cNvPr>
          <p:cNvCxnSpPr>
            <a:stCxn id="4" idx="3"/>
            <a:endCxn id="22" idx="1"/>
          </p:cNvCxnSpPr>
          <p:nvPr/>
        </p:nvCxnSpPr>
        <p:spPr>
          <a:xfrm>
            <a:off x="3522564" y="2238276"/>
            <a:ext cx="921831" cy="633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500FAF-8F1B-E96C-7D7D-DE00A80920E3}"/>
              </a:ext>
            </a:extLst>
          </p:cNvPr>
          <p:cNvSpPr txBox="1"/>
          <p:nvPr/>
        </p:nvSpPr>
        <p:spPr>
          <a:xfrm>
            <a:off x="311700" y="3516858"/>
            <a:ext cx="8531503" cy="1569660"/>
          </a:xfrm>
          <a:prstGeom prst="rect">
            <a:avLst/>
          </a:prstGeom>
          <a:noFill/>
        </p:spPr>
        <p:txBody>
          <a:bodyPr wrap="none" rtlCol="0">
            <a:spAutoFit/>
          </a:bodyPr>
          <a:lstStyle/>
          <a:p>
            <a:r>
              <a:rPr lang="en-US" sz="1200" dirty="0"/>
              <a:t>The dataset was chosen because of various complications and scenarios which would challenging for the models to predict</a:t>
            </a:r>
          </a:p>
          <a:p>
            <a:endParaRPr lang="en-US" sz="1200" dirty="0"/>
          </a:p>
          <a:p>
            <a:pPr marL="171450" indent="-171450">
              <a:buFont typeface="Arial" panose="020B0604020202020204" pitchFamily="34" charset="0"/>
              <a:buChar char="•"/>
            </a:pPr>
            <a:r>
              <a:rPr lang="en-US" sz="1200" dirty="0"/>
              <a:t>Glasses and non glasses mix of pictures</a:t>
            </a:r>
          </a:p>
          <a:p>
            <a:pPr marL="171450" indent="-171450">
              <a:buFont typeface="Arial" panose="020B0604020202020204" pitchFamily="34" charset="0"/>
              <a:buChar char="•"/>
            </a:pPr>
            <a:r>
              <a:rPr lang="en-US" sz="1200" dirty="0"/>
              <a:t>Different lighting conditions (Right, Left, Central lightings)</a:t>
            </a:r>
          </a:p>
          <a:p>
            <a:pPr marL="171450" lvl="8" indent="-171450">
              <a:buFont typeface="Arial" panose="020B0604020202020204" pitchFamily="34" charset="0"/>
              <a:buChar char="•"/>
            </a:pPr>
            <a:r>
              <a:rPr lang="en-US" sz="1200" dirty="0"/>
              <a:t>Different Emotions (sad, happy, normal, sleepy, yawning </a:t>
            </a:r>
            <a:r>
              <a:rPr lang="en-US" sz="1200" dirty="0" err="1"/>
              <a:t>etc</a:t>
            </a:r>
            <a:r>
              <a:rPr lang="en-US" sz="1200" dirty="0"/>
              <a:t>)</a:t>
            </a:r>
          </a:p>
          <a:p>
            <a:pPr lvl="8"/>
            <a:endParaRPr lang="en-US" sz="1200" dirty="0"/>
          </a:p>
          <a:p>
            <a:pPr lvl="8"/>
            <a:r>
              <a:rPr lang="en-US" sz="1200" dirty="0"/>
              <a:t>All these conditions and situations were not specifically mentioned in the paper, which is why it would be interesting to see,</a:t>
            </a:r>
          </a:p>
          <a:p>
            <a:pPr lvl="8"/>
            <a:r>
              <a:rPr lang="en-US" sz="1200" dirty="0"/>
              <a:t>how the models would perform</a:t>
            </a:r>
          </a:p>
        </p:txBody>
      </p:sp>
    </p:spTree>
    <p:extLst>
      <p:ext uri="{BB962C8B-B14F-4D97-AF65-F5344CB8AC3E}">
        <p14:creationId xmlns:p14="http://schemas.microsoft.com/office/powerpoint/2010/main" val="468230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dirty="0"/>
          </a:p>
        </p:txBody>
      </p:sp>
      <p:sp>
        <p:nvSpPr>
          <p:cNvPr id="5" name="Google Shape;99;p15">
            <a:extLst>
              <a:ext uri="{FF2B5EF4-FFF2-40B4-BE49-F238E27FC236}">
                <a16:creationId xmlns:a16="http://schemas.microsoft.com/office/drawing/2014/main" id="{BD2C7CBB-02DD-D814-B792-0A04E930963F}"/>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Yale Facial Recognition Dataset</a:t>
            </a:r>
            <a:endParaRPr dirty="0"/>
          </a:p>
        </p:txBody>
      </p:sp>
      <p:sp>
        <p:nvSpPr>
          <p:cNvPr id="4" name="Rectangle: Rounded Corners 3">
            <a:extLst>
              <a:ext uri="{FF2B5EF4-FFF2-40B4-BE49-F238E27FC236}">
                <a16:creationId xmlns:a16="http://schemas.microsoft.com/office/drawing/2014/main" id="{C9F59ED0-75C5-D37A-157E-5F3CBF1E8661}"/>
              </a:ext>
            </a:extLst>
          </p:cNvPr>
          <p:cNvSpPr/>
          <p:nvPr/>
        </p:nvSpPr>
        <p:spPr>
          <a:xfrm>
            <a:off x="2976160" y="1466415"/>
            <a:ext cx="1447986" cy="14927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100" dirty="0">
                <a:latin typeface="Roboto" panose="02000000000000000000" pitchFamily="2" charset="0"/>
                <a:ea typeface="Roboto" panose="02000000000000000000" pitchFamily="2" charset="0"/>
                <a:cs typeface="Roboto" panose="02000000000000000000" pitchFamily="2" charset="0"/>
              </a:rPr>
              <a:t>Yale data set Image</a:t>
            </a:r>
            <a:endParaRPr lang="en-US" sz="1000" dirty="0">
              <a:latin typeface="Roboto" panose="02000000000000000000" pitchFamily="2" charset="0"/>
              <a:ea typeface="Roboto" panose="02000000000000000000" pitchFamily="2" charset="0"/>
              <a:cs typeface="Roboto" panose="02000000000000000000" pitchFamily="2" charset="0"/>
            </a:endParaRPr>
          </a:p>
        </p:txBody>
      </p:sp>
      <p:cxnSp>
        <p:nvCxnSpPr>
          <p:cNvPr id="14" name="Straight Arrow Connector 13">
            <a:extLst>
              <a:ext uri="{FF2B5EF4-FFF2-40B4-BE49-F238E27FC236}">
                <a16:creationId xmlns:a16="http://schemas.microsoft.com/office/drawing/2014/main" id="{27A6BFAB-9AAA-C006-4D3D-A80BA0B36C40}"/>
              </a:ext>
            </a:extLst>
          </p:cNvPr>
          <p:cNvCxnSpPr>
            <a:cxnSpLocks/>
            <a:stCxn id="4" idx="3"/>
          </p:cNvCxnSpPr>
          <p:nvPr/>
        </p:nvCxnSpPr>
        <p:spPr>
          <a:xfrm flipV="1">
            <a:off x="4424146" y="1567884"/>
            <a:ext cx="729697" cy="644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E790509-6576-3BE0-D86B-93F0B8F0A3D8}"/>
              </a:ext>
            </a:extLst>
          </p:cNvPr>
          <p:cNvCxnSpPr>
            <a:cxnSpLocks/>
            <a:stCxn id="4" idx="3"/>
            <a:endCxn id="18" idx="1"/>
          </p:cNvCxnSpPr>
          <p:nvPr/>
        </p:nvCxnSpPr>
        <p:spPr>
          <a:xfrm>
            <a:off x="4424146" y="2212774"/>
            <a:ext cx="729697" cy="46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AB3FDECF-56C3-F411-BF7D-C7456C982330}"/>
              </a:ext>
            </a:extLst>
          </p:cNvPr>
          <p:cNvSpPr/>
          <p:nvPr/>
        </p:nvSpPr>
        <p:spPr>
          <a:xfrm>
            <a:off x="5153843" y="1337426"/>
            <a:ext cx="1888273" cy="460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Vote 3 : Engaged</a:t>
            </a:r>
          </a:p>
        </p:txBody>
      </p:sp>
      <p:sp>
        <p:nvSpPr>
          <p:cNvPr id="18" name="Rectangle: Rounded Corners 17">
            <a:extLst>
              <a:ext uri="{FF2B5EF4-FFF2-40B4-BE49-F238E27FC236}">
                <a16:creationId xmlns:a16="http://schemas.microsoft.com/office/drawing/2014/main" id="{C7952328-6C66-9117-D210-4C35A0C32617}"/>
              </a:ext>
            </a:extLst>
          </p:cNvPr>
          <p:cNvSpPr/>
          <p:nvPr/>
        </p:nvSpPr>
        <p:spPr>
          <a:xfrm>
            <a:off x="5153843" y="2028709"/>
            <a:ext cx="1888273" cy="460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Vote 4: Engaged </a:t>
            </a:r>
          </a:p>
        </p:txBody>
      </p:sp>
      <p:sp>
        <p:nvSpPr>
          <p:cNvPr id="22" name="Rectangle: Rounded Corners 21">
            <a:extLst>
              <a:ext uri="{FF2B5EF4-FFF2-40B4-BE49-F238E27FC236}">
                <a16:creationId xmlns:a16="http://schemas.microsoft.com/office/drawing/2014/main" id="{FE15D84B-B437-DC5A-44E8-C2B67E93B685}"/>
              </a:ext>
            </a:extLst>
          </p:cNvPr>
          <p:cNvSpPr/>
          <p:nvPr/>
        </p:nvSpPr>
        <p:spPr>
          <a:xfrm>
            <a:off x="5182098" y="2653783"/>
            <a:ext cx="1888273" cy="460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Vote 5: Disengaged</a:t>
            </a:r>
          </a:p>
        </p:txBody>
      </p:sp>
      <p:cxnSp>
        <p:nvCxnSpPr>
          <p:cNvPr id="24" name="Straight Arrow Connector 23">
            <a:extLst>
              <a:ext uri="{FF2B5EF4-FFF2-40B4-BE49-F238E27FC236}">
                <a16:creationId xmlns:a16="http://schemas.microsoft.com/office/drawing/2014/main" id="{08CA53B9-5734-5568-C95B-113346D51DEC}"/>
              </a:ext>
            </a:extLst>
          </p:cNvPr>
          <p:cNvCxnSpPr>
            <a:stCxn id="4" idx="3"/>
            <a:endCxn id="22" idx="1"/>
          </p:cNvCxnSpPr>
          <p:nvPr/>
        </p:nvCxnSpPr>
        <p:spPr>
          <a:xfrm>
            <a:off x="4424146" y="2212774"/>
            <a:ext cx="757952" cy="671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500FAF-8F1B-E96C-7D7D-DE00A80920E3}"/>
              </a:ext>
            </a:extLst>
          </p:cNvPr>
          <p:cNvSpPr txBox="1"/>
          <p:nvPr/>
        </p:nvSpPr>
        <p:spPr>
          <a:xfrm>
            <a:off x="311700" y="4036350"/>
            <a:ext cx="8697431" cy="830997"/>
          </a:xfrm>
          <a:prstGeom prst="rect">
            <a:avLst/>
          </a:prstGeom>
          <a:noFill/>
        </p:spPr>
        <p:txBody>
          <a:bodyPr wrap="square" rtlCol="0">
            <a:spAutoFit/>
          </a:bodyPr>
          <a:lstStyle/>
          <a:p>
            <a:r>
              <a:rPr lang="en-US" sz="1200" dirty="0"/>
              <a:t>The dataset was labeled with engaged and disengaged using group a friends who would provide a vote in each and image </a:t>
            </a:r>
          </a:p>
          <a:p>
            <a:r>
              <a:rPr lang="en-US" sz="1200" dirty="0"/>
              <a:t>on whether the image was engaged or disengaged. The majority vote was then selected to be the designated label for that image</a:t>
            </a:r>
          </a:p>
          <a:p>
            <a:r>
              <a:rPr lang="en-US" sz="1200" dirty="0"/>
              <a:t>This was done in order to remove any single human biasness and reduce subjectivity and ambiguity</a:t>
            </a:r>
          </a:p>
        </p:txBody>
      </p:sp>
      <p:sp>
        <p:nvSpPr>
          <p:cNvPr id="19" name="Rectangle: Rounded Corners 18">
            <a:extLst>
              <a:ext uri="{FF2B5EF4-FFF2-40B4-BE49-F238E27FC236}">
                <a16:creationId xmlns:a16="http://schemas.microsoft.com/office/drawing/2014/main" id="{D9E6C336-21B4-5D07-6CC7-85522BE5E349}"/>
              </a:ext>
            </a:extLst>
          </p:cNvPr>
          <p:cNvSpPr/>
          <p:nvPr/>
        </p:nvSpPr>
        <p:spPr>
          <a:xfrm>
            <a:off x="552940" y="1503135"/>
            <a:ext cx="1888273" cy="460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Vote 1 : Engaged</a:t>
            </a:r>
          </a:p>
        </p:txBody>
      </p:sp>
      <p:sp>
        <p:nvSpPr>
          <p:cNvPr id="20" name="Rectangle: Rounded Corners 19">
            <a:extLst>
              <a:ext uri="{FF2B5EF4-FFF2-40B4-BE49-F238E27FC236}">
                <a16:creationId xmlns:a16="http://schemas.microsoft.com/office/drawing/2014/main" id="{3C78C38A-FBEC-6472-2015-A4A0B71B6F12}"/>
              </a:ext>
            </a:extLst>
          </p:cNvPr>
          <p:cNvSpPr/>
          <p:nvPr/>
        </p:nvSpPr>
        <p:spPr>
          <a:xfrm>
            <a:off x="552940" y="2489718"/>
            <a:ext cx="1888273" cy="460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Vote 2 : Engaged</a:t>
            </a:r>
          </a:p>
        </p:txBody>
      </p:sp>
      <p:cxnSp>
        <p:nvCxnSpPr>
          <p:cNvPr id="21" name="Straight Arrow Connector 20">
            <a:extLst>
              <a:ext uri="{FF2B5EF4-FFF2-40B4-BE49-F238E27FC236}">
                <a16:creationId xmlns:a16="http://schemas.microsoft.com/office/drawing/2014/main" id="{15D603CE-086D-781A-EAD4-881B273D01FF}"/>
              </a:ext>
            </a:extLst>
          </p:cNvPr>
          <p:cNvCxnSpPr>
            <a:cxnSpLocks/>
            <a:stCxn id="19" idx="3"/>
            <a:endCxn id="4" idx="1"/>
          </p:cNvCxnSpPr>
          <p:nvPr/>
        </p:nvCxnSpPr>
        <p:spPr>
          <a:xfrm>
            <a:off x="2441213" y="1733594"/>
            <a:ext cx="534947" cy="479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CBEFF28-95DD-8F03-7A0E-508D30DCB16B}"/>
              </a:ext>
            </a:extLst>
          </p:cNvPr>
          <p:cNvCxnSpPr>
            <a:cxnSpLocks/>
            <a:stCxn id="20" idx="3"/>
            <a:endCxn id="4" idx="1"/>
          </p:cNvCxnSpPr>
          <p:nvPr/>
        </p:nvCxnSpPr>
        <p:spPr>
          <a:xfrm flipV="1">
            <a:off x="2441213" y="2212774"/>
            <a:ext cx="534947" cy="507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C3FD4837-9DB7-A131-C280-6F306C70E5DB}"/>
              </a:ext>
            </a:extLst>
          </p:cNvPr>
          <p:cNvCxnSpPr>
            <a:cxnSpLocks/>
            <a:stCxn id="4" idx="2"/>
          </p:cNvCxnSpPr>
          <p:nvPr/>
        </p:nvCxnSpPr>
        <p:spPr>
          <a:xfrm>
            <a:off x="3700153" y="2959132"/>
            <a:ext cx="0" cy="386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ectangle: Rounded Corners 102">
            <a:extLst>
              <a:ext uri="{FF2B5EF4-FFF2-40B4-BE49-F238E27FC236}">
                <a16:creationId xmlns:a16="http://schemas.microsoft.com/office/drawing/2014/main" id="{0FE45C97-F027-FE75-1A36-0A2024213C03}"/>
              </a:ext>
            </a:extLst>
          </p:cNvPr>
          <p:cNvSpPr/>
          <p:nvPr/>
        </p:nvSpPr>
        <p:spPr>
          <a:xfrm>
            <a:off x="2772142" y="3339493"/>
            <a:ext cx="1888273" cy="460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Labeled as Engaged </a:t>
            </a:r>
          </a:p>
        </p:txBody>
      </p:sp>
    </p:spTree>
    <p:extLst>
      <p:ext uri="{BB962C8B-B14F-4D97-AF65-F5344CB8AC3E}">
        <p14:creationId xmlns:p14="http://schemas.microsoft.com/office/powerpoint/2010/main" val="4227735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Direct Testing the models</a:t>
            </a:r>
            <a:endParaRPr dirty="0"/>
          </a:p>
        </p:txBody>
      </p:sp>
      <p:sp>
        <p:nvSpPr>
          <p:cNvPr id="246" name="Google Shape;246;p3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6" name="Google Shape;293;p38">
            <a:extLst>
              <a:ext uri="{FF2B5EF4-FFF2-40B4-BE49-F238E27FC236}">
                <a16:creationId xmlns:a16="http://schemas.microsoft.com/office/drawing/2014/main" id="{BF764969-4780-6F60-199B-612F4DA5C761}"/>
              </a:ext>
            </a:extLst>
          </p:cNvPr>
          <p:cNvSpPr txBox="1">
            <a:spLocks noGrp="1"/>
          </p:cNvSpPr>
          <p:nvPr>
            <p:ph type="body" idx="1"/>
          </p:nvPr>
        </p:nvSpPr>
        <p:spPr>
          <a:xfrm>
            <a:off x="311700" y="1229875"/>
            <a:ext cx="4921939" cy="2539237"/>
          </a:xfrm>
          <a:prstGeom prst="rect">
            <a:avLst/>
          </a:prstGeom>
        </p:spPr>
        <p:txBody>
          <a:bodyPr spcFirstLastPara="1" wrap="square" lIns="91425" tIns="91425" rIns="91425" bIns="91425" anchor="t" anchorCtr="0">
            <a:noAutofit/>
          </a:bodyPr>
          <a:lstStyle/>
          <a:p>
            <a:pPr marL="457200" lvl="0" indent="-317500" algn="l" rtl="0">
              <a:spcBef>
                <a:spcPts val="1200"/>
              </a:spcBef>
              <a:spcAft>
                <a:spcPts val="0"/>
              </a:spcAft>
              <a:buSzPts val="1400"/>
              <a:buChar char="●"/>
            </a:pPr>
            <a:r>
              <a:rPr lang="en-US" sz="1300" dirty="0"/>
              <a:t>Yale data directly put into testing and predicting the engagement on paper’s original model using pre trained models</a:t>
            </a:r>
          </a:p>
          <a:p>
            <a:pPr marL="457200" lvl="0" indent="-317500" algn="l" rtl="0">
              <a:spcBef>
                <a:spcPts val="1200"/>
              </a:spcBef>
              <a:spcAft>
                <a:spcPts val="0"/>
              </a:spcAft>
              <a:buSzPts val="1400"/>
              <a:buChar char="●"/>
            </a:pPr>
            <a:r>
              <a:rPr lang="en-US" sz="1300" dirty="0"/>
              <a:t>On the validation and test sets, the ENGAGEMENT model continues to be biased towards predicting disengaged samples</a:t>
            </a:r>
          </a:p>
          <a:p>
            <a:pPr marL="457200" lvl="0" indent="-317500" algn="l" rtl="0">
              <a:spcBef>
                <a:spcPts val="1200"/>
              </a:spcBef>
              <a:spcAft>
                <a:spcPts val="0"/>
              </a:spcAft>
              <a:buSzPts val="1400"/>
              <a:buChar char="●"/>
            </a:pPr>
            <a:r>
              <a:rPr lang="en-US" sz="1300" dirty="0"/>
              <a:t>The VGG model continues to biased towards predicting engaged samples more, although CNN model shows less bias but overall accuracy is equivalent to ER model</a:t>
            </a:r>
          </a:p>
        </p:txBody>
      </p:sp>
      <p:pic>
        <p:nvPicPr>
          <p:cNvPr id="10" name="Picture 9">
            <a:extLst>
              <a:ext uri="{FF2B5EF4-FFF2-40B4-BE49-F238E27FC236}">
                <a16:creationId xmlns:a16="http://schemas.microsoft.com/office/drawing/2014/main" id="{948D50FC-E4B9-D8CA-F9EF-06161D379650}"/>
              </a:ext>
            </a:extLst>
          </p:cNvPr>
          <p:cNvPicPr>
            <a:picLocks noChangeAspect="1"/>
          </p:cNvPicPr>
          <p:nvPr/>
        </p:nvPicPr>
        <p:blipFill>
          <a:blip r:embed="rId3"/>
          <a:stretch>
            <a:fillRect/>
          </a:stretch>
        </p:blipFill>
        <p:spPr>
          <a:xfrm>
            <a:off x="5806703" y="1017800"/>
            <a:ext cx="2859624" cy="1008069"/>
          </a:xfrm>
          <a:prstGeom prst="rect">
            <a:avLst/>
          </a:prstGeom>
        </p:spPr>
      </p:pic>
      <p:pic>
        <p:nvPicPr>
          <p:cNvPr id="12" name="Picture 11">
            <a:extLst>
              <a:ext uri="{FF2B5EF4-FFF2-40B4-BE49-F238E27FC236}">
                <a16:creationId xmlns:a16="http://schemas.microsoft.com/office/drawing/2014/main" id="{F1163ACB-8D34-CD3E-2276-45671A709BE1}"/>
              </a:ext>
            </a:extLst>
          </p:cNvPr>
          <p:cNvPicPr>
            <a:picLocks noChangeAspect="1"/>
          </p:cNvPicPr>
          <p:nvPr/>
        </p:nvPicPr>
        <p:blipFill>
          <a:blip r:embed="rId4"/>
          <a:stretch>
            <a:fillRect/>
          </a:stretch>
        </p:blipFill>
        <p:spPr>
          <a:xfrm>
            <a:off x="5806702" y="2217552"/>
            <a:ext cx="2833523" cy="754247"/>
          </a:xfrm>
          <a:prstGeom prst="rect">
            <a:avLst/>
          </a:prstGeom>
        </p:spPr>
      </p:pic>
      <p:pic>
        <p:nvPicPr>
          <p:cNvPr id="14" name="Picture 13">
            <a:extLst>
              <a:ext uri="{FF2B5EF4-FFF2-40B4-BE49-F238E27FC236}">
                <a16:creationId xmlns:a16="http://schemas.microsoft.com/office/drawing/2014/main" id="{CFC2B659-C832-CC5C-1DBF-8B0926EAC6E2}"/>
              </a:ext>
            </a:extLst>
          </p:cNvPr>
          <p:cNvPicPr>
            <a:picLocks noChangeAspect="1"/>
          </p:cNvPicPr>
          <p:nvPr/>
        </p:nvPicPr>
        <p:blipFill>
          <a:blip r:embed="rId5"/>
          <a:stretch>
            <a:fillRect/>
          </a:stretch>
        </p:blipFill>
        <p:spPr>
          <a:xfrm>
            <a:off x="5806701" y="3100640"/>
            <a:ext cx="2833519" cy="754246"/>
          </a:xfrm>
          <a:prstGeom prst="rect">
            <a:avLst/>
          </a:prstGeom>
        </p:spPr>
      </p:pic>
      <p:pic>
        <p:nvPicPr>
          <p:cNvPr id="16" name="Picture 15">
            <a:extLst>
              <a:ext uri="{FF2B5EF4-FFF2-40B4-BE49-F238E27FC236}">
                <a16:creationId xmlns:a16="http://schemas.microsoft.com/office/drawing/2014/main" id="{66A37171-9751-A365-19D7-6696D9C5BE34}"/>
              </a:ext>
            </a:extLst>
          </p:cNvPr>
          <p:cNvPicPr>
            <a:picLocks noChangeAspect="1"/>
          </p:cNvPicPr>
          <p:nvPr/>
        </p:nvPicPr>
        <p:blipFill>
          <a:blip r:embed="rId6"/>
          <a:stretch>
            <a:fillRect/>
          </a:stretch>
        </p:blipFill>
        <p:spPr>
          <a:xfrm>
            <a:off x="5806700" y="3971098"/>
            <a:ext cx="2833519" cy="754246"/>
          </a:xfrm>
          <a:prstGeom prst="rect">
            <a:avLst/>
          </a:prstGeom>
        </p:spPr>
      </p:pic>
    </p:spTree>
    <p:extLst>
      <p:ext uri="{BB962C8B-B14F-4D97-AF65-F5344CB8AC3E}">
        <p14:creationId xmlns:p14="http://schemas.microsoft.com/office/powerpoint/2010/main" val="3475570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Training and then Testing the models</a:t>
            </a:r>
            <a:endParaRPr dirty="0"/>
          </a:p>
        </p:txBody>
      </p:sp>
      <p:sp>
        <p:nvSpPr>
          <p:cNvPr id="246" name="Google Shape;246;p3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6" name="Google Shape;293;p38">
            <a:extLst>
              <a:ext uri="{FF2B5EF4-FFF2-40B4-BE49-F238E27FC236}">
                <a16:creationId xmlns:a16="http://schemas.microsoft.com/office/drawing/2014/main" id="{BF764969-4780-6F60-199B-612F4DA5C761}"/>
              </a:ext>
            </a:extLst>
          </p:cNvPr>
          <p:cNvSpPr txBox="1">
            <a:spLocks noGrp="1"/>
          </p:cNvSpPr>
          <p:nvPr>
            <p:ph type="body" idx="1"/>
          </p:nvPr>
        </p:nvSpPr>
        <p:spPr>
          <a:xfrm>
            <a:off x="311700" y="1229875"/>
            <a:ext cx="4921939" cy="2539237"/>
          </a:xfrm>
          <a:prstGeom prst="rect">
            <a:avLst/>
          </a:prstGeom>
        </p:spPr>
        <p:txBody>
          <a:bodyPr spcFirstLastPara="1" wrap="square" lIns="91425" tIns="91425" rIns="91425" bIns="91425" anchor="t" anchorCtr="0">
            <a:noAutofit/>
          </a:bodyPr>
          <a:lstStyle/>
          <a:p>
            <a:pPr marL="457200" lvl="0" indent="-317500" algn="l" rtl="0">
              <a:spcBef>
                <a:spcPts val="1200"/>
              </a:spcBef>
              <a:spcAft>
                <a:spcPts val="0"/>
              </a:spcAft>
              <a:buSzPts val="1400"/>
              <a:buChar char="●"/>
            </a:pPr>
            <a:r>
              <a:rPr lang="en-US" sz="1300" dirty="0"/>
              <a:t>Yale data was divided into training, validation and testing datasets</a:t>
            </a:r>
          </a:p>
          <a:p>
            <a:pPr marL="457200" lvl="0" indent="-317500" algn="l" rtl="0">
              <a:spcBef>
                <a:spcPts val="1200"/>
              </a:spcBef>
              <a:spcAft>
                <a:spcPts val="0"/>
              </a:spcAft>
              <a:buSzPts val="1400"/>
              <a:buChar char="●"/>
            </a:pPr>
            <a:r>
              <a:rPr lang="en-US" sz="1300" dirty="0"/>
              <a:t>On the validation and test sets, the ENGAGEMENT model gives the lowest overall accuracy after training and then testing on Yale dataset. It is completely biased towards identifying disengaged</a:t>
            </a:r>
          </a:p>
          <a:p>
            <a:pPr marL="457200" lvl="0" indent="-317500" algn="l" rtl="0">
              <a:spcBef>
                <a:spcPts val="1200"/>
              </a:spcBef>
              <a:spcAft>
                <a:spcPts val="0"/>
              </a:spcAft>
              <a:buSzPts val="1400"/>
              <a:buChar char="●"/>
            </a:pPr>
            <a:r>
              <a:rPr lang="en-US" sz="1300" dirty="0"/>
              <a:t>While CNN and VGG models are more biased towards predicting Engaged samples and because engaged samples were higher in percentage in the Yale dataset which is why overall accuracy is coming higher</a:t>
            </a:r>
          </a:p>
        </p:txBody>
      </p:sp>
      <p:pic>
        <p:nvPicPr>
          <p:cNvPr id="19" name="Picture 18">
            <a:extLst>
              <a:ext uri="{FF2B5EF4-FFF2-40B4-BE49-F238E27FC236}">
                <a16:creationId xmlns:a16="http://schemas.microsoft.com/office/drawing/2014/main" id="{7E2F0E36-7D86-B3AC-5B02-7627526BA912}"/>
              </a:ext>
            </a:extLst>
          </p:cNvPr>
          <p:cNvPicPr>
            <a:picLocks noChangeAspect="1"/>
          </p:cNvPicPr>
          <p:nvPr/>
        </p:nvPicPr>
        <p:blipFill>
          <a:blip r:embed="rId3"/>
          <a:stretch>
            <a:fillRect/>
          </a:stretch>
        </p:blipFill>
        <p:spPr>
          <a:xfrm>
            <a:off x="5610685" y="1229875"/>
            <a:ext cx="3054644" cy="1046696"/>
          </a:xfrm>
          <a:prstGeom prst="rect">
            <a:avLst/>
          </a:prstGeom>
        </p:spPr>
      </p:pic>
      <p:pic>
        <p:nvPicPr>
          <p:cNvPr id="22" name="Picture 21">
            <a:extLst>
              <a:ext uri="{FF2B5EF4-FFF2-40B4-BE49-F238E27FC236}">
                <a16:creationId xmlns:a16="http://schemas.microsoft.com/office/drawing/2014/main" id="{4461A25A-999E-6AE5-1988-4083DDE1A719}"/>
              </a:ext>
            </a:extLst>
          </p:cNvPr>
          <p:cNvPicPr>
            <a:picLocks noChangeAspect="1"/>
          </p:cNvPicPr>
          <p:nvPr/>
        </p:nvPicPr>
        <p:blipFill>
          <a:blip r:embed="rId4"/>
          <a:stretch>
            <a:fillRect/>
          </a:stretch>
        </p:blipFill>
        <p:spPr>
          <a:xfrm>
            <a:off x="5610685" y="4021838"/>
            <a:ext cx="3054256" cy="790262"/>
          </a:xfrm>
          <a:prstGeom prst="rect">
            <a:avLst/>
          </a:prstGeom>
        </p:spPr>
      </p:pic>
      <p:pic>
        <p:nvPicPr>
          <p:cNvPr id="24" name="Picture 23">
            <a:extLst>
              <a:ext uri="{FF2B5EF4-FFF2-40B4-BE49-F238E27FC236}">
                <a16:creationId xmlns:a16="http://schemas.microsoft.com/office/drawing/2014/main" id="{03E5016E-08AB-555E-0836-20A27026BE12}"/>
              </a:ext>
            </a:extLst>
          </p:cNvPr>
          <p:cNvPicPr>
            <a:picLocks noChangeAspect="1"/>
          </p:cNvPicPr>
          <p:nvPr/>
        </p:nvPicPr>
        <p:blipFill>
          <a:blip r:embed="rId5"/>
          <a:stretch>
            <a:fillRect/>
          </a:stretch>
        </p:blipFill>
        <p:spPr>
          <a:xfrm>
            <a:off x="5610689" y="3189749"/>
            <a:ext cx="3054256" cy="790262"/>
          </a:xfrm>
          <a:prstGeom prst="rect">
            <a:avLst/>
          </a:prstGeom>
        </p:spPr>
      </p:pic>
      <p:pic>
        <p:nvPicPr>
          <p:cNvPr id="26" name="Picture 25">
            <a:extLst>
              <a:ext uri="{FF2B5EF4-FFF2-40B4-BE49-F238E27FC236}">
                <a16:creationId xmlns:a16="http://schemas.microsoft.com/office/drawing/2014/main" id="{E18D3062-969C-822E-FC64-6C18C1BD6E24}"/>
              </a:ext>
            </a:extLst>
          </p:cNvPr>
          <p:cNvPicPr>
            <a:picLocks noChangeAspect="1"/>
          </p:cNvPicPr>
          <p:nvPr/>
        </p:nvPicPr>
        <p:blipFill>
          <a:blip r:embed="rId6"/>
          <a:stretch>
            <a:fillRect/>
          </a:stretch>
        </p:blipFill>
        <p:spPr>
          <a:xfrm>
            <a:off x="5610685" y="2338028"/>
            <a:ext cx="3054260" cy="790263"/>
          </a:xfrm>
          <a:prstGeom prst="rect">
            <a:avLst/>
          </a:prstGeom>
        </p:spPr>
      </p:pic>
    </p:spTree>
    <p:extLst>
      <p:ext uri="{BB962C8B-B14F-4D97-AF65-F5344CB8AC3E}">
        <p14:creationId xmlns:p14="http://schemas.microsoft.com/office/powerpoint/2010/main" val="1158151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a:t>
            </a:r>
            <a:endParaRPr/>
          </a:p>
        </p:txBody>
      </p:sp>
      <p:sp>
        <p:nvSpPr>
          <p:cNvPr id="288" name="Google Shape;288;p3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579593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a:spLocks noGrp="1"/>
          </p:cNvSpPr>
          <p:nvPr>
            <p:ph type="body" idx="1"/>
          </p:nvPr>
        </p:nvSpPr>
        <p:spPr>
          <a:xfrm>
            <a:off x="311700" y="1017800"/>
            <a:ext cx="8520600" cy="2539237"/>
          </a:xfrm>
          <a:prstGeom prst="rect">
            <a:avLst/>
          </a:prstGeom>
        </p:spPr>
        <p:txBody>
          <a:bodyPr spcFirstLastPara="1" wrap="square" lIns="91425" tIns="91425" rIns="91425" bIns="91425" anchor="t" anchorCtr="0">
            <a:noAutofit/>
          </a:bodyPr>
          <a:lstStyle/>
          <a:p>
            <a:pPr marL="457200" lvl="0" indent="-317500" algn="l" rtl="0">
              <a:spcBef>
                <a:spcPts val="1200"/>
              </a:spcBef>
              <a:spcAft>
                <a:spcPts val="0"/>
              </a:spcAft>
              <a:buSzPts val="1400"/>
              <a:buChar char="●"/>
            </a:pPr>
            <a:r>
              <a:rPr lang="en-US" sz="1100" dirty="0"/>
              <a:t>Although the paper provides considerable proof that ER model should give best prediction compared to baseline model in predicting student engagement, but this doesn’t seem to be case</a:t>
            </a:r>
          </a:p>
          <a:p>
            <a:pPr marL="457200" lvl="0" indent="-317500" algn="l" rtl="0">
              <a:spcBef>
                <a:spcPts val="1200"/>
              </a:spcBef>
              <a:spcAft>
                <a:spcPts val="0"/>
              </a:spcAft>
              <a:buSzPts val="1400"/>
              <a:buChar char="●"/>
            </a:pPr>
            <a:r>
              <a:rPr lang="en-US" sz="1100" dirty="0"/>
              <a:t>ER model more or less equivalent to baseline models when the dataset changes and is more biased towards predicting disengaged samples while VGG at predicting engaged samples.</a:t>
            </a:r>
          </a:p>
          <a:p>
            <a:pPr marL="457200" lvl="0" indent="-317500" algn="l" rtl="0">
              <a:spcBef>
                <a:spcPts val="1200"/>
              </a:spcBef>
              <a:spcAft>
                <a:spcPts val="0"/>
              </a:spcAft>
              <a:buSzPts val="1400"/>
              <a:buChar char="●"/>
            </a:pPr>
            <a:r>
              <a:rPr lang="en-US" sz="1100" dirty="0"/>
              <a:t>This above conclusion would require more extensive testing against more databases. Due to low size of Yale dataset compared the dataset used by the Authors, might play a role in the low accuracy predictions</a:t>
            </a:r>
          </a:p>
          <a:p>
            <a:pPr marL="457200" lvl="0" indent="-317500" algn="l" rtl="0">
              <a:spcBef>
                <a:spcPts val="1200"/>
              </a:spcBef>
              <a:spcAft>
                <a:spcPts val="0"/>
              </a:spcAft>
              <a:buSzPts val="1400"/>
              <a:buChar char="●"/>
            </a:pPr>
            <a:r>
              <a:rPr lang="en-US" sz="1100" dirty="0"/>
              <a:t>The low accuracy could also be because of the fact that the Yale dataset did bring in new challenges which might have not been covered in the paper. The paper never mentions whether lighting situation, face covering with glasses </a:t>
            </a:r>
            <a:r>
              <a:rPr lang="en-US" sz="1100" dirty="0" err="1"/>
              <a:t>etc</a:t>
            </a:r>
            <a:r>
              <a:rPr lang="en-US" sz="1100" dirty="0"/>
              <a:t> were part of the dataset or not</a:t>
            </a:r>
          </a:p>
          <a:p>
            <a:pPr marL="457200" lvl="0" indent="-317500" algn="l" rtl="0">
              <a:spcBef>
                <a:spcPts val="1200"/>
              </a:spcBef>
              <a:spcAft>
                <a:spcPts val="0"/>
              </a:spcAft>
              <a:buSzPts val="1400"/>
              <a:buChar char="●"/>
            </a:pPr>
            <a:r>
              <a:rPr lang="en-US" sz="1100" dirty="0"/>
              <a:t>Future Implementations that can be performed:</a:t>
            </a:r>
          </a:p>
          <a:p>
            <a:pPr lvl="1">
              <a:spcBef>
                <a:spcPts val="1200"/>
              </a:spcBef>
              <a:buChar char="●"/>
            </a:pPr>
            <a:r>
              <a:rPr lang="en-US" sz="1000" dirty="0"/>
              <a:t>Test the model on a different and more complicated dataset involving lighting variation, subjects with glasses and without </a:t>
            </a:r>
          </a:p>
          <a:p>
            <a:pPr lvl="1">
              <a:spcBef>
                <a:spcPts val="1200"/>
              </a:spcBef>
              <a:buChar char="●"/>
            </a:pPr>
            <a:r>
              <a:rPr lang="en-US" sz="1000" dirty="0"/>
              <a:t>Play around with model network architecture to see its impact on time complexity and accuracy, also look at whether other VGG net  or </a:t>
            </a:r>
            <a:r>
              <a:rPr lang="en-US" sz="1000" dirty="0" err="1"/>
              <a:t>ResNet</a:t>
            </a:r>
            <a:r>
              <a:rPr lang="en-US" sz="1000" dirty="0"/>
              <a:t> architecture can be implemented in this problem statement as another baseline model</a:t>
            </a:r>
          </a:p>
        </p:txBody>
      </p:sp>
      <p:sp>
        <p:nvSpPr>
          <p:cNvPr id="294" name="Google Shape;294;p3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panose="02000000000000000000" pitchFamily="2" charset="0"/>
                <a:ea typeface="Roboto" panose="02000000000000000000" pitchFamily="2" charset="0"/>
                <a:cs typeface="Roboto" panose="02000000000000000000" pitchFamily="2" charset="0"/>
                <a:sym typeface="Calibri"/>
              </a:rPr>
              <a:t>Conclusion</a:t>
            </a:r>
            <a:endParaRPr dirty="0">
              <a:latin typeface="Roboto" panose="02000000000000000000" pitchFamily="2" charset="0"/>
              <a:ea typeface="Roboto" panose="02000000000000000000" pitchFamily="2" charset="0"/>
              <a:cs typeface="Roboto" panose="02000000000000000000" pitchFamily="2" charset="0"/>
              <a:sym typeface="Calibri"/>
            </a:endParaRPr>
          </a:p>
        </p:txBody>
      </p:sp>
      <p:sp>
        <p:nvSpPr>
          <p:cNvPr id="295" name="Google Shape;295;p3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Demo</a:t>
            </a:r>
            <a:endParaRPr dirty="0"/>
          </a:p>
        </p:txBody>
      </p:sp>
      <p:sp>
        <p:nvSpPr>
          <p:cNvPr id="288" name="Google Shape;288;p3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1208161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Motivation</a:t>
            </a:r>
            <a:endParaRPr/>
          </a:p>
        </p:txBody>
      </p:sp>
      <p:sp>
        <p:nvSpPr>
          <p:cNvPr id="94" name="Google Shape;94;p1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a:spLocks noGrp="1"/>
          </p:cNvSpPr>
          <p:nvPr>
            <p:ph type="body" idx="1"/>
          </p:nvPr>
        </p:nvSpPr>
        <p:spPr>
          <a:xfrm>
            <a:off x="311699" y="713900"/>
            <a:ext cx="8697431" cy="3937290"/>
          </a:xfrm>
          <a:prstGeom prst="rect">
            <a:avLst/>
          </a:prstGeom>
        </p:spPr>
        <p:txBody>
          <a:bodyPr spcFirstLastPara="1" wrap="square" lIns="91425" tIns="91425" rIns="91425" bIns="91425" anchor="t" anchorCtr="0">
            <a:noAutofit/>
          </a:bodyPr>
          <a:lstStyle/>
          <a:p>
            <a:pPr marL="457200" lvl="0" indent="-317500" algn="l" rtl="0">
              <a:spcBef>
                <a:spcPts val="1200"/>
              </a:spcBef>
              <a:spcAft>
                <a:spcPts val="0"/>
              </a:spcAft>
              <a:buSzPts val="1400"/>
              <a:buChar char="●"/>
            </a:pPr>
            <a:r>
              <a:rPr lang="en-US" sz="1200" dirty="0"/>
              <a:t>Datasets</a:t>
            </a:r>
          </a:p>
          <a:p>
            <a:pPr lvl="1">
              <a:spcBef>
                <a:spcPts val="1200"/>
              </a:spcBef>
              <a:buChar char="●"/>
            </a:pPr>
            <a:r>
              <a:rPr lang="en-US" sz="1200" dirty="0"/>
              <a:t>FER dataset- </a:t>
            </a:r>
            <a:r>
              <a:rPr lang="en-US" sz="1200" dirty="0">
                <a:hlinkClick r:id="rId3"/>
              </a:rPr>
              <a:t>https://www.kaggle.com/competitions/challenges-in-representation-learning-facial-expression-recognition-challenge/data</a:t>
            </a:r>
            <a:endParaRPr lang="en-US" sz="1200" dirty="0"/>
          </a:p>
          <a:p>
            <a:pPr lvl="1">
              <a:spcBef>
                <a:spcPts val="1200"/>
              </a:spcBef>
              <a:buChar char="●"/>
            </a:pPr>
            <a:r>
              <a:rPr lang="en-US" sz="1200" dirty="0"/>
              <a:t>Yale dataset - </a:t>
            </a:r>
            <a:r>
              <a:rPr lang="en-US" sz="1200" dirty="0">
                <a:hlinkClick r:id="rId4"/>
              </a:rPr>
              <a:t>https://www.kaggle.com/datasets/olgabelitskaya/yale-face-database</a:t>
            </a:r>
            <a:endParaRPr lang="en-US" sz="1200" dirty="0"/>
          </a:p>
          <a:p>
            <a:pPr>
              <a:spcBef>
                <a:spcPts val="1200"/>
              </a:spcBef>
            </a:pPr>
            <a:r>
              <a:rPr lang="en-US" sz="1200" dirty="0"/>
              <a:t>Code</a:t>
            </a:r>
          </a:p>
          <a:p>
            <a:pPr lvl="1">
              <a:spcBef>
                <a:spcPts val="1200"/>
              </a:spcBef>
            </a:pPr>
            <a:r>
              <a:rPr lang="en-US" sz="1200" dirty="0"/>
              <a:t>Testing Code: </a:t>
            </a:r>
            <a:r>
              <a:rPr lang="en-US" sz="1200" dirty="0">
                <a:hlinkClick r:id="rId5"/>
              </a:rPr>
              <a:t>https://drive.google.com/drive/folders/1EZpDY_WKTsRExnhU-AS_U8G6dNje2nUp?usp=sharing</a:t>
            </a:r>
            <a:endParaRPr lang="en-US" sz="1200" dirty="0"/>
          </a:p>
          <a:p>
            <a:pPr lvl="1">
              <a:spcBef>
                <a:spcPts val="1200"/>
              </a:spcBef>
            </a:pPr>
            <a:r>
              <a:rPr lang="en-US" sz="1200" dirty="0"/>
              <a:t>Training </a:t>
            </a:r>
            <a:r>
              <a:rPr lang="en-US" sz="1200"/>
              <a:t>Code: </a:t>
            </a:r>
            <a:r>
              <a:rPr lang="en-US" sz="1200">
                <a:hlinkClick r:id="rId6"/>
              </a:rPr>
              <a:t>https://drive.google.com/drive/folders/1Zwhg5kC_pDImCt3fmIHiU4M7WPVTnKEx?usp=share_link</a:t>
            </a:r>
            <a:endParaRPr lang="en-US" sz="1200" dirty="0"/>
          </a:p>
          <a:p>
            <a:pPr>
              <a:spcBef>
                <a:spcPts val="1200"/>
              </a:spcBef>
            </a:pPr>
            <a:r>
              <a:rPr lang="en-US" sz="1200" dirty="0"/>
              <a:t>Instructions</a:t>
            </a:r>
          </a:p>
          <a:p>
            <a:pPr lvl="1">
              <a:spcBef>
                <a:spcPts val="1200"/>
              </a:spcBef>
            </a:pPr>
            <a:r>
              <a:rPr lang="en-US" sz="1200" dirty="0"/>
              <a:t>Read the readme file in each of the links above to run the code</a:t>
            </a:r>
          </a:p>
          <a:p>
            <a:pPr lvl="1">
              <a:spcBef>
                <a:spcPts val="1200"/>
              </a:spcBef>
            </a:pPr>
            <a:r>
              <a:rPr lang="en-US" sz="1200" dirty="0"/>
              <a:t>Yale dataset would require you to convert it to jpg or jpeg format for the preprocessing </a:t>
            </a:r>
            <a:br>
              <a:rPr lang="en-US" sz="1200" dirty="0"/>
            </a:br>
            <a:r>
              <a:rPr lang="en-US" sz="1200" dirty="0"/>
              <a:t>code to work or you can directly use the images provided in the code link folder</a:t>
            </a:r>
          </a:p>
        </p:txBody>
      </p:sp>
      <p:sp>
        <p:nvSpPr>
          <p:cNvPr id="294" name="Google Shape;294;p3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panose="02000000000000000000" pitchFamily="2" charset="0"/>
                <a:ea typeface="Roboto" panose="02000000000000000000" pitchFamily="2" charset="0"/>
                <a:cs typeface="Roboto" panose="02000000000000000000" pitchFamily="2" charset="0"/>
                <a:sym typeface="Calibri"/>
              </a:rPr>
              <a:t>Data and Codes Link</a:t>
            </a:r>
            <a:endParaRPr dirty="0">
              <a:latin typeface="Roboto" panose="02000000000000000000" pitchFamily="2" charset="0"/>
              <a:ea typeface="Roboto" panose="02000000000000000000" pitchFamily="2" charset="0"/>
              <a:cs typeface="Roboto" panose="02000000000000000000" pitchFamily="2" charset="0"/>
              <a:sym typeface="Calibri"/>
            </a:endParaRPr>
          </a:p>
        </p:txBody>
      </p:sp>
      <p:sp>
        <p:nvSpPr>
          <p:cNvPr id="295" name="Google Shape;295;p3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1831820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9"/>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End</a:t>
            </a:r>
            <a:endParaRPr/>
          </a:p>
        </p:txBody>
      </p:sp>
      <p:sp>
        <p:nvSpPr>
          <p:cNvPr id="301" name="Google Shape;301;p3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Google Shape;101;p15">
            <a:extLst>
              <a:ext uri="{FF2B5EF4-FFF2-40B4-BE49-F238E27FC236}">
                <a16:creationId xmlns:a16="http://schemas.microsoft.com/office/drawing/2014/main" id="{CD49D55C-06DC-A871-F922-9173FFD2AF68}"/>
              </a:ext>
            </a:extLst>
          </p:cNvPr>
          <p:cNvSpPr txBox="1"/>
          <p:nvPr/>
        </p:nvSpPr>
        <p:spPr>
          <a:xfrm>
            <a:off x="1808700" y="1835824"/>
            <a:ext cx="7023600" cy="874825"/>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Clr>
                <a:srgbClr val="000000"/>
              </a:buClr>
              <a:buSzPts val="1300"/>
              <a:buFont typeface="Roboto"/>
              <a:buChar char="●"/>
            </a:pPr>
            <a:r>
              <a:rPr lang="en-US" sz="1300" dirty="0">
                <a:latin typeface="Roboto"/>
                <a:ea typeface="Roboto"/>
                <a:cs typeface="Roboto"/>
                <a:sym typeface="Roboto"/>
              </a:rPr>
              <a:t>Even with the progress made in deep learning and faster processing speed, most engagements are still measured through manual processes like surveys, form fill ups and one-on-one interactions</a:t>
            </a:r>
            <a:endParaRPr sz="1300" dirty="0">
              <a:latin typeface="Roboto"/>
              <a:ea typeface="Roboto"/>
              <a:cs typeface="Roboto"/>
              <a:sym typeface="Roboto"/>
            </a:endParaRPr>
          </a:p>
        </p:txBody>
      </p:sp>
      <p:pic>
        <p:nvPicPr>
          <p:cNvPr id="4" name="Picture 3" descr="Icon&#10;&#10;Description automatically generated">
            <a:extLst>
              <a:ext uri="{FF2B5EF4-FFF2-40B4-BE49-F238E27FC236}">
                <a16:creationId xmlns:a16="http://schemas.microsoft.com/office/drawing/2014/main" id="{C66FBDDD-98AC-0BFD-9E5F-B2BE3780898F}"/>
              </a:ext>
            </a:extLst>
          </p:cNvPr>
          <p:cNvPicPr>
            <a:picLocks noChangeAspect="1"/>
          </p:cNvPicPr>
          <p:nvPr/>
        </p:nvPicPr>
        <p:blipFill>
          <a:blip r:embed="rId3"/>
          <a:stretch>
            <a:fillRect/>
          </a:stretch>
        </p:blipFill>
        <p:spPr>
          <a:xfrm>
            <a:off x="505522" y="1161984"/>
            <a:ext cx="1776456" cy="1776456"/>
          </a:xfrm>
          <a:prstGeom prst="rect">
            <a:avLst/>
          </a:prstGeom>
        </p:spPr>
      </p:pic>
      <p:sp>
        <p:nvSpPr>
          <p:cNvPr id="5" name="Google Shape;99;p15">
            <a:extLst>
              <a:ext uri="{FF2B5EF4-FFF2-40B4-BE49-F238E27FC236}">
                <a16:creationId xmlns:a16="http://schemas.microsoft.com/office/drawing/2014/main" id="{BD2C7CBB-02DD-D814-B792-0A04E930963F}"/>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Current problems</a:t>
            </a:r>
            <a:endParaRPr dirty="0"/>
          </a:p>
        </p:txBody>
      </p:sp>
      <p:sp>
        <p:nvSpPr>
          <p:cNvPr id="6" name="Google Shape;101;p15">
            <a:extLst>
              <a:ext uri="{FF2B5EF4-FFF2-40B4-BE49-F238E27FC236}">
                <a16:creationId xmlns:a16="http://schemas.microsoft.com/office/drawing/2014/main" id="{09E757A2-9776-50A7-7F08-2A28E0FC45EC}"/>
              </a:ext>
            </a:extLst>
          </p:cNvPr>
          <p:cNvSpPr txBox="1"/>
          <p:nvPr/>
        </p:nvSpPr>
        <p:spPr>
          <a:xfrm>
            <a:off x="422232" y="3544103"/>
            <a:ext cx="7023600" cy="1104888"/>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Clr>
                <a:srgbClr val="000000"/>
              </a:buClr>
              <a:buSzPts val="1300"/>
              <a:buFont typeface="Roboto"/>
              <a:buChar char="●"/>
            </a:pPr>
            <a:r>
              <a:rPr lang="en-US" sz="1300" dirty="0">
                <a:latin typeface="Roboto"/>
                <a:ea typeface="Roboto"/>
                <a:cs typeface="Roboto"/>
                <a:sym typeface="Roboto"/>
              </a:rPr>
              <a:t>Resulting in wastage of time during manual efforts</a:t>
            </a:r>
          </a:p>
          <a:p>
            <a:pPr marL="457200" lvl="0" indent="-311150" algn="l" rtl="0">
              <a:lnSpc>
                <a:spcPct val="115000"/>
              </a:lnSpc>
              <a:spcBef>
                <a:spcPts val="0"/>
              </a:spcBef>
              <a:spcAft>
                <a:spcPts val="0"/>
              </a:spcAft>
              <a:buClr>
                <a:srgbClr val="000000"/>
              </a:buClr>
              <a:buSzPts val="1300"/>
              <a:buFont typeface="Roboto"/>
              <a:buChar char="●"/>
            </a:pPr>
            <a:r>
              <a:rPr lang="en-US" sz="1300" dirty="0">
                <a:latin typeface="Roboto"/>
                <a:ea typeface="Roboto"/>
                <a:cs typeface="Roboto"/>
                <a:sym typeface="Roboto"/>
              </a:rPr>
              <a:t>Data inconsistencies while taking feedback due to human error</a:t>
            </a:r>
          </a:p>
          <a:p>
            <a:pPr marL="457200" lvl="0" indent="-311150" algn="l" rtl="0">
              <a:lnSpc>
                <a:spcPct val="115000"/>
              </a:lnSpc>
              <a:spcBef>
                <a:spcPts val="0"/>
              </a:spcBef>
              <a:spcAft>
                <a:spcPts val="0"/>
              </a:spcAft>
              <a:buClr>
                <a:srgbClr val="000000"/>
              </a:buClr>
              <a:buSzPts val="1300"/>
              <a:buFont typeface="Roboto"/>
              <a:buChar char="●"/>
            </a:pPr>
            <a:r>
              <a:rPr lang="en-US" sz="1300" dirty="0">
                <a:latin typeface="Roboto"/>
                <a:ea typeface="Roboto"/>
                <a:cs typeface="Roboto"/>
                <a:sym typeface="Roboto"/>
              </a:rPr>
              <a:t>Incomplete data, as not all are willing to provide information or even the correct information</a:t>
            </a:r>
            <a:endParaRPr sz="1300" dirty="0">
              <a:latin typeface="Roboto"/>
              <a:ea typeface="Roboto"/>
              <a:cs typeface="Roboto"/>
              <a:sym typeface="Roboto"/>
            </a:endParaRPr>
          </a:p>
        </p:txBody>
      </p:sp>
      <p:pic>
        <p:nvPicPr>
          <p:cNvPr id="8" name="Picture 7" descr="Icon&#10;&#10;Description automatically generated">
            <a:extLst>
              <a:ext uri="{FF2B5EF4-FFF2-40B4-BE49-F238E27FC236}">
                <a16:creationId xmlns:a16="http://schemas.microsoft.com/office/drawing/2014/main" id="{2F760A8B-6AC5-AE14-3864-880F525CCA87}"/>
              </a:ext>
            </a:extLst>
          </p:cNvPr>
          <p:cNvPicPr>
            <a:picLocks noChangeAspect="1"/>
          </p:cNvPicPr>
          <p:nvPr/>
        </p:nvPicPr>
        <p:blipFill>
          <a:blip r:embed="rId4"/>
          <a:stretch>
            <a:fillRect/>
          </a:stretch>
        </p:blipFill>
        <p:spPr>
          <a:xfrm>
            <a:off x="7204152" y="3267811"/>
            <a:ext cx="1381982" cy="1381982"/>
          </a:xfrm>
          <a:prstGeom prst="rect">
            <a:avLst/>
          </a:prstGeom>
        </p:spPr>
      </p:pic>
    </p:spTree>
    <p:extLst>
      <p:ext uri="{BB962C8B-B14F-4D97-AF65-F5344CB8AC3E}">
        <p14:creationId xmlns:p14="http://schemas.microsoft.com/office/powerpoint/2010/main" val="1947387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Google Shape;101;p15">
            <a:extLst>
              <a:ext uri="{FF2B5EF4-FFF2-40B4-BE49-F238E27FC236}">
                <a16:creationId xmlns:a16="http://schemas.microsoft.com/office/drawing/2014/main" id="{CD49D55C-06DC-A871-F922-9173FFD2AF68}"/>
              </a:ext>
            </a:extLst>
          </p:cNvPr>
          <p:cNvSpPr txBox="1"/>
          <p:nvPr/>
        </p:nvSpPr>
        <p:spPr>
          <a:xfrm>
            <a:off x="2473083" y="1840524"/>
            <a:ext cx="5987348" cy="644762"/>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Clr>
                <a:srgbClr val="000000"/>
              </a:buClr>
              <a:buSzPts val="1300"/>
              <a:buFont typeface="Roboto"/>
              <a:buChar char="●"/>
            </a:pPr>
            <a:r>
              <a:rPr lang="en-US" sz="1300" dirty="0">
                <a:latin typeface="Roboto"/>
                <a:ea typeface="Roboto"/>
                <a:cs typeface="Roboto"/>
                <a:sym typeface="Roboto"/>
              </a:rPr>
              <a:t>Images provide accurate information on the state of their mind during the engagement period</a:t>
            </a:r>
          </a:p>
        </p:txBody>
      </p:sp>
      <p:sp>
        <p:nvSpPr>
          <p:cNvPr id="5" name="Google Shape;99;p15">
            <a:extLst>
              <a:ext uri="{FF2B5EF4-FFF2-40B4-BE49-F238E27FC236}">
                <a16:creationId xmlns:a16="http://schemas.microsoft.com/office/drawing/2014/main" id="{BD2C7CBB-02DD-D814-B792-0A04E930963F}"/>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Automate Engagement?</a:t>
            </a:r>
            <a:endParaRPr dirty="0"/>
          </a:p>
        </p:txBody>
      </p:sp>
      <p:pic>
        <p:nvPicPr>
          <p:cNvPr id="7" name="Picture 6" descr="Icon&#10;&#10;Description automatically generated">
            <a:extLst>
              <a:ext uri="{FF2B5EF4-FFF2-40B4-BE49-F238E27FC236}">
                <a16:creationId xmlns:a16="http://schemas.microsoft.com/office/drawing/2014/main" id="{9FFD2782-19D2-CC9E-F016-A73826AF1500}"/>
              </a:ext>
            </a:extLst>
          </p:cNvPr>
          <p:cNvPicPr>
            <a:picLocks noChangeAspect="1"/>
          </p:cNvPicPr>
          <p:nvPr/>
        </p:nvPicPr>
        <p:blipFill>
          <a:blip r:embed="rId3"/>
          <a:stretch>
            <a:fillRect/>
          </a:stretch>
        </p:blipFill>
        <p:spPr>
          <a:xfrm>
            <a:off x="565459" y="1599397"/>
            <a:ext cx="1181260" cy="1181260"/>
          </a:xfrm>
          <a:prstGeom prst="rect">
            <a:avLst/>
          </a:prstGeom>
        </p:spPr>
      </p:pic>
      <p:sp>
        <p:nvSpPr>
          <p:cNvPr id="9" name="Google Shape;101;p15">
            <a:extLst>
              <a:ext uri="{FF2B5EF4-FFF2-40B4-BE49-F238E27FC236}">
                <a16:creationId xmlns:a16="http://schemas.microsoft.com/office/drawing/2014/main" id="{765C99C8-B7B4-A2F0-6B3D-D248552B78B9}"/>
              </a:ext>
            </a:extLst>
          </p:cNvPr>
          <p:cNvSpPr txBox="1"/>
          <p:nvPr/>
        </p:nvSpPr>
        <p:spPr>
          <a:xfrm>
            <a:off x="311700" y="3362254"/>
            <a:ext cx="6743305" cy="1334951"/>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Clr>
                <a:srgbClr val="000000"/>
              </a:buClr>
              <a:buSzPts val="1300"/>
              <a:buFont typeface="Roboto"/>
              <a:buChar char="●"/>
            </a:pPr>
            <a:r>
              <a:rPr lang="en-US" sz="1300" dirty="0">
                <a:latin typeface="Roboto"/>
                <a:ea typeface="Roboto"/>
                <a:cs typeface="Roboto"/>
                <a:sym typeface="Roboto"/>
              </a:rPr>
              <a:t>With a good model, level of satisfaction can be measured more accurately</a:t>
            </a:r>
          </a:p>
          <a:p>
            <a:pPr marL="457200" lvl="0" indent="-311150" algn="l" rtl="0">
              <a:lnSpc>
                <a:spcPct val="115000"/>
              </a:lnSpc>
              <a:spcBef>
                <a:spcPts val="0"/>
              </a:spcBef>
              <a:spcAft>
                <a:spcPts val="0"/>
              </a:spcAft>
              <a:buClr>
                <a:srgbClr val="000000"/>
              </a:buClr>
              <a:buSzPts val="1300"/>
              <a:buFont typeface="Roboto"/>
              <a:buChar char="●"/>
            </a:pPr>
            <a:endParaRPr lang="en-US" sz="1300" dirty="0">
              <a:latin typeface="Roboto"/>
              <a:ea typeface="Roboto"/>
              <a:cs typeface="Roboto"/>
              <a:sym typeface="Roboto"/>
            </a:endParaRPr>
          </a:p>
          <a:p>
            <a:pPr marL="457200" lvl="0" indent="-311150" algn="l" rtl="0">
              <a:lnSpc>
                <a:spcPct val="115000"/>
              </a:lnSpc>
              <a:spcBef>
                <a:spcPts val="0"/>
              </a:spcBef>
              <a:spcAft>
                <a:spcPts val="0"/>
              </a:spcAft>
              <a:buClr>
                <a:srgbClr val="000000"/>
              </a:buClr>
              <a:buSzPts val="1300"/>
              <a:buFont typeface="Roboto"/>
              <a:buChar char="●"/>
            </a:pPr>
            <a:endParaRPr lang="en-US" sz="1300" dirty="0">
              <a:latin typeface="Roboto"/>
              <a:ea typeface="Roboto"/>
              <a:cs typeface="Roboto"/>
              <a:sym typeface="Roboto"/>
            </a:endParaRPr>
          </a:p>
          <a:p>
            <a:pPr marL="457200" lvl="0" indent="-311150" algn="l" rtl="0">
              <a:lnSpc>
                <a:spcPct val="115000"/>
              </a:lnSpc>
              <a:spcBef>
                <a:spcPts val="0"/>
              </a:spcBef>
              <a:spcAft>
                <a:spcPts val="0"/>
              </a:spcAft>
              <a:buClr>
                <a:srgbClr val="000000"/>
              </a:buClr>
              <a:buSzPts val="1300"/>
              <a:buFont typeface="Roboto"/>
              <a:buChar char="●"/>
            </a:pPr>
            <a:r>
              <a:rPr lang="en-US" sz="1300" dirty="0">
                <a:latin typeface="Roboto"/>
                <a:ea typeface="Roboto"/>
                <a:cs typeface="Roboto"/>
                <a:sym typeface="Roboto"/>
              </a:rPr>
              <a:t>Real time actions can be taken based on the emotion at the time to keep the students engaged</a:t>
            </a:r>
          </a:p>
        </p:txBody>
      </p:sp>
      <p:pic>
        <p:nvPicPr>
          <p:cNvPr id="11" name="Picture 10" descr="Icon&#10;&#10;Description automatically generated">
            <a:extLst>
              <a:ext uri="{FF2B5EF4-FFF2-40B4-BE49-F238E27FC236}">
                <a16:creationId xmlns:a16="http://schemas.microsoft.com/office/drawing/2014/main" id="{C97E32FD-3D4C-EEB2-5A54-FE1D36FA56BC}"/>
              </a:ext>
            </a:extLst>
          </p:cNvPr>
          <p:cNvPicPr>
            <a:picLocks noChangeAspect="1"/>
          </p:cNvPicPr>
          <p:nvPr/>
        </p:nvPicPr>
        <p:blipFill>
          <a:blip r:embed="rId4"/>
          <a:stretch>
            <a:fillRect/>
          </a:stretch>
        </p:blipFill>
        <p:spPr>
          <a:xfrm>
            <a:off x="6866966" y="3260060"/>
            <a:ext cx="1593465" cy="1593465"/>
          </a:xfrm>
          <a:prstGeom prst="rect">
            <a:avLst/>
          </a:prstGeom>
        </p:spPr>
      </p:pic>
    </p:spTree>
    <p:extLst>
      <p:ext uri="{BB962C8B-B14F-4D97-AF65-F5344CB8AC3E}">
        <p14:creationId xmlns:p14="http://schemas.microsoft.com/office/powerpoint/2010/main" val="894708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a:t>
            </a:r>
            <a:r>
              <a:rPr lang="en" dirty="0"/>
              <a:t>roblem Statement</a:t>
            </a:r>
            <a:endParaRPr dirty="0"/>
          </a:p>
        </p:txBody>
      </p:sp>
      <p:sp>
        <p:nvSpPr>
          <p:cNvPr id="94" name="Google Shape;94;p1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097815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 name="Google Shape;101;p15">
            <a:extLst>
              <a:ext uri="{FF2B5EF4-FFF2-40B4-BE49-F238E27FC236}">
                <a16:creationId xmlns:a16="http://schemas.microsoft.com/office/drawing/2014/main" id="{CD49D55C-06DC-A871-F922-9173FFD2AF68}"/>
              </a:ext>
            </a:extLst>
          </p:cNvPr>
          <p:cNvSpPr txBox="1"/>
          <p:nvPr/>
        </p:nvSpPr>
        <p:spPr>
          <a:xfrm>
            <a:off x="1808700" y="1391241"/>
            <a:ext cx="7023600" cy="2715328"/>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Clr>
                <a:srgbClr val="000000"/>
              </a:buClr>
              <a:buSzPts val="1300"/>
              <a:buFont typeface="Roboto"/>
              <a:buChar char="●"/>
            </a:pPr>
            <a:r>
              <a:rPr lang="en-US" sz="1300" dirty="0">
                <a:latin typeface="Roboto"/>
                <a:ea typeface="Roboto"/>
                <a:cs typeface="Roboto"/>
                <a:sym typeface="Roboto"/>
              </a:rPr>
              <a:t>Quantify and characterize engagement during learning via technology by automatically measuring it using facial expressions extracted from images</a:t>
            </a:r>
          </a:p>
          <a:p>
            <a:pPr marL="457200" lvl="0" indent="-311150" algn="l" rtl="0">
              <a:lnSpc>
                <a:spcPct val="115000"/>
              </a:lnSpc>
              <a:spcBef>
                <a:spcPts val="0"/>
              </a:spcBef>
              <a:spcAft>
                <a:spcPts val="0"/>
              </a:spcAft>
              <a:buClr>
                <a:srgbClr val="000000"/>
              </a:buClr>
              <a:buSzPts val="1300"/>
              <a:buFont typeface="Roboto"/>
              <a:buChar char="●"/>
            </a:pPr>
            <a:r>
              <a:rPr lang="en-US" sz="1300" dirty="0">
                <a:latin typeface="Roboto"/>
                <a:ea typeface="Roboto"/>
                <a:cs typeface="Roboto"/>
                <a:sym typeface="Roboto"/>
              </a:rPr>
              <a:t>Challenge is to design a rich engagement representation model to distinguish engaged and disengaged samples, which requires a large amount of data that is difficult and expensive to collect and annotate due to the complexities and ambiguities of the engagement concept.</a:t>
            </a:r>
          </a:p>
          <a:p>
            <a:pPr marL="457200" lvl="0" indent="-311150" algn="l" rtl="0">
              <a:lnSpc>
                <a:spcPct val="115000"/>
              </a:lnSpc>
              <a:spcBef>
                <a:spcPts val="0"/>
              </a:spcBef>
              <a:spcAft>
                <a:spcPts val="0"/>
              </a:spcAft>
              <a:buClr>
                <a:srgbClr val="000000"/>
              </a:buClr>
              <a:buSzPts val="1300"/>
              <a:buFont typeface="Roboto"/>
              <a:buChar char="●"/>
            </a:pPr>
            <a:r>
              <a:rPr lang="en-US" sz="1300" dirty="0">
                <a:latin typeface="Roboto"/>
                <a:ea typeface="Roboto"/>
                <a:cs typeface="Roboto"/>
                <a:sym typeface="Roboto"/>
              </a:rPr>
              <a:t>Use of a rich face representation model to capture basic facial expressions and initialize an engagement recognition model, the collection of a new dataset called the Engagement Recognition (ER) dataset to facilitate research on engagement recognition from images, and the use of deep learning techniques to model engagement, which outperforms a comprehensive range of baseline approaches on the ER dataset</a:t>
            </a:r>
          </a:p>
        </p:txBody>
      </p:sp>
      <p:sp>
        <p:nvSpPr>
          <p:cNvPr id="5" name="Google Shape;99;p15">
            <a:extLst>
              <a:ext uri="{FF2B5EF4-FFF2-40B4-BE49-F238E27FC236}">
                <a16:creationId xmlns:a16="http://schemas.microsoft.com/office/drawing/2014/main" id="{BD2C7CBB-02DD-D814-B792-0A04E930963F}"/>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does this paper try to do?</a:t>
            </a:r>
            <a:endParaRPr dirty="0"/>
          </a:p>
        </p:txBody>
      </p:sp>
      <p:pic>
        <p:nvPicPr>
          <p:cNvPr id="4" name="Picture 3" descr="Icon&#10;&#10;Description automatically generated">
            <a:extLst>
              <a:ext uri="{FF2B5EF4-FFF2-40B4-BE49-F238E27FC236}">
                <a16:creationId xmlns:a16="http://schemas.microsoft.com/office/drawing/2014/main" id="{54B1C24F-5606-723F-0B95-F09278301E0C}"/>
              </a:ext>
            </a:extLst>
          </p:cNvPr>
          <p:cNvPicPr>
            <a:picLocks noChangeAspect="1"/>
          </p:cNvPicPr>
          <p:nvPr/>
        </p:nvPicPr>
        <p:blipFill>
          <a:blip r:embed="rId3"/>
          <a:stretch>
            <a:fillRect/>
          </a:stretch>
        </p:blipFill>
        <p:spPr>
          <a:xfrm>
            <a:off x="200723" y="1613050"/>
            <a:ext cx="1808700" cy="1808700"/>
          </a:xfrm>
          <a:prstGeom prst="rect">
            <a:avLst/>
          </a:prstGeom>
        </p:spPr>
      </p:pic>
    </p:spTree>
    <p:extLst>
      <p:ext uri="{BB962C8B-B14F-4D97-AF65-F5344CB8AC3E}">
        <p14:creationId xmlns:p14="http://schemas.microsoft.com/office/powerpoint/2010/main" val="3420620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Existing Work &amp; Limitations</a:t>
            </a:r>
            <a:endParaRPr dirty="0"/>
          </a:p>
        </p:txBody>
      </p:sp>
      <p:sp>
        <p:nvSpPr>
          <p:cNvPr id="146" name="Google Shape;146;p1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014061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2" name="Google Shape;101;p15">
            <a:extLst>
              <a:ext uri="{FF2B5EF4-FFF2-40B4-BE49-F238E27FC236}">
                <a16:creationId xmlns:a16="http://schemas.microsoft.com/office/drawing/2014/main" id="{CD49D55C-06DC-A871-F922-9173FFD2AF68}"/>
              </a:ext>
            </a:extLst>
          </p:cNvPr>
          <p:cNvSpPr txBox="1"/>
          <p:nvPr/>
        </p:nvSpPr>
        <p:spPr>
          <a:xfrm>
            <a:off x="311700" y="1149118"/>
            <a:ext cx="8520600" cy="3635580"/>
          </a:xfrm>
          <a:prstGeom prst="rect">
            <a:avLst/>
          </a:prstGeom>
          <a:noFill/>
          <a:ln>
            <a:noFill/>
          </a:ln>
        </p:spPr>
        <p:txBody>
          <a:bodyPr spcFirstLastPara="1" wrap="square" lIns="91425" tIns="91425" rIns="91425" bIns="91425" anchor="t" anchorCtr="0">
            <a:spAutoFit/>
          </a:bodyPr>
          <a:lstStyle/>
          <a:p>
            <a:pPr marL="431800" lvl="8" indent="-285750">
              <a:lnSpc>
                <a:spcPct val="115000"/>
              </a:lnSpc>
              <a:buSzPts val="1300"/>
              <a:buFont typeface="Arial" panose="020B0604020202020204" pitchFamily="34" charset="0"/>
              <a:buChar char="•"/>
            </a:pPr>
            <a:r>
              <a:rPr lang="en-US" sz="1300" dirty="0">
                <a:latin typeface="Roboto"/>
                <a:ea typeface="Roboto"/>
                <a:cs typeface="Roboto"/>
                <a:sym typeface="Roboto"/>
              </a:rPr>
              <a:t>Deep learning models have shown success in automatically recognizing facial expressions, with convolutional neural networks (CNNs) being a popular choice. Studies have used frameworks of six universal emotions: sadness, happiness, fear, anger, surprise, and disgust, along with a neutral category.</a:t>
            </a:r>
          </a:p>
          <a:p>
            <a:pPr marL="431800" lvl="8" indent="-285750">
              <a:lnSpc>
                <a:spcPct val="115000"/>
              </a:lnSpc>
              <a:buSzPts val="1300"/>
              <a:buFont typeface="Arial" panose="020B0604020202020204" pitchFamily="34" charset="0"/>
              <a:buChar char="•"/>
            </a:pPr>
            <a:endParaRPr lang="en-US" sz="1300" dirty="0">
              <a:latin typeface="Roboto"/>
              <a:ea typeface="Roboto"/>
              <a:cs typeface="Roboto"/>
              <a:sym typeface="Roboto"/>
            </a:endParaRPr>
          </a:p>
          <a:p>
            <a:pPr marL="431800" lvl="8" indent="-285750">
              <a:lnSpc>
                <a:spcPct val="115000"/>
              </a:lnSpc>
              <a:buSzPts val="1300"/>
              <a:buFont typeface="Arial" panose="020B0604020202020204" pitchFamily="34" charset="0"/>
              <a:buChar char="•"/>
            </a:pPr>
            <a:r>
              <a:rPr lang="en-US" sz="1300" dirty="0">
                <a:latin typeface="Roboto"/>
                <a:ea typeface="Roboto"/>
                <a:cs typeface="Roboto"/>
                <a:sym typeface="Roboto"/>
              </a:rPr>
              <a:t>Other studies have combined visual and audio features, applied face detection methods, and trained CNN models across different FER datasets to enhance generalizability</a:t>
            </a:r>
          </a:p>
          <a:p>
            <a:pPr marL="431800" lvl="8" indent="-285750">
              <a:lnSpc>
                <a:spcPct val="115000"/>
              </a:lnSpc>
              <a:buSzPts val="1300"/>
              <a:buFont typeface="Arial" panose="020B0604020202020204" pitchFamily="34" charset="0"/>
              <a:buChar char="•"/>
            </a:pPr>
            <a:endParaRPr lang="en-US" sz="1300" dirty="0">
              <a:latin typeface="Roboto"/>
              <a:ea typeface="Roboto"/>
              <a:cs typeface="Roboto"/>
              <a:sym typeface="Roboto"/>
            </a:endParaRPr>
          </a:p>
          <a:p>
            <a:pPr marL="431800" lvl="8" indent="-285750">
              <a:lnSpc>
                <a:spcPct val="115000"/>
              </a:lnSpc>
              <a:buSzPts val="1300"/>
              <a:buFont typeface="Arial" panose="020B0604020202020204" pitchFamily="34" charset="0"/>
              <a:buChar char="•"/>
            </a:pPr>
            <a:r>
              <a:rPr lang="en-US" sz="1300" dirty="0">
                <a:latin typeface="Roboto"/>
                <a:ea typeface="Roboto"/>
                <a:cs typeface="Roboto"/>
                <a:sym typeface="Roboto"/>
              </a:rPr>
              <a:t>Engagement has been detected in three different time scales: entire learning sessions, 10-second video clips and images. Grafsgarrd classified using linear regression while linear SVMs with Gabor features were used by Whitehall, heart rate features by [</a:t>
            </a:r>
            <a:r>
              <a:rPr lang="en-US" sz="1300" dirty="0" err="1">
                <a:latin typeface="Roboto"/>
                <a:ea typeface="Roboto"/>
                <a:cs typeface="Roboto"/>
                <a:sym typeface="Roboto"/>
              </a:rPr>
              <a:t>Monkaresi</a:t>
            </a:r>
            <a:r>
              <a:rPr lang="en-US" sz="1300" dirty="0">
                <a:latin typeface="Roboto"/>
                <a:ea typeface="Roboto"/>
                <a:cs typeface="Roboto"/>
                <a:sym typeface="Roboto"/>
              </a:rPr>
              <a:t> et al.], and Bayesian classifiers by [Bosch et al]. However, accurately assigning a single engagement label to each clip has been difficult and inaccurate</a:t>
            </a:r>
          </a:p>
          <a:p>
            <a:pPr marL="431800" lvl="8" indent="-285750">
              <a:lnSpc>
                <a:spcPct val="115000"/>
              </a:lnSpc>
              <a:buSzPts val="1300"/>
              <a:buFont typeface="Arial" panose="020B0604020202020204" pitchFamily="34" charset="0"/>
              <a:buChar char="•"/>
            </a:pPr>
            <a:endParaRPr lang="en-US" sz="1300" dirty="0">
              <a:latin typeface="Roboto"/>
              <a:ea typeface="Roboto"/>
              <a:cs typeface="Roboto"/>
              <a:sym typeface="Roboto"/>
            </a:endParaRPr>
          </a:p>
          <a:p>
            <a:pPr marL="431800" lvl="8" indent="-285750">
              <a:lnSpc>
                <a:spcPct val="115000"/>
              </a:lnSpc>
              <a:buSzPts val="1300"/>
              <a:buFont typeface="Arial" panose="020B0604020202020204" pitchFamily="34" charset="0"/>
              <a:buChar char="•"/>
            </a:pPr>
            <a:r>
              <a:rPr lang="en-US" sz="1300" dirty="0">
                <a:latin typeface="Roboto"/>
                <a:ea typeface="Roboto"/>
                <a:cs typeface="Roboto"/>
                <a:sym typeface="Roboto"/>
              </a:rPr>
              <a:t>HOG+SVM model is similar to that of [Kamath et al] for recognizing engagement from images and is used as a baseline model in this work and applies gradient directions or edge orientations to express objects in local regions of images</a:t>
            </a:r>
          </a:p>
        </p:txBody>
      </p:sp>
      <p:sp>
        <p:nvSpPr>
          <p:cNvPr id="5" name="Google Shape;99;p15">
            <a:extLst>
              <a:ext uri="{FF2B5EF4-FFF2-40B4-BE49-F238E27FC236}">
                <a16:creationId xmlns:a16="http://schemas.microsoft.com/office/drawing/2014/main" id="{BD2C7CBB-02DD-D814-B792-0A04E930963F}"/>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Other Related Work</a:t>
            </a:r>
            <a:endParaRPr dirty="0"/>
          </a:p>
        </p:txBody>
      </p:sp>
    </p:spTree>
    <p:extLst>
      <p:ext uri="{BB962C8B-B14F-4D97-AF65-F5344CB8AC3E}">
        <p14:creationId xmlns:p14="http://schemas.microsoft.com/office/powerpoint/2010/main" val="1763778282"/>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4257</TotalTime>
  <Words>3034</Words>
  <Application>Microsoft Office PowerPoint</Application>
  <PresentationFormat>On-screen Show (16:9)</PresentationFormat>
  <Paragraphs>231</Paragraphs>
  <Slides>31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CMR10</vt:lpstr>
      <vt:lpstr>NimbusRomNo9L-Regu</vt:lpstr>
      <vt:lpstr>CMMI10</vt:lpstr>
      <vt:lpstr>Arial</vt:lpstr>
      <vt:lpstr>Roboto</vt:lpstr>
      <vt:lpstr>NimbusRomNo9L-ReguItal</vt:lpstr>
      <vt:lpstr>Geometric</vt:lpstr>
      <vt:lpstr>PowerPoint Presentation</vt:lpstr>
      <vt:lpstr>Summary from Previous Presentation</vt:lpstr>
      <vt:lpstr>Motivation</vt:lpstr>
      <vt:lpstr>Current problems</vt:lpstr>
      <vt:lpstr>Why Automate Engagement?</vt:lpstr>
      <vt:lpstr>Problem Statement</vt:lpstr>
      <vt:lpstr>What does this paper try to do?</vt:lpstr>
      <vt:lpstr>Existing Work &amp; Limitations</vt:lpstr>
      <vt:lpstr>Other Related Work</vt:lpstr>
      <vt:lpstr>Limitations</vt:lpstr>
      <vt:lpstr>Limitations (contd.)</vt:lpstr>
      <vt:lpstr>Methodology in Detail</vt:lpstr>
      <vt:lpstr>Setup</vt:lpstr>
      <vt:lpstr>Facial Representation Model Architecture</vt:lpstr>
      <vt:lpstr>Engagement Recognition Model</vt:lpstr>
      <vt:lpstr>Engagement Recognition Model Architecture</vt:lpstr>
      <vt:lpstr>CNN Baseline Model</vt:lpstr>
      <vt:lpstr>Results</vt:lpstr>
      <vt:lpstr>Findings from evaluations</vt:lpstr>
      <vt:lpstr>Findings from evaluations</vt:lpstr>
      <vt:lpstr>Setup for Novelty Experiment &amp; Results</vt:lpstr>
      <vt:lpstr>Setup</vt:lpstr>
      <vt:lpstr>Yale Facial Recognition Dataset</vt:lpstr>
      <vt:lpstr>Yale Facial Recognition Dataset</vt:lpstr>
      <vt:lpstr>Direct Testing the models</vt:lpstr>
      <vt:lpstr>Training and then Testing the models</vt:lpstr>
      <vt:lpstr>Conclusion</vt:lpstr>
      <vt:lpstr>Conclusion</vt:lpstr>
      <vt:lpstr>Demo</vt:lpstr>
      <vt:lpstr>Data and Codes Link</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Srijit Sen</cp:lastModifiedBy>
  <cp:revision>143</cp:revision>
  <dcterms:modified xsi:type="dcterms:W3CDTF">2023-05-02T05:54:08Z</dcterms:modified>
</cp:coreProperties>
</file>