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83" r:id="rId4"/>
    <p:sldId id="284" r:id="rId5"/>
    <p:sldId id="287" r:id="rId6"/>
    <p:sldId id="285" r:id="rId7"/>
    <p:sldId id="286" r:id="rId8"/>
    <p:sldId id="262" r:id="rId9"/>
    <p:sldId id="288" r:id="rId10"/>
    <p:sldId id="289" r:id="rId11"/>
    <p:sldId id="290" r:id="rId12"/>
    <p:sldId id="291" r:id="rId13"/>
    <p:sldId id="292" r:id="rId14"/>
    <p:sldId id="264" r:id="rId15"/>
    <p:sldId id="263" r:id="rId16"/>
    <p:sldId id="293" r:id="rId17"/>
    <p:sldId id="294" r:id="rId18"/>
    <p:sldId id="300" r:id="rId19"/>
    <p:sldId id="295" r:id="rId20"/>
    <p:sldId id="297" r:id="rId21"/>
    <p:sldId id="296" r:id="rId22"/>
    <p:sldId id="270" r:id="rId23"/>
    <p:sldId id="273" r:id="rId24"/>
    <p:sldId id="274" r:id="rId25"/>
    <p:sldId id="299" r:id="rId26"/>
    <p:sldId id="280" r:id="rId27"/>
    <p:sldId id="281" r:id="rId28"/>
    <p:sldId id="298" r:id="rId29"/>
    <p:sldId id="277" r:id="rId30"/>
    <p:sldId id="282" r:id="rId31"/>
  </p:sldIdLst>
  <p:sldSz cx="9144000" cy="5143500" type="screen16x9"/>
  <p:notesSz cx="6858000" cy="9144000"/>
  <p:embeddedFontLs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50" autoAdjust="0"/>
  </p:normalViewPr>
  <p:slideViewPr>
    <p:cSldViewPr snapToGrid="0">
      <p:cViewPr varScale="1">
        <p:scale>
          <a:sx n="97" d="100"/>
          <a:sy n="97" d="100"/>
        </p:scale>
        <p:origin x="104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943fa81319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943fa81319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810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sz="1800" b="0" i="0" u="none" strike="noStrike" baseline="0" dirty="0" err="1">
                <a:latin typeface="NimbusRomNo9L-Regu"/>
              </a:rPr>
              <a:t>whitehill</a:t>
            </a:r>
            <a:r>
              <a:rPr lang="en-US" sz="1800" b="0" i="0" u="none" strike="noStrike" baseline="0" dirty="0">
                <a:latin typeface="NimbusRomNo9L-Regu"/>
              </a:rPr>
              <a:t> </a:t>
            </a:r>
            <a:r>
              <a:rPr lang="en-US" sz="1800" b="0" i="0" u="none" strike="noStrike" baseline="0" dirty="0">
                <a:latin typeface="NimbusRomNo9L-ReguItal"/>
              </a:rPr>
              <a:t>et al. </a:t>
            </a:r>
            <a:r>
              <a:rPr lang="en-US" sz="1800" b="0" i="0" u="none" strike="noStrike" baseline="0" dirty="0">
                <a:latin typeface="NimbusRomNo9L-Regu"/>
              </a:rPr>
              <a:t>[35] showed that engagement patterns are mostly recorded in images. Bosch </a:t>
            </a:r>
            <a:r>
              <a:rPr lang="en-US" sz="1800" b="0" i="0" u="none" strike="noStrike" baseline="0" dirty="0">
                <a:latin typeface="NimbusRomNo9L-ReguItal"/>
              </a:rPr>
              <a:t>et al. </a:t>
            </a:r>
            <a:r>
              <a:rPr lang="en-US" sz="1800" b="0" i="0" u="none" strike="noStrike" baseline="0" dirty="0">
                <a:latin typeface="NimbusRomNo9L-Regu"/>
              </a:rPr>
              <a:t>[4] also confirmed that video clips could not provide extra information by reporting similar performances using different lengths of video clips in detecting engagement</a:t>
            </a:r>
            <a:endParaRPr dirty="0"/>
          </a:p>
        </p:txBody>
      </p:sp>
    </p:spTree>
    <p:extLst>
      <p:ext uri="{BB962C8B-B14F-4D97-AF65-F5344CB8AC3E}">
        <p14:creationId xmlns:p14="http://schemas.microsoft.com/office/powerpoint/2010/main" val="2740880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dirty="0"/>
          </a:p>
        </p:txBody>
      </p:sp>
    </p:spTree>
    <p:extLst>
      <p:ext uri="{BB962C8B-B14F-4D97-AF65-F5344CB8AC3E}">
        <p14:creationId xmlns:p14="http://schemas.microsoft.com/office/powerpoint/2010/main" val="3529515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dirty="0"/>
          </a:p>
        </p:txBody>
      </p:sp>
    </p:spTree>
    <p:extLst>
      <p:ext uri="{BB962C8B-B14F-4D97-AF65-F5344CB8AC3E}">
        <p14:creationId xmlns:p14="http://schemas.microsoft.com/office/powerpoint/2010/main" val="3886826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8ea79442bb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8ea79442bb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8ea79442bb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8ea79442bb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sz="1800" b="0" i="0" u="none" strike="noStrike" baseline="0" dirty="0">
                <a:latin typeface="NimbusRomNo9L-Regu"/>
              </a:rPr>
              <a:t>new dataset annotated by Psychology students, who can potentially better recognize the psychological phenomena of engagement, because of the complexity of analyzing student engagement. To assist them with recognition, brief training was provided prior to commencing the task and delivered in a consistent manner via online examples and descriptions</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dirty="0"/>
          </a:p>
        </p:txBody>
      </p:sp>
    </p:spTree>
    <p:extLst>
      <p:ext uri="{BB962C8B-B14F-4D97-AF65-F5344CB8AC3E}">
        <p14:creationId xmlns:p14="http://schemas.microsoft.com/office/powerpoint/2010/main" val="2861067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NimbusRomNo9L-Regu"/>
              </a:rPr>
              <a:t>Adapted from VGG-B framework [32]. Each rectangle is a Conv. block including two Conv. layers. eight Conv. and three fully connected layers. We also have a max pooling layer after each Conv. block with stride </a:t>
            </a:r>
            <a:r>
              <a:rPr lang="en-US" sz="1800" b="0" i="0" u="none" strike="noStrike" baseline="0" dirty="0">
                <a:latin typeface="CMR10"/>
              </a:rPr>
              <a:t>2</a:t>
            </a:r>
            <a:r>
              <a:rPr lang="en-US" sz="1800" b="0" i="0" u="none" strike="noStrike" baseline="0" dirty="0">
                <a:latin typeface="NimbusRomNo9L-Regu"/>
              </a:rPr>
              <a:t>. The model’s output layer has a softmax function generating the categorical distribution probabilities over seven facial expression classes</a:t>
            </a:r>
            <a:endParaRPr dirty="0"/>
          </a:p>
        </p:txBody>
      </p:sp>
    </p:spTree>
    <p:extLst>
      <p:ext uri="{BB962C8B-B14F-4D97-AF65-F5344CB8AC3E}">
        <p14:creationId xmlns:p14="http://schemas.microsoft.com/office/powerpoint/2010/main" val="3392910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NimbusRomNo9L-Regu"/>
              </a:rPr>
              <a:t>Adapted from VGG-B framework [32]. Each rectangle is a Conv. block including two Conv. layers. eight Conv. and three fully connected layers. We also have a max pooling layer after each Conv. block with stride </a:t>
            </a:r>
            <a:r>
              <a:rPr lang="en-US" sz="1800" b="0" i="0" u="none" strike="noStrike" baseline="0" dirty="0">
                <a:latin typeface="CMR10"/>
              </a:rPr>
              <a:t>2</a:t>
            </a:r>
            <a:r>
              <a:rPr lang="en-US" sz="1800" b="0" i="0" u="none" strike="noStrike" baseline="0" dirty="0">
                <a:latin typeface="NimbusRomNo9L-Regu"/>
              </a:rPr>
              <a:t>. The model’s output layer has a softmax function generating the categorical distribution probabilities over seven facial expression classes</a:t>
            </a:r>
            <a:endParaRPr dirty="0"/>
          </a:p>
        </p:txBody>
      </p:sp>
    </p:spTree>
    <p:extLst>
      <p:ext uri="{BB962C8B-B14F-4D97-AF65-F5344CB8AC3E}">
        <p14:creationId xmlns:p14="http://schemas.microsoft.com/office/powerpoint/2010/main" val="675227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sz="1800" b="0" i="0" u="none" strike="noStrike" baseline="0" dirty="0">
                <a:latin typeface="NimbusRomNo9L-Regu"/>
              </a:rPr>
              <a:t>normalized so that it has a zero mean and a norm equal to </a:t>
            </a:r>
            <a:r>
              <a:rPr lang="en-US" sz="1800" b="0" i="0" u="none" strike="noStrike" baseline="0" dirty="0">
                <a:latin typeface="CMR10"/>
              </a:rPr>
              <a:t>100</a:t>
            </a:r>
            <a:r>
              <a:rPr lang="en-US" sz="1800" b="0" i="0" u="none" strike="noStrike" baseline="0" dirty="0">
                <a:latin typeface="CMMI10"/>
              </a:rPr>
              <a:t>:</a:t>
            </a:r>
            <a:r>
              <a:rPr lang="en-US" sz="1800" b="0" i="0" u="none" strike="noStrike" baseline="0" dirty="0">
                <a:latin typeface="CMR10"/>
              </a:rPr>
              <a:t>0</a:t>
            </a:r>
            <a:r>
              <a:rPr lang="en-US" sz="1800" b="0" i="0" u="none" strike="noStrike" baseline="0" dirty="0">
                <a:latin typeface="NimbusRomNo9L-Regu"/>
              </a:rPr>
              <a:t>. Furthermore, for each pixel location, the pixel values are normalized to mean zero and standard deviation one using all ER training data</a:t>
            </a:r>
            <a:endParaRPr dirty="0"/>
          </a:p>
        </p:txBody>
      </p:sp>
    </p:spTree>
    <p:extLst>
      <p:ext uri="{BB962C8B-B14F-4D97-AF65-F5344CB8AC3E}">
        <p14:creationId xmlns:p14="http://schemas.microsoft.com/office/powerpoint/2010/main" val="349538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99a6336191_1_14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99a6336191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rPr>
              <a:t>To overcome model over-fitting, we apply a dropout layer after every Conv. and hidden FC layer. Local response normalization is used after the first Conv. layer. As the optimizer algorithm, stochastic gradient descent with </a:t>
            </a:r>
            <a:r>
              <a:rPr lang="en-US" sz="1800" dirty="0" err="1">
                <a:latin typeface="Roboto" panose="02000000000000000000" pitchFamily="2" charset="0"/>
                <a:ea typeface="Roboto" panose="02000000000000000000" pitchFamily="2" charset="0"/>
                <a:cs typeface="Roboto" panose="02000000000000000000" pitchFamily="2" charset="0"/>
              </a:rPr>
              <a:t>minibatching</a:t>
            </a:r>
            <a:r>
              <a:rPr lang="en-US" sz="1800" dirty="0">
                <a:latin typeface="Roboto" panose="02000000000000000000" pitchFamily="2" charset="0"/>
                <a:ea typeface="Roboto" panose="02000000000000000000" pitchFamily="2" charset="0"/>
                <a:cs typeface="Roboto" panose="02000000000000000000" pitchFamily="2" charset="0"/>
              </a:rPr>
              <a:t> and a momentum of 0.9 is used </a:t>
            </a:r>
          </a:p>
          <a:p>
            <a:pPr marL="285750" indent="-285750">
              <a:buFont typeface="Arial" panose="020B0604020202020204" pitchFamily="34" charset="0"/>
              <a:buChar char="•"/>
            </a:pPr>
            <a:r>
              <a:rPr lang="en-US" sz="1800" b="0" i="0" u="none" strike="noStrike" baseline="0" dirty="0">
                <a:latin typeface="NimbusRomNo9L-Regu"/>
              </a:rPr>
              <a:t>In the training phase, for data augmentation, input images are randomly flipped along their width and cropped to 48-by-48 pixels (after applying zero-padding because the samples were already in this size). Furthermore, they are randomly rotated by a specific max </a:t>
            </a:r>
            <a:r>
              <a:rPr lang="en-US" sz="1800" b="0" i="0" u="none" strike="noStrike" baseline="0" dirty="0" err="1">
                <a:latin typeface="NimbusRomNo9L-Regu"/>
              </a:rPr>
              <a:t>angle.We</a:t>
            </a:r>
            <a:r>
              <a:rPr lang="en-US" sz="1800" b="0" i="0" u="none" strike="noStrike" baseline="0" dirty="0">
                <a:latin typeface="NimbusRomNo9L-Regu"/>
              </a:rPr>
              <a:t> set learning rate for the VGGNET MODEL to </a:t>
            </a:r>
            <a:r>
              <a:rPr lang="en-US" sz="1800" b="0" i="0" u="none" strike="noStrike" baseline="0" dirty="0">
                <a:latin typeface="CMR10"/>
              </a:rPr>
              <a:t>0</a:t>
            </a:r>
            <a:r>
              <a:rPr lang="en-US" sz="1800" b="0" i="0" u="none" strike="noStrike" baseline="0" dirty="0">
                <a:latin typeface="CMMI10"/>
              </a:rPr>
              <a:t>:</a:t>
            </a:r>
            <a:r>
              <a:rPr lang="en-US" sz="1800" b="0" i="0" u="none" strike="noStrike" baseline="0" dirty="0">
                <a:latin typeface="CMR10"/>
              </a:rPr>
              <a:t>001 </a:t>
            </a:r>
            <a:r>
              <a:rPr lang="en-US" sz="1800" b="0" i="0" u="none" strike="noStrike" baseline="0" dirty="0">
                <a:latin typeface="NimbusRomNo9L-Regu"/>
              </a:rPr>
              <a:t>and for other models to </a:t>
            </a:r>
            <a:r>
              <a:rPr lang="en-US" sz="1800" b="0" i="0" u="none" strike="noStrike" baseline="0" dirty="0">
                <a:latin typeface="CMR10"/>
              </a:rPr>
              <a:t>0</a:t>
            </a:r>
            <a:r>
              <a:rPr lang="en-US" sz="1800" b="0" i="0" u="none" strike="noStrike" baseline="0" dirty="0">
                <a:latin typeface="CMMI10"/>
              </a:rPr>
              <a:t>:</a:t>
            </a:r>
            <a:r>
              <a:rPr lang="en-US" sz="1800" b="0" i="0" u="none" strike="noStrike" baseline="0" dirty="0">
                <a:latin typeface="CMR10"/>
              </a:rPr>
              <a:t>002</a:t>
            </a:r>
            <a:r>
              <a:rPr lang="en-US" sz="1800" b="0" i="0" u="none" strike="noStrike" baseline="0" dirty="0">
                <a:latin typeface="NimbusRomNo9L-Regu"/>
              </a:rPr>
              <a:t>. The batch size is set to 32 for the ENGAGEMENT MODEL and 28 for other models. The best model on the validation set is used to estimate the performance on the test partition of the ER dataset for all models in this work.</a:t>
            </a:r>
            <a:endParaRPr lang="en-US"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00765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sz="1800" b="0" i="0" u="none" strike="noStrike" baseline="0" dirty="0">
                <a:latin typeface="NimbusRomNo9L-Regu"/>
              </a:rPr>
              <a:t>normalized so that it has a zero mean and a norm equal to </a:t>
            </a:r>
            <a:r>
              <a:rPr lang="en-US" sz="1800" b="0" i="0" u="none" strike="noStrike" baseline="0" dirty="0">
                <a:latin typeface="CMR10"/>
              </a:rPr>
              <a:t>100</a:t>
            </a:r>
            <a:r>
              <a:rPr lang="en-US" sz="1800" b="0" i="0" u="none" strike="noStrike" baseline="0" dirty="0">
                <a:latin typeface="CMMI10"/>
              </a:rPr>
              <a:t>:</a:t>
            </a:r>
            <a:r>
              <a:rPr lang="en-US" sz="1800" b="0" i="0" u="none" strike="noStrike" baseline="0" dirty="0">
                <a:latin typeface="CMR10"/>
              </a:rPr>
              <a:t>0</a:t>
            </a:r>
            <a:r>
              <a:rPr lang="en-US" sz="1800" b="0" i="0" u="none" strike="noStrike" baseline="0" dirty="0">
                <a:latin typeface="NimbusRomNo9L-Regu"/>
              </a:rPr>
              <a:t>. Furthermore, for each pixel location, the pixel values are normalized to mean zero and standard deviation one using all ER training data</a:t>
            </a:r>
            <a:endParaRPr dirty="0"/>
          </a:p>
        </p:txBody>
      </p:sp>
    </p:spTree>
    <p:extLst>
      <p:ext uri="{BB962C8B-B14F-4D97-AF65-F5344CB8AC3E}">
        <p14:creationId xmlns:p14="http://schemas.microsoft.com/office/powerpoint/2010/main" val="4013134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8ea79442bb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8ea79442bb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8c5d73fd3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8c5d73fd3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8c5d73fd3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8c5d73fd3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NimbusRomNo9L-Regu"/>
              </a:rPr>
              <a:t>On the test set, the ENGAGEMENT MODEL achieves </a:t>
            </a:r>
            <a:r>
              <a:rPr lang="en-US" sz="1800" b="0" i="0" u="none" strike="noStrike" baseline="0" dirty="0">
                <a:latin typeface="CMR10"/>
              </a:rPr>
              <a:t>72</a:t>
            </a:r>
            <a:r>
              <a:rPr lang="en-US" sz="1800" b="0" i="0" u="none" strike="noStrike" baseline="0" dirty="0">
                <a:latin typeface="CMMI10"/>
              </a:rPr>
              <a:t>:</a:t>
            </a:r>
            <a:r>
              <a:rPr lang="en-US" sz="1800" b="0" i="0" u="none" strike="noStrike" baseline="0" dirty="0">
                <a:latin typeface="CMR10"/>
              </a:rPr>
              <a:t>38% </a:t>
            </a:r>
            <a:r>
              <a:rPr lang="en-US" sz="1800" b="0" i="0" u="none" strike="noStrike" baseline="0" dirty="0">
                <a:latin typeface="NimbusRomNo9L-Regu"/>
              </a:rPr>
              <a:t>classification accuracy, which outperforms VGGNET by 5%, and the CNN MODEL by more than </a:t>
            </a:r>
            <a:r>
              <a:rPr lang="en-US" sz="1800" b="0" i="0" u="none" strike="noStrike" baseline="0" dirty="0">
                <a:latin typeface="CMR10"/>
              </a:rPr>
              <a:t>6%</a:t>
            </a:r>
            <a:r>
              <a:rPr lang="en-US" sz="1800" b="0" i="0" u="none" strike="noStrike" baseline="0" dirty="0">
                <a:latin typeface="NimbusRomNo9L-Regu"/>
              </a:rPr>
              <a:t>; it is also </a:t>
            </a:r>
            <a:r>
              <a:rPr lang="en-US" sz="1800" b="0" i="0" u="none" strike="noStrike" baseline="0" dirty="0">
                <a:latin typeface="CMR10"/>
              </a:rPr>
              <a:t>12</a:t>
            </a:r>
            <a:r>
              <a:rPr lang="en-US" sz="1800" b="0" i="0" u="none" strike="noStrike" baseline="0" dirty="0">
                <a:latin typeface="CMMI10"/>
              </a:rPr>
              <a:t>:</a:t>
            </a:r>
            <a:r>
              <a:rPr lang="en-US" sz="1800" b="0" i="0" u="none" strike="noStrike" baseline="0" dirty="0">
                <a:latin typeface="CMR10"/>
              </a:rPr>
              <a:t>5% </a:t>
            </a:r>
            <a:r>
              <a:rPr lang="en-US" sz="1800" b="0" i="0" u="none" strike="noStrike" baseline="0" dirty="0">
                <a:latin typeface="NimbusRomNo9L-Regu"/>
              </a:rPr>
              <a:t>better than the HOG+SVM method. The ENGAGEMENT MODEL achieved </a:t>
            </a:r>
            <a:r>
              <a:rPr lang="en-US" sz="1800" b="0" i="0" u="none" strike="noStrike" baseline="0" dirty="0">
                <a:latin typeface="CMR10"/>
              </a:rPr>
              <a:t>73</a:t>
            </a:r>
            <a:r>
              <a:rPr lang="en-US" sz="1800" b="0" i="0" u="none" strike="noStrike" baseline="0" dirty="0">
                <a:latin typeface="CMMI10"/>
              </a:rPr>
              <a:t>:</a:t>
            </a:r>
            <a:r>
              <a:rPr lang="en-US" sz="1800" b="0" i="0" u="none" strike="noStrike" baseline="0" dirty="0">
                <a:latin typeface="CMR10"/>
              </a:rPr>
              <a:t>90% </a:t>
            </a:r>
            <a:r>
              <a:rPr lang="en-US" sz="1800" b="0" i="0" u="none" strike="noStrike" baseline="0" dirty="0">
                <a:latin typeface="NimbusRomNo9L-Regu"/>
              </a:rPr>
              <a:t>F1 measure which is around </a:t>
            </a:r>
            <a:r>
              <a:rPr lang="en-US" sz="1800" b="0" i="0" u="none" strike="noStrike" baseline="0" dirty="0">
                <a:latin typeface="CMR10"/>
              </a:rPr>
              <a:t>3% </a:t>
            </a:r>
            <a:r>
              <a:rPr lang="en-US" sz="1800" b="0" i="0" u="none" strike="noStrike" baseline="0" dirty="0">
                <a:latin typeface="NimbusRomNo9L-Regu"/>
              </a:rPr>
              <a:t>improvement compared to the deep baseline models and </a:t>
            </a:r>
            <a:r>
              <a:rPr lang="en-US" sz="1800" b="0" i="0" u="none" strike="noStrike" baseline="0" dirty="0">
                <a:latin typeface="CMR10"/>
              </a:rPr>
              <a:t>6% </a:t>
            </a:r>
            <a:r>
              <a:rPr lang="en-US" sz="1800" b="0" i="0" u="none" strike="noStrike" baseline="0" dirty="0">
                <a:latin typeface="NimbusRomNo9L-Regu"/>
              </a:rPr>
              <a:t>better performance than the HOG+SVM MODEL. Using the AUC metric, as the most popular metric in engagement recognition tasks, the ENGAGEMENT MODEL achieves </a:t>
            </a:r>
            <a:r>
              <a:rPr lang="en-US" sz="1800" b="0" i="0" u="none" strike="noStrike" baseline="0" dirty="0">
                <a:latin typeface="CMR10"/>
              </a:rPr>
              <a:t>73</a:t>
            </a:r>
            <a:r>
              <a:rPr lang="en-US" sz="1800" b="0" i="0" u="none" strike="noStrike" baseline="0" dirty="0">
                <a:latin typeface="CMMI10"/>
              </a:rPr>
              <a:t>:</a:t>
            </a:r>
            <a:r>
              <a:rPr lang="en-US" sz="1800" b="0" i="0" u="none" strike="noStrike" baseline="0" dirty="0">
                <a:latin typeface="CMR10"/>
              </a:rPr>
              <a:t>74% </a:t>
            </a:r>
            <a:r>
              <a:rPr lang="en-US" sz="1800" b="0" i="0" u="none" strike="noStrike" baseline="0" dirty="0">
                <a:latin typeface="NimbusRomNo9L-Regu"/>
              </a:rPr>
              <a:t>which improves the CNN and VGGNET MODELS by more than </a:t>
            </a:r>
            <a:r>
              <a:rPr lang="en-US" sz="1800" b="0" i="0" u="none" strike="noStrike" baseline="0" dirty="0">
                <a:latin typeface="CMR10"/>
              </a:rPr>
              <a:t>5% </a:t>
            </a:r>
            <a:r>
              <a:rPr lang="en-US" sz="1800" b="0" i="0" u="none" strike="noStrike" baseline="0" dirty="0">
                <a:latin typeface="NimbusRomNo9L-Regu"/>
              </a:rPr>
              <a:t>and is around </a:t>
            </a:r>
            <a:r>
              <a:rPr lang="en-US" sz="1800" b="0" i="0" u="none" strike="noStrike" baseline="0" dirty="0">
                <a:latin typeface="CMR10"/>
              </a:rPr>
              <a:t>10% </a:t>
            </a:r>
            <a:r>
              <a:rPr lang="en-US" sz="1800" b="0" i="0" u="none" strike="noStrike" baseline="0" dirty="0">
                <a:latin typeface="NimbusRomNo9L-Regu"/>
              </a:rPr>
              <a:t>better than the HOG+SVM method. There are similar improvements on the validation set</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8c5d73fd3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8c5d73fd3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dirty="0"/>
          </a:p>
        </p:txBody>
      </p:sp>
    </p:spTree>
    <p:extLst>
      <p:ext uri="{BB962C8B-B14F-4D97-AF65-F5344CB8AC3E}">
        <p14:creationId xmlns:p14="http://schemas.microsoft.com/office/powerpoint/2010/main" val="2449130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943fa81319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943fa81319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943fa81319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943fa81319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943fa81319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943fa81319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1300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943fa8131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943fa8131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 content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6496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943fa81319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943fa81319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381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137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99a6336191_1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99a6336191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299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078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943fa81319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943fa81319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NimbusRomNo9L-Regu"/>
              </a:rPr>
              <a:t>general purposes, such as Gabor features histogram of oriented gradients and facial action units, there is no work in the literature investigating the design of specific and high-level features for engagement</a:t>
            </a:r>
            <a:endParaRPr dirty="0"/>
          </a:p>
        </p:txBody>
      </p:sp>
    </p:spTree>
    <p:extLst>
      <p:ext uri="{BB962C8B-B14F-4D97-AF65-F5344CB8AC3E}">
        <p14:creationId xmlns:p14="http://schemas.microsoft.com/office/powerpoint/2010/main" val="221753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cmlpkdd2019.org/downloads/paper/241.pdf"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subTitle" idx="1"/>
          </p:nvPr>
        </p:nvSpPr>
        <p:spPr>
          <a:xfrm>
            <a:off x="486725" y="2374053"/>
            <a:ext cx="6025996" cy="432900"/>
          </a:xfrm>
          <a:prstGeom prst="rect">
            <a:avLst/>
          </a:prstGeom>
        </p:spPr>
        <p:txBody>
          <a:bodyPr spcFirstLastPara="1" wrap="square" lIns="91425" tIns="91425" rIns="91425" bIns="91425" anchor="t" anchorCtr="0">
            <a:noAutofit/>
          </a:bodyPr>
          <a:lstStyle/>
          <a:p>
            <a:pPr>
              <a:lnSpc>
                <a:spcPct val="100000"/>
              </a:lnSpc>
            </a:pPr>
            <a:r>
              <a:rPr lang="en-US" sz="2400" b="0" strike="noStrike" spc="-1" dirty="0">
                <a:latin typeface="Arial"/>
              </a:rPr>
              <a:t>Using deep </a:t>
            </a:r>
            <a:r>
              <a:rPr lang="en-US" sz="2400" spc="-1" dirty="0">
                <a:latin typeface="Arial"/>
              </a:rPr>
              <a:t>l</a:t>
            </a:r>
            <a:r>
              <a:rPr lang="en-US" sz="2400" b="0" strike="noStrike" spc="-1" dirty="0">
                <a:latin typeface="Arial"/>
              </a:rPr>
              <a:t>earning and facial expression</a:t>
            </a:r>
          </a:p>
        </p:txBody>
      </p:sp>
      <p:sp>
        <p:nvSpPr>
          <p:cNvPr id="86" name="Google Shape;86;p13"/>
          <p:cNvSpPr txBox="1"/>
          <p:nvPr/>
        </p:nvSpPr>
        <p:spPr>
          <a:xfrm>
            <a:off x="486725" y="855075"/>
            <a:ext cx="7958700" cy="163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4700" dirty="0">
                <a:solidFill>
                  <a:schemeClr val="lt1"/>
                </a:solidFill>
                <a:latin typeface="Roboto"/>
                <a:ea typeface="Roboto"/>
                <a:cs typeface="Roboto"/>
                <a:sym typeface="Roboto"/>
              </a:rPr>
              <a:t>Automatic Recognition </a:t>
            </a:r>
          </a:p>
          <a:p>
            <a:pPr marL="0" marR="0" lvl="0" indent="0" algn="l" rtl="0">
              <a:lnSpc>
                <a:spcPct val="100000"/>
              </a:lnSpc>
              <a:spcBef>
                <a:spcPts val="0"/>
              </a:spcBef>
              <a:spcAft>
                <a:spcPts val="0"/>
              </a:spcAft>
              <a:buNone/>
            </a:pPr>
            <a:r>
              <a:rPr lang="en-US" sz="4700" dirty="0">
                <a:solidFill>
                  <a:schemeClr val="lt1"/>
                </a:solidFill>
                <a:latin typeface="Roboto"/>
                <a:ea typeface="Roboto"/>
                <a:cs typeface="Roboto"/>
                <a:sym typeface="Roboto"/>
              </a:rPr>
              <a:t>of Student Engagement</a:t>
            </a:r>
          </a:p>
        </p:txBody>
      </p:sp>
      <p:sp>
        <p:nvSpPr>
          <p:cNvPr id="87" name="Google Shape;87;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8" name="Google Shape;88;p13"/>
          <p:cNvSpPr txBox="1"/>
          <p:nvPr/>
        </p:nvSpPr>
        <p:spPr>
          <a:xfrm>
            <a:off x="553225" y="3975250"/>
            <a:ext cx="1654716"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Roboto"/>
                <a:ea typeface="Roboto"/>
                <a:cs typeface="Roboto"/>
                <a:sym typeface="Roboto"/>
              </a:rPr>
              <a:t>Presenter:</a:t>
            </a:r>
            <a:endParaRPr dirty="0">
              <a:solidFill>
                <a:schemeClr val="lt1"/>
              </a:solidFill>
              <a:latin typeface="Roboto"/>
              <a:ea typeface="Roboto"/>
              <a:cs typeface="Roboto"/>
              <a:sym typeface="Roboto"/>
            </a:endParaRPr>
          </a:p>
          <a:p>
            <a:pPr marL="0" lvl="0" indent="0" algn="l" rtl="0">
              <a:spcBef>
                <a:spcPts val="0"/>
              </a:spcBef>
              <a:spcAft>
                <a:spcPts val="0"/>
              </a:spcAft>
              <a:buNone/>
            </a:pPr>
            <a:r>
              <a:rPr lang="en" dirty="0">
                <a:solidFill>
                  <a:schemeClr val="lt1"/>
                </a:solidFill>
                <a:latin typeface="Roboto"/>
                <a:ea typeface="Roboto"/>
                <a:cs typeface="Roboto"/>
                <a:sym typeface="Roboto"/>
              </a:rPr>
              <a:t>Srijit Sen </a:t>
            </a:r>
          </a:p>
          <a:p>
            <a:pPr marL="0" lvl="0" indent="0" algn="l" rtl="0">
              <a:spcBef>
                <a:spcPts val="0"/>
              </a:spcBef>
              <a:spcAft>
                <a:spcPts val="0"/>
              </a:spcAft>
              <a:buNone/>
            </a:pPr>
            <a:r>
              <a:rPr lang="en" dirty="0">
                <a:solidFill>
                  <a:schemeClr val="lt1"/>
                </a:solidFill>
                <a:latin typeface="Roboto"/>
                <a:ea typeface="Roboto"/>
                <a:cs typeface="Roboto"/>
                <a:sym typeface="Roboto"/>
              </a:rPr>
              <a:t>(CS21MDS14009)</a:t>
            </a:r>
            <a:endParaRPr dirty="0">
              <a:solidFill>
                <a:schemeClr val="lt1"/>
              </a:solidFill>
              <a:latin typeface="Roboto"/>
              <a:ea typeface="Roboto"/>
              <a:cs typeface="Roboto"/>
              <a:sym typeface="Roboto"/>
            </a:endParaRPr>
          </a:p>
        </p:txBody>
      </p:sp>
      <p:pic>
        <p:nvPicPr>
          <p:cNvPr id="3" name="Picture 2">
            <a:extLst>
              <a:ext uri="{FF2B5EF4-FFF2-40B4-BE49-F238E27FC236}">
                <a16:creationId xmlns:a16="http://schemas.microsoft.com/office/drawing/2014/main" id="{BB038A3F-179F-A343-87DB-82DB4385B629}"/>
              </a:ext>
            </a:extLst>
          </p:cNvPr>
          <p:cNvPicPr>
            <a:picLocks noChangeAspect="1"/>
          </p:cNvPicPr>
          <p:nvPr/>
        </p:nvPicPr>
        <p:blipFill>
          <a:blip r:embed="rId3"/>
          <a:stretch>
            <a:fillRect/>
          </a:stretch>
        </p:blipFill>
        <p:spPr>
          <a:xfrm>
            <a:off x="6921061" y="0"/>
            <a:ext cx="2222939" cy="1990193"/>
          </a:xfrm>
          <a:prstGeom prst="rect">
            <a:avLst/>
          </a:prstGeom>
        </p:spPr>
      </p:pic>
      <p:sp>
        <p:nvSpPr>
          <p:cNvPr id="5" name="TextBox 4">
            <a:extLst>
              <a:ext uri="{FF2B5EF4-FFF2-40B4-BE49-F238E27FC236}">
                <a16:creationId xmlns:a16="http://schemas.microsoft.com/office/drawing/2014/main" id="{10CA6DAB-4D62-DDC4-FE98-E5137AAFC71F}"/>
              </a:ext>
            </a:extLst>
          </p:cNvPr>
          <p:cNvSpPr txBox="1"/>
          <p:nvPr/>
        </p:nvSpPr>
        <p:spPr>
          <a:xfrm>
            <a:off x="605670" y="2864227"/>
            <a:ext cx="5668749" cy="1015663"/>
          </a:xfrm>
          <a:prstGeom prst="rect">
            <a:avLst/>
          </a:prstGeom>
          <a:noFill/>
        </p:spPr>
        <p:txBody>
          <a:bodyPr wrap="square">
            <a:spAutoFit/>
          </a:bodyPr>
          <a:lstStyle/>
          <a:p>
            <a:pPr algn="l"/>
            <a:r>
              <a:rPr lang="en-US" sz="1200" b="0" i="0" u="none" strike="noStrike" baseline="0" dirty="0">
                <a:solidFill>
                  <a:schemeClr val="bg1"/>
                </a:solidFill>
                <a:latin typeface="Roboto" panose="02000000000000000000" pitchFamily="2" charset="0"/>
                <a:ea typeface="Roboto" panose="02000000000000000000" pitchFamily="2" charset="0"/>
                <a:cs typeface="Roboto" panose="02000000000000000000" pitchFamily="2" charset="0"/>
              </a:rPr>
              <a:t>Omid Mohamad Nezami, Mark </a:t>
            </a:r>
            <a:r>
              <a:rPr lang="en-US" sz="1200" b="0" i="0" u="none" strike="noStrike" baseline="0" dirty="0" err="1">
                <a:solidFill>
                  <a:schemeClr val="bg1"/>
                </a:solidFill>
                <a:latin typeface="Roboto" panose="02000000000000000000" pitchFamily="2" charset="0"/>
                <a:ea typeface="Roboto" panose="02000000000000000000" pitchFamily="2" charset="0"/>
                <a:cs typeface="Roboto" panose="02000000000000000000" pitchFamily="2" charset="0"/>
              </a:rPr>
              <a:t>Dras</a:t>
            </a:r>
            <a:r>
              <a:rPr lang="en-US" sz="1200" b="0" i="0" u="none" strike="noStrike" baseline="0" dirty="0">
                <a:solidFill>
                  <a:schemeClr val="bg1"/>
                </a:solidFill>
                <a:latin typeface="Roboto" panose="02000000000000000000" pitchFamily="2" charset="0"/>
                <a:ea typeface="Roboto" panose="02000000000000000000" pitchFamily="2" charset="0"/>
                <a:cs typeface="Roboto" panose="02000000000000000000" pitchFamily="2" charset="0"/>
              </a:rPr>
              <a:t>, Len </a:t>
            </a:r>
            <a:r>
              <a:rPr lang="en-US" sz="1200" b="0" i="0" u="none" strike="noStrike" baseline="0" dirty="0" err="1">
                <a:solidFill>
                  <a:schemeClr val="bg1"/>
                </a:solidFill>
                <a:latin typeface="Roboto" panose="02000000000000000000" pitchFamily="2" charset="0"/>
                <a:ea typeface="Roboto" panose="02000000000000000000" pitchFamily="2" charset="0"/>
                <a:cs typeface="Roboto" panose="02000000000000000000" pitchFamily="2" charset="0"/>
              </a:rPr>
              <a:t>Hamey</a:t>
            </a:r>
            <a:r>
              <a:rPr lang="en-US" sz="1200" b="0" i="0" u="none" strike="noStrike" baseline="0" dirty="0">
                <a:solidFill>
                  <a:schemeClr val="bg1"/>
                </a:solidFill>
                <a:latin typeface="Roboto" panose="02000000000000000000" pitchFamily="2" charset="0"/>
                <a:ea typeface="Roboto" panose="02000000000000000000" pitchFamily="2" charset="0"/>
                <a:cs typeface="Roboto" panose="02000000000000000000" pitchFamily="2" charset="0"/>
              </a:rPr>
              <a:t>, Deborah Richards</a:t>
            </a:r>
            <a:r>
              <a:rPr lang="en-US" sz="120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sz="1200" b="0" i="0" u="none" strike="noStrike" baseline="0" dirty="0">
                <a:solidFill>
                  <a:schemeClr val="bg1"/>
                </a:solidFill>
                <a:latin typeface="Roboto" panose="02000000000000000000" pitchFamily="2" charset="0"/>
                <a:ea typeface="Roboto" panose="02000000000000000000" pitchFamily="2" charset="0"/>
                <a:cs typeface="Roboto" panose="02000000000000000000" pitchFamily="2" charset="0"/>
              </a:rPr>
              <a:t>Stephen Wan, and </a:t>
            </a:r>
            <a:r>
              <a:rPr lang="en-US" sz="1200" b="0" i="0" u="none" strike="noStrike" baseline="0" dirty="0" err="1">
                <a:solidFill>
                  <a:schemeClr val="bg1"/>
                </a:solidFill>
                <a:latin typeface="Roboto" panose="02000000000000000000" pitchFamily="2" charset="0"/>
                <a:ea typeface="Roboto" panose="02000000000000000000" pitchFamily="2" charset="0"/>
                <a:cs typeface="Roboto" panose="02000000000000000000" pitchFamily="2" charset="0"/>
              </a:rPr>
              <a:t>C´ecile</a:t>
            </a:r>
            <a:r>
              <a:rPr lang="en-US" sz="1200" b="0" i="0" u="none" strike="noStrike" baseline="0" dirty="0">
                <a:solidFill>
                  <a:schemeClr val="bg1"/>
                </a:solidFill>
                <a:latin typeface="Roboto" panose="02000000000000000000" pitchFamily="2" charset="0"/>
                <a:ea typeface="Roboto" panose="02000000000000000000" pitchFamily="2" charset="0"/>
                <a:cs typeface="Roboto" panose="02000000000000000000" pitchFamily="2" charset="0"/>
              </a:rPr>
              <a:t> Paris</a:t>
            </a:r>
          </a:p>
          <a:p>
            <a:r>
              <a:rPr lang="en-US" sz="1200" dirty="0">
                <a:solidFill>
                  <a:schemeClr val="bg1"/>
                </a:solidFill>
                <a:latin typeface="Roboto" panose="02000000000000000000" pitchFamily="2" charset="0"/>
                <a:ea typeface="Roboto" panose="02000000000000000000" pitchFamily="2" charset="0"/>
                <a:cs typeface="Roboto" panose="02000000000000000000" pitchFamily="2" charset="0"/>
              </a:rPr>
              <a:t>Published in ECML PKDD 2019</a:t>
            </a:r>
          </a:p>
          <a:p>
            <a:pPr algn="l"/>
            <a:endParaRPr lang="en-US" sz="1200" b="0" i="0" u="none" strike="noStrike" baseline="0" dirty="0">
              <a:solidFill>
                <a:schemeClr val="bg1"/>
              </a:solidFill>
              <a:latin typeface="Roboto" panose="02000000000000000000" pitchFamily="2" charset="0"/>
              <a:ea typeface="Roboto" panose="02000000000000000000" pitchFamily="2" charset="0"/>
              <a:cs typeface="Roboto" panose="02000000000000000000" pitchFamily="2" charset="0"/>
            </a:endParaRPr>
          </a:p>
          <a:p>
            <a:pPr algn="l"/>
            <a:r>
              <a:rPr lang="en-US" sz="1200" dirty="0">
                <a:solidFill>
                  <a:schemeClr val="bg1"/>
                </a:solidFill>
                <a:latin typeface="Roboto" panose="02000000000000000000" pitchFamily="2" charset="0"/>
                <a:ea typeface="Roboto" panose="02000000000000000000" pitchFamily="2" charset="0"/>
                <a:cs typeface="Roboto" panose="02000000000000000000" pitchFamily="2" charset="0"/>
              </a:rPr>
              <a:t>Paper Link : </a:t>
            </a:r>
            <a:r>
              <a:rPr lang="en-US" sz="1200" dirty="0">
                <a:solidFill>
                  <a:schemeClr val="bg1"/>
                </a:solidFill>
                <a:latin typeface="Roboto" panose="02000000000000000000" pitchFamily="2" charset="0"/>
                <a:ea typeface="Roboto" panose="02000000000000000000" pitchFamily="2" charset="0"/>
                <a:cs typeface="Roboto" panose="02000000000000000000" pitchFamily="2" charset="0"/>
                <a:hlinkClick r:id="rId4"/>
              </a:rPr>
              <a:t>https://ecmlpkdd2019.org/downloads/paper/241.pdf</a:t>
            </a:r>
            <a:endParaRPr lang="en-US" sz="12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6" name="Google Shape;88;p13">
            <a:extLst>
              <a:ext uri="{FF2B5EF4-FFF2-40B4-BE49-F238E27FC236}">
                <a16:creationId xmlns:a16="http://schemas.microsoft.com/office/drawing/2014/main" id="{EA1737CE-C21D-D930-DB72-4844F3C73B52}"/>
              </a:ext>
            </a:extLst>
          </p:cNvPr>
          <p:cNvSpPr txBox="1"/>
          <p:nvPr/>
        </p:nvSpPr>
        <p:spPr>
          <a:xfrm>
            <a:off x="2207941" y="3975250"/>
            <a:ext cx="2364059"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Roboto"/>
                <a:ea typeface="Roboto"/>
                <a:cs typeface="Roboto"/>
                <a:sym typeface="Roboto"/>
              </a:rPr>
              <a:t>Teaching Assistant :</a:t>
            </a:r>
            <a:endParaRPr dirty="0">
              <a:solidFill>
                <a:schemeClr val="lt1"/>
              </a:solidFill>
              <a:latin typeface="Roboto"/>
              <a:ea typeface="Roboto"/>
              <a:cs typeface="Roboto"/>
              <a:sym typeface="Roboto"/>
            </a:endParaRPr>
          </a:p>
          <a:p>
            <a:pPr marL="0" lvl="0" indent="0" algn="l" rtl="0">
              <a:spcBef>
                <a:spcPts val="0"/>
              </a:spcBef>
              <a:spcAft>
                <a:spcPts val="0"/>
              </a:spcAft>
              <a:buNone/>
            </a:pPr>
            <a:r>
              <a:rPr lang="en" dirty="0">
                <a:solidFill>
                  <a:schemeClr val="lt1"/>
                </a:solidFill>
                <a:latin typeface="Roboto"/>
                <a:ea typeface="Roboto"/>
                <a:cs typeface="Roboto"/>
                <a:sym typeface="Roboto"/>
              </a:rPr>
              <a:t>Khin Cho Win </a:t>
            </a:r>
          </a:p>
          <a:p>
            <a:pPr marL="0" lvl="0" indent="0" algn="l" rtl="0">
              <a:spcBef>
                <a:spcPts val="0"/>
              </a:spcBef>
              <a:spcAft>
                <a:spcPts val="0"/>
              </a:spcAft>
              <a:buNone/>
            </a:pPr>
            <a:r>
              <a:rPr lang="en-US" dirty="0">
                <a:solidFill>
                  <a:schemeClr val="lt1"/>
                </a:solidFill>
                <a:latin typeface="Roboto"/>
                <a:ea typeface="Roboto"/>
                <a:cs typeface="Roboto"/>
                <a:sym typeface="Roboto"/>
              </a:rPr>
              <a:t>Research Scholar</a:t>
            </a:r>
            <a:endParaRPr dirty="0">
              <a:solidFill>
                <a:schemeClr val="lt1"/>
              </a:solidFill>
              <a:latin typeface="Roboto"/>
              <a:ea typeface="Roboto"/>
              <a:cs typeface="Roboto"/>
              <a:sym typeface="Roboto"/>
            </a:endParaRPr>
          </a:p>
        </p:txBody>
      </p:sp>
      <p:sp>
        <p:nvSpPr>
          <p:cNvPr id="7" name="Google Shape;88;p13">
            <a:extLst>
              <a:ext uri="{FF2B5EF4-FFF2-40B4-BE49-F238E27FC236}">
                <a16:creationId xmlns:a16="http://schemas.microsoft.com/office/drawing/2014/main" id="{89004E52-3DAC-CC71-1F94-948EBC19DB84}"/>
              </a:ext>
            </a:extLst>
          </p:cNvPr>
          <p:cNvSpPr txBox="1"/>
          <p:nvPr/>
        </p:nvSpPr>
        <p:spPr>
          <a:xfrm>
            <a:off x="4755563" y="3975250"/>
            <a:ext cx="2364059"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Roboto"/>
                <a:ea typeface="Roboto"/>
                <a:cs typeface="Roboto"/>
                <a:sym typeface="Roboto"/>
              </a:rPr>
              <a:t>Instructor:</a:t>
            </a:r>
            <a:endParaRPr dirty="0">
              <a:solidFill>
                <a:schemeClr val="lt1"/>
              </a:solidFill>
              <a:latin typeface="Roboto"/>
              <a:ea typeface="Roboto"/>
              <a:cs typeface="Roboto"/>
              <a:sym typeface="Roboto"/>
            </a:endParaRPr>
          </a:p>
          <a:p>
            <a:pPr marL="0" lvl="0" indent="0" algn="l" rtl="0">
              <a:spcBef>
                <a:spcPts val="0"/>
              </a:spcBef>
              <a:spcAft>
                <a:spcPts val="0"/>
              </a:spcAft>
              <a:buNone/>
            </a:pPr>
            <a:r>
              <a:rPr lang="en-US" dirty="0">
                <a:solidFill>
                  <a:schemeClr val="lt1"/>
                </a:solidFill>
                <a:latin typeface="Roboto"/>
                <a:ea typeface="Roboto"/>
                <a:cs typeface="Roboto"/>
                <a:sym typeface="Roboto"/>
              </a:rPr>
              <a:t>Dr. C Krishna Mohan</a:t>
            </a:r>
          </a:p>
          <a:p>
            <a:pPr marL="0" lvl="0" indent="0" algn="l" rtl="0">
              <a:spcBef>
                <a:spcPts val="0"/>
              </a:spcBef>
              <a:spcAft>
                <a:spcPts val="0"/>
              </a:spcAft>
              <a:buNone/>
            </a:pPr>
            <a:r>
              <a:rPr lang="en-US" dirty="0">
                <a:solidFill>
                  <a:schemeClr val="lt1"/>
                </a:solidFill>
                <a:latin typeface="Roboto"/>
                <a:ea typeface="Roboto"/>
                <a:cs typeface="Roboto"/>
                <a:sym typeface="Roboto"/>
              </a:rPr>
              <a:t>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Existing Work &amp; Limitations</a:t>
            </a:r>
            <a:endParaRPr dirty="0"/>
          </a:p>
        </p:txBody>
      </p:sp>
      <p:sp>
        <p:nvSpPr>
          <p:cNvPr id="146" name="Google Shape;146;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014061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2" name="Google Shape;101;p15">
            <a:extLst>
              <a:ext uri="{FF2B5EF4-FFF2-40B4-BE49-F238E27FC236}">
                <a16:creationId xmlns:a16="http://schemas.microsoft.com/office/drawing/2014/main" id="{CD49D55C-06DC-A871-F922-9173FFD2AF68}"/>
              </a:ext>
            </a:extLst>
          </p:cNvPr>
          <p:cNvSpPr txBox="1"/>
          <p:nvPr/>
        </p:nvSpPr>
        <p:spPr>
          <a:xfrm>
            <a:off x="311700" y="1149118"/>
            <a:ext cx="8520600" cy="3635580"/>
          </a:xfrm>
          <a:prstGeom prst="rect">
            <a:avLst/>
          </a:prstGeom>
          <a:noFill/>
          <a:ln>
            <a:noFill/>
          </a:ln>
        </p:spPr>
        <p:txBody>
          <a:bodyPr spcFirstLastPara="1" wrap="square" lIns="91425" tIns="91425" rIns="91425" bIns="91425" anchor="t" anchorCtr="0">
            <a:spAutoFit/>
          </a:bodyPr>
          <a:lstStyle/>
          <a:p>
            <a:pPr marL="431800" lvl="8" indent="-285750">
              <a:lnSpc>
                <a:spcPct val="115000"/>
              </a:lnSpc>
              <a:buSzPts val="1300"/>
              <a:buFont typeface="Arial" panose="020B0604020202020204" pitchFamily="34" charset="0"/>
              <a:buChar char="•"/>
            </a:pPr>
            <a:r>
              <a:rPr lang="en-US" sz="1300" dirty="0">
                <a:latin typeface="Roboto"/>
                <a:ea typeface="Roboto"/>
                <a:cs typeface="Roboto"/>
                <a:sym typeface="Roboto"/>
              </a:rPr>
              <a:t>Deep learning models have shown success in automatically recognizing facial expressions, with convolutional neural networks (CNNs) being a popular choice. Studies have used frameworks of six universal emotions: sadness, happiness, fear, anger, surprise, and disgust, along with a neutral category.</a:t>
            </a:r>
          </a:p>
          <a:p>
            <a:pPr marL="431800" lvl="8" indent="-285750">
              <a:lnSpc>
                <a:spcPct val="115000"/>
              </a:lnSpc>
              <a:buSzPts val="1300"/>
              <a:buFont typeface="Arial" panose="020B0604020202020204" pitchFamily="34" charset="0"/>
              <a:buChar char="•"/>
            </a:pPr>
            <a:endParaRPr lang="en-US" sz="1300" dirty="0">
              <a:latin typeface="Roboto"/>
              <a:ea typeface="Roboto"/>
              <a:cs typeface="Roboto"/>
              <a:sym typeface="Roboto"/>
            </a:endParaRPr>
          </a:p>
          <a:p>
            <a:pPr marL="431800" lvl="8" indent="-285750">
              <a:lnSpc>
                <a:spcPct val="115000"/>
              </a:lnSpc>
              <a:buSzPts val="1300"/>
              <a:buFont typeface="Arial" panose="020B0604020202020204" pitchFamily="34" charset="0"/>
              <a:buChar char="•"/>
            </a:pPr>
            <a:r>
              <a:rPr lang="en-US" sz="1300" dirty="0">
                <a:latin typeface="Roboto"/>
                <a:ea typeface="Roboto"/>
                <a:cs typeface="Roboto"/>
                <a:sym typeface="Roboto"/>
              </a:rPr>
              <a:t>Other studies have combined visual and audio features, applied face detection methods, and trained CNN models across different FER datasets to enhance generalizability</a:t>
            </a:r>
          </a:p>
          <a:p>
            <a:pPr marL="431800" lvl="8" indent="-285750">
              <a:lnSpc>
                <a:spcPct val="115000"/>
              </a:lnSpc>
              <a:buSzPts val="1300"/>
              <a:buFont typeface="Arial" panose="020B0604020202020204" pitchFamily="34" charset="0"/>
              <a:buChar char="•"/>
            </a:pPr>
            <a:endParaRPr lang="en-US" sz="1300" dirty="0">
              <a:latin typeface="Roboto"/>
              <a:ea typeface="Roboto"/>
              <a:cs typeface="Roboto"/>
              <a:sym typeface="Roboto"/>
            </a:endParaRPr>
          </a:p>
          <a:p>
            <a:pPr marL="431800" lvl="8" indent="-285750">
              <a:lnSpc>
                <a:spcPct val="115000"/>
              </a:lnSpc>
              <a:buSzPts val="1300"/>
              <a:buFont typeface="Arial" panose="020B0604020202020204" pitchFamily="34" charset="0"/>
              <a:buChar char="•"/>
            </a:pPr>
            <a:r>
              <a:rPr lang="en-US" sz="1300" dirty="0">
                <a:latin typeface="Roboto"/>
                <a:ea typeface="Roboto"/>
                <a:cs typeface="Roboto"/>
                <a:sym typeface="Roboto"/>
              </a:rPr>
              <a:t>Engagement has been detected in three different time scales: entire learning sessions, 10-second video clips and images. Grafsgarrd classified using linear regression while linear SVMs with Gabor features were used by Whitehall, heart rate features by [</a:t>
            </a:r>
            <a:r>
              <a:rPr lang="en-US" sz="1300" dirty="0" err="1">
                <a:latin typeface="Roboto"/>
                <a:ea typeface="Roboto"/>
                <a:cs typeface="Roboto"/>
                <a:sym typeface="Roboto"/>
              </a:rPr>
              <a:t>Monkaresi</a:t>
            </a:r>
            <a:r>
              <a:rPr lang="en-US" sz="1300" dirty="0">
                <a:latin typeface="Roboto"/>
                <a:ea typeface="Roboto"/>
                <a:cs typeface="Roboto"/>
                <a:sym typeface="Roboto"/>
              </a:rPr>
              <a:t> et al.], and Bayesian classifiers by [Bosch et al]. However, accurately assigning a single engagement label to each clip has been difficult and inaccurate</a:t>
            </a:r>
          </a:p>
          <a:p>
            <a:pPr marL="431800" lvl="8" indent="-285750">
              <a:lnSpc>
                <a:spcPct val="115000"/>
              </a:lnSpc>
              <a:buSzPts val="1300"/>
              <a:buFont typeface="Arial" panose="020B0604020202020204" pitchFamily="34" charset="0"/>
              <a:buChar char="•"/>
            </a:pPr>
            <a:endParaRPr lang="en-US" sz="1300" dirty="0">
              <a:latin typeface="Roboto"/>
              <a:ea typeface="Roboto"/>
              <a:cs typeface="Roboto"/>
              <a:sym typeface="Roboto"/>
            </a:endParaRPr>
          </a:p>
          <a:p>
            <a:pPr marL="431800" lvl="8" indent="-285750">
              <a:lnSpc>
                <a:spcPct val="115000"/>
              </a:lnSpc>
              <a:buSzPts val="1300"/>
              <a:buFont typeface="Arial" panose="020B0604020202020204" pitchFamily="34" charset="0"/>
              <a:buChar char="•"/>
            </a:pPr>
            <a:r>
              <a:rPr lang="en-US" sz="1300" dirty="0">
                <a:latin typeface="Roboto"/>
                <a:ea typeface="Roboto"/>
                <a:cs typeface="Roboto"/>
                <a:sym typeface="Roboto"/>
              </a:rPr>
              <a:t>HOG+SVM model is similar to that of [Kamath et al] for recognizing engagement from images and is used as a baseline model in this work and applies gradient directions or edge orientations to express objects in local regions of images</a:t>
            </a:r>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Other Related Work</a:t>
            </a:r>
            <a:endParaRPr dirty="0"/>
          </a:p>
        </p:txBody>
      </p:sp>
    </p:spTree>
    <p:extLst>
      <p:ext uri="{BB962C8B-B14F-4D97-AF65-F5344CB8AC3E}">
        <p14:creationId xmlns:p14="http://schemas.microsoft.com/office/powerpoint/2010/main" val="176377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2" name="Google Shape;101;p15">
            <a:extLst>
              <a:ext uri="{FF2B5EF4-FFF2-40B4-BE49-F238E27FC236}">
                <a16:creationId xmlns:a16="http://schemas.microsoft.com/office/drawing/2014/main" id="{CD49D55C-06DC-A871-F922-9173FFD2AF68}"/>
              </a:ext>
            </a:extLst>
          </p:cNvPr>
          <p:cNvSpPr txBox="1"/>
          <p:nvPr/>
        </p:nvSpPr>
        <p:spPr>
          <a:xfrm>
            <a:off x="311700" y="1149118"/>
            <a:ext cx="8289607" cy="2945391"/>
          </a:xfrm>
          <a:prstGeom prst="rect">
            <a:avLst/>
          </a:prstGeom>
          <a:noFill/>
          <a:ln>
            <a:noFill/>
          </a:ln>
        </p:spPr>
        <p:txBody>
          <a:bodyPr spcFirstLastPara="1" wrap="square" lIns="91425" tIns="91425" rIns="91425" bIns="91425" anchor="t" anchorCtr="0">
            <a:spAutoFit/>
          </a:bodyPr>
          <a:lstStyle/>
          <a:p>
            <a:pPr marL="146050" lvl="8">
              <a:lnSpc>
                <a:spcPct val="115000"/>
              </a:lnSpc>
              <a:buSzPts val="1300"/>
            </a:pPr>
            <a:r>
              <a:rPr lang="en-US" sz="1300" b="1" dirty="0">
                <a:latin typeface="Roboto"/>
                <a:ea typeface="Roboto"/>
                <a:cs typeface="Roboto"/>
                <a:sym typeface="Roboto"/>
              </a:rPr>
              <a:t>Recognition of subtle differences: </a:t>
            </a:r>
          </a:p>
          <a:p>
            <a:pPr marL="146050" lvl="8">
              <a:lnSpc>
                <a:spcPct val="115000"/>
              </a:lnSpc>
              <a:buSzPts val="1300"/>
            </a:pPr>
            <a:r>
              <a:rPr lang="en-US" sz="1300" dirty="0">
                <a:latin typeface="Roboto"/>
                <a:ea typeface="Roboto"/>
                <a:cs typeface="Roboto"/>
                <a:sym typeface="Roboto"/>
              </a:rPr>
              <a:t>Facial expressions can be very subtle, hence can pose a challenge to detect and differentiate between similar expressions, such as a smile and a smirk where the difference is very subtle</a:t>
            </a:r>
          </a:p>
          <a:p>
            <a:pPr marL="146050" lvl="8">
              <a:lnSpc>
                <a:spcPct val="115000"/>
              </a:lnSpc>
              <a:buSzPts val="1300"/>
            </a:pPr>
            <a:endParaRPr lang="en-US" sz="1300" dirty="0">
              <a:latin typeface="Roboto"/>
              <a:ea typeface="Roboto"/>
              <a:cs typeface="Roboto"/>
              <a:sym typeface="Roboto"/>
            </a:endParaRPr>
          </a:p>
          <a:p>
            <a:pPr marL="146050" lvl="8">
              <a:lnSpc>
                <a:spcPct val="115000"/>
              </a:lnSpc>
              <a:buSzPts val="1300"/>
            </a:pPr>
            <a:r>
              <a:rPr lang="en-US" sz="1300" b="1" dirty="0">
                <a:latin typeface="Roboto"/>
                <a:ea typeface="Roboto"/>
                <a:cs typeface="Roboto"/>
                <a:sym typeface="Roboto"/>
              </a:rPr>
              <a:t>Limitations on available data</a:t>
            </a:r>
            <a:r>
              <a:rPr lang="en-US" sz="1300" dirty="0">
                <a:latin typeface="Roboto"/>
                <a:ea typeface="Roboto"/>
                <a:cs typeface="Roboto"/>
                <a:sym typeface="Roboto"/>
              </a:rPr>
              <a:t>: </a:t>
            </a:r>
          </a:p>
          <a:p>
            <a:pPr marL="146050" lvl="8">
              <a:lnSpc>
                <a:spcPct val="115000"/>
              </a:lnSpc>
              <a:buSzPts val="1300"/>
            </a:pPr>
            <a:r>
              <a:rPr lang="en-US" sz="1300" dirty="0">
                <a:latin typeface="Roboto"/>
                <a:ea typeface="Roboto"/>
                <a:cs typeface="Roboto"/>
                <a:sym typeface="Roboto"/>
              </a:rPr>
              <a:t>Training a deep learning model for facial expression recognition requires a vast amount of data, which may not be easily accessible, particularly for rare expressions or populations.</a:t>
            </a:r>
          </a:p>
          <a:p>
            <a:pPr marL="146050" lvl="8">
              <a:lnSpc>
                <a:spcPct val="115000"/>
              </a:lnSpc>
              <a:buSzPts val="1300"/>
            </a:pPr>
            <a:endParaRPr lang="en-US" sz="1300" dirty="0">
              <a:latin typeface="Roboto"/>
              <a:ea typeface="Roboto"/>
              <a:cs typeface="Roboto"/>
              <a:sym typeface="Roboto"/>
            </a:endParaRPr>
          </a:p>
          <a:p>
            <a:pPr marL="146050" lvl="8">
              <a:lnSpc>
                <a:spcPct val="115000"/>
              </a:lnSpc>
              <a:buSzPts val="1300"/>
            </a:pPr>
            <a:r>
              <a:rPr lang="en-US" sz="1300" b="1" dirty="0">
                <a:latin typeface="Roboto"/>
                <a:ea typeface="Roboto"/>
                <a:cs typeface="Roboto"/>
                <a:sym typeface="Roboto"/>
              </a:rPr>
              <a:t>Real-time recognition cases </a:t>
            </a:r>
            <a:r>
              <a:rPr lang="en-US" sz="1300" dirty="0">
                <a:latin typeface="Roboto"/>
                <a:ea typeface="Roboto"/>
                <a:cs typeface="Roboto"/>
                <a:sym typeface="Roboto"/>
              </a:rPr>
              <a:t>:</a:t>
            </a:r>
          </a:p>
          <a:p>
            <a:pPr marL="146050" lvl="8">
              <a:lnSpc>
                <a:spcPct val="115000"/>
              </a:lnSpc>
              <a:buSzPts val="1300"/>
            </a:pPr>
            <a:r>
              <a:rPr lang="en-US" sz="1300" dirty="0">
                <a:latin typeface="Roboto"/>
                <a:ea typeface="Roboto"/>
                <a:cs typeface="Roboto"/>
                <a:sym typeface="Roboto"/>
              </a:rPr>
              <a:t>In some applications, such as human-robot interaction or driver monitoring, facial expressions need to be recognized in real-time due to the nature of the situation, which definitely is challenging due to the computational complexity of deep learning models</a:t>
            </a:r>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Limitations</a:t>
            </a:r>
            <a:endParaRPr dirty="0"/>
          </a:p>
        </p:txBody>
      </p:sp>
    </p:spTree>
    <p:extLst>
      <p:ext uri="{BB962C8B-B14F-4D97-AF65-F5344CB8AC3E}">
        <p14:creationId xmlns:p14="http://schemas.microsoft.com/office/powerpoint/2010/main" val="342633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2" name="Google Shape;101;p15">
            <a:extLst>
              <a:ext uri="{FF2B5EF4-FFF2-40B4-BE49-F238E27FC236}">
                <a16:creationId xmlns:a16="http://schemas.microsoft.com/office/drawing/2014/main" id="{CD49D55C-06DC-A871-F922-9173FFD2AF68}"/>
              </a:ext>
            </a:extLst>
          </p:cNvPr>
          <p:cNvSpPr txBox="1"/>
          <p:nvPr/>
        </p:nvSpPr>
        <p:spPr>
          <a:xfrm>
            <a:off x="311700" y="1149118"/>
            <a:ext cx="8289607" cy="3175454"/>
          </a:xfrm>
          <a:prstGeom prst="rect">
            <a:avLst/>
          </a:prstGeom>
          <a:noFill/>
          <a:ln>
            <a:noFill/>
          </a:ln>
        </p:spPr>
        <p:txBody>
          <a:bodyPr spcFirstLastPara="1" wrap="square" lIns="91425" tIns="91425" rIns="91425" bIns="91425" anchor="t" anchorCtr="0">
            <a:spAutoFit/>
          </a:bodyPr>
          <a:lstStyle/>
          <a:p>
            <a:pPr marL="146050" lvl="8">
              <a:lnSpc>
                <a:spcPct val="115000"/>
              </a:lnSpc>
              <a:buSzPts val="1300"/>
            </a:pPr>
            <a:r>
              <a:rPr lang="en-US" sz="1300" b="1" dirty="0">
                <a:latin typeface="Roboto"/>
                <a:ea typeface="Roboto"/>
                <a:cs typeface="Roboto"/>
                <a:sym typeface="Roboto"/>
              </a:rPr>
              <a:t>Subjectivity of engagement: </a:t>
            </a:r>
          </a:p>
          <a:p>
            <a:pPr marL="146050" lvl="8">
              <a:lnSpc>
                <a:spcPct val="115000"/>
              </a:lnSpc>
              <a:buSzPts val="1300"/>
            </a:pPr>
            <a:r>
              <a:rPr lang="en-US" sz="1300" dirty="0">
                <a:latin typeface="Roboto"/>
                <a:ea typeface="Roboto"/>
                <a:cs typeface="Roboto"/>
                <a:sym typeface="Roboto"/>
              </a:rPr>
              <a:t>Engagement is a complex construct that can be challenging to define and measure objectively. Different individuals may have different engagement levels, and engagement can vary over time and across contexts</a:t>
            </a:r>
          </a:p>
          <a:p>
            <a:pPr marL="146050" lvl="8">
              <a:lnSpc>
                <a:spcPct val="115000"/>
              </a:lnSpc>
              <a:buSzPts val="1300"/>
            </a:pPr>
            <a:endParaRPr lang="en-US" sz="1300" dirty="0">
              <a:latin typeface="Roboto"/>
              <a:ea typeface="Roboto"/>
              <a:cs typeface="Roboto"/>
              <a:sym typeface="Roboto"/>
            </a:endParaRPr>
          </a:p>
          <a:p>
            <a:pPr marL="146050" lvl="8">
              <a:lnSpc>
                <a:spcPct val="115000"/>
              </a:lnSpc>
              <a:buSzPts val="1300"/>
            </a:pPr>
            <a:r>
              <a:rPr lang="en-US" sz="1300" b="1" dirty="0">
                <a:latin typeface="Roboto"/>
                <a:ea typeface="Roboto"/>
                <a:cs typeface="Roboto"/>
                <a:sym typeface="Roboto"/>
              </a:rPr>
              <a:t>Availability of labeled data</a:t>
            </a:r>
            <a:r>
              <a:rPr lang="en-US" sz="1300" dirty="0">
                <a:latin typeface="Roboto"/>
                <a:ea typeface="Roboto"/>
                <a:cs typeface="Roboto"/>
                <a:sym typeface="Roboto"/>
              </a:rPr>
              <a:t>: </a:t>
            </a:r>
          </a:p>
          <a:p>
            <a:pPr marL="146050" lvl="8">
              <a:lnSpc>
                <a:spcPct val="115000"/>
              </a:lnSpc>
              <a:buSzPts val="1300"/>
            </a:pPr>
            <a:r>
              <a:rPr lang="en-US" sz="1300" dirty="0">
                <a:latin typeface="Roboto"/>
                <a:ea typeface="Roboto"/>
                <a:cs typeface="Roboto"/>
                <a:sym typeface="Roboto"/>
              </a:rPr>
              <a:t>The availability of labeled data for engagement recognition is limited, particularly for fine-grained engagement levels or for specific populations. This can limit the development and evaluation of deep learning models for engagement recognition.</a:t>
            </a:r>
          </a:p>
          <a:p>
            <a:pPr marL="146050" lvl="8">
              <a:lnSpc>
                <a:spcPct val="115000"/>
              </a:lnSpc>
              <a:buSzPts val="1300"/>
            </a:pPr>
            <a:endParaRPr lang="en-US" sz="1300" dirty="0">
              <a:latin typeface="Roboto"/>
              <a:ea typeface="Roboto"/>
              <a:cs typeface="Roboto"/>
              <a:sym typeface="Roboto"/>
            </a:endParaRPr>
          </a:p>
          <a:p>
            <a:pPr marL="146050" lvl="8">
              <a:lnSpc>
                <a:spcPct val="115000"/>
              </a:lnSpc>
              <a:buSzPts val="1300"/>
            </a:pPr>
            <a:r>
              <a:rPr lang="en-US" sz="1300" b="1" dirty="0">
                <a:latin typeface="Roboto"/>
                <a:ea typeface="Roboto"/>
                <a:cs typeface="Roboto"/>
                <a:sym typeface="Roboto"/>
              </a:rPr>
              <a:t>Integration of multiple modalities: </a:t>
            </a:r>
          </a:p>
          <a:p>
            <a:pPr marL="146050" lvl="8">
              <a:lnSpc>
                <a:spcPct val="115000"/>
              </a:lnSpc>
              <a:buSzPts val="1300"/>
            </a:pPr>
            <a:r>
              <a:rPr lang="en-US" sz="1300" dirty="0">
                <a:latin typeface="Roboto"/>
                <a:ea typeface="Roboto"/>
                <a:cs typeface="Roboto"/>
                <a:sym typeface="Roboto"/>
              </a:rPr>
              <a:t>Engagement is not just conveyed through facial expressions but also through other nonverbal cues, physiological signals, and self-reported data. Integrating these modalities can improve the accuracy of engagement recognition but can also add complexity to the model.</a:t>
            </a:r>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Limitations (contd.)</a:t>
            </a:r>
            <a:endParaRPr dirty="0"/>
          </a:p>
        </p:txBody>
      </p:sp>
    </p:spTree>
    <p:extLst>
      <p:ext uri="{BB962C8B-B14F-4D97-AF65-F5344CB8AC3E}">
        <p14:creationId xmlns:p14="http://schemas.microsoft.com/office/powerpoint/2010/main" val="329812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287300" y="1848525"/>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Methodology in Detail</a:t>
            </a:r>
            <a:endParaRPr dirty="0"/>
          </a:p>
        </p:txBody>
      </p:sp>
      <p:sp>
        <p:nvSpPr>
          <p:cNvPr id="159" name="Google Shape;159;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US" dirty="0"/>
              <a:t>Setup</a:t>
            </a:r>
            <a:endParaRPr dirty="0"/>
          </a:p>
          <a:p>
            <a:pPr marL="457200" lvl="0" indent="-342900" algn="l" rtl="0">
              <a:spcBef>
                <a:spcPts val="0"/>
              </a:spcBef>
              <a:spcAft>
                <a:spcPts val="0"/>
              </a:spcAft>
              <a:buSzPts val="1800"/>
              <a:buAutoNum type="arabicPeriod"/>
            </a:pPr>
            <a:r>
              <a:rPr lang="en-US" dirty="0"/>
              <a:t>Facial Representation model and Architecture</a:t>
            </a:r>
          </a:p>
          <a:p>
            <a:pPr marL="457200" lvl="0" indent="-342900" algn="l" rtl="0">
              <a:spcBef>
                <a:spcPts val="0"/>
              </a:spcBef>
              <a:spcAft>
                <a:spcPts val="0"/>
              </a:spcAft>
              <a:buSzPts val="1800"/>
              <a:buAutoNum type="arabicPeriod"/>
            </a:pPr>
            <a:r>
              <a:rPr lang="en-US" dirty="0"/>
              <a:t>Baseline Models and ER Model Architecture</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160" name="Google Shape;160;p2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29" name="TextBox 128">
            <a:extLst>
              <a:ext uri="{FF2B5EF4-FFF2-40B4-BE49-F238E27FC236}">
                <a16:creationId xmlns:a16="http://schemas.microsoft.com/office/drawing/2014/main" id="{3C0E49EA-F2D1-69CF-FB51-2D39FF47955B}"/>
              </a:ext>
            </a:extLst>
          </p:cNvPr>
          <p:cNvSpPr txBox="1"/>
          <p:nvPr/>
        </p:nvSpPr>
        <p:spPr>
          <a:xfrm>
            <a:off x="4564887" y="2987241"/>
            <a:ext cx="946732" cy="507831"/>
          </a:xfrm>
          <a:prstGeom prst="rect">
            <a:avLst/>
          </a:prstGeom>
          <a:noFill/>
        </p:spPr>
        <p:txBody>
          <a:bodyPr wrap="square" rtlCol="0">
            <a:spAutoFit/>
          </a:bodyPr>
          <a:lstStyle/>
          <a:p>
            <a:r>
              <a:rPr lang="en-US" sz="900" dirty="0"/>
              <a:t>Engaged vs disengaged prediction</a:t>
            </a:r>
          </a:p>
        </p:txBody>
      </p:sp>
      <p:sp>
        <p:nvSpPr>
          <p:cNvPr id="151" name="Google Shape;151;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rPr>
              <a:t>15</a:t>
            </a:fld>
            <a:endParaRPr>
              <a:solidFill>
                <a:schemeClr val="dk2"/>
              </a:solidFill>
            </a:endParaRPr>
          </a:p>
        </p:txBody>
      </p:sp>
      <p:sp>
        <p:nvSpPr>
          <p:cNvPr id="3" name="Google Shape;99;p15">
            <a:extLst>
              <a:ext uri="{FF2B5EF4-FFF2-40B4-BE49-F238E27FC236}">
                <a16:creationId xmlns:a16="http://schemas.microsoft.com/office/drawing/2014/main" id="{1DAD8CAE-4BEB-2A05-DB4E-9E46BA01AED4}"/>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Setup</a:t>
            </a:r>
            <a:endParaRPr dirty="0"/>
          </a:p>
        </p:txBody>
      </p:sp>
      <p:sp>
        <p:nvSpPr>
          <p:cNvPr id="10" name="Rectangle 9">
            <a:extLst>
              <a:ext uri="{FF2B5EF4-FFF2-40B4-BE49-F238E27FC236}">
                <a16:creationId xmlns:a16="http://schemas.microsoft.com/office/drawing/2014/main" id="{B8BBB33E-71C0-7B38-7B2B-04D2AC4929A0}"/>
              </a:ext>
            </a:extLst>
          </p:cNvPr>
          <p:cNvSpPr/>
          <p:nvPr/>
        </p:nvSpPr>
        <p:spPr>
          <a:xfrm>
            <a:off x="961698" y="2280986"/>
            <a:ext cx="1789538" cy="69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Generalized Facial Representation Model</a:t>
            </a:r>
          </a:p>
        </p:txBody>
      </p:sp>
      <p:sp>
        <p:nvSpPr>
          <p:cNvPr id="13" name="Oval 12">
            <a:extLst>
              <a:ext uri="{FF2B5EF4-FFF2-40B4-BE49-F238E27FC236}">
                <a16:creationId xmlns:a16="http://schemas.microsoft.com/office/drawing/2014/main" id="{E080C91F-CA06-BA90-A180-E13E06B47019}"/>
              </a:ext>
            </a:extLst>
          </p:cNvPr>
          <p:cNvSpPr/>
          <p:nvPr/>
        </p:nvSpPr>
        <p:spPr>
          <a:xfrm>
            <a:off x="5150009" y="2287074"/>
            <a:ext cx="1723269" cy="693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 Model</a:t>
            </a:r>
          </a:p>
        </p:txBody>
      </p:sp>
      <p:sp>
        <p:nvSpPr>
          <p:cNvPr id="14" name="Rectangle: Rounded Corners 13">
            <a:extLst>
              <a:ext uri="{FF2B5EF4-FFF2-40B4-BE49-F238E27FC236}">
                <a16:creationId xmlns:a16="http://schemas.microsoft.com/office/drawing/2014/main" id="{C559E682-9E7C-B9C6-E4BF-38D0CFA32FF0}"/>
              </a:ext>
            </a:extLst>
          </p:cNvPr>
          <p:cNvSpPr>
            <a:spLocks/>
          </p:cNvSpPr>
          <p:nvPr/>
        </p:nvSpPr>
        <p:spPr>
          <a:xfrm>
            <a:off x="5007630" y="754950"/>
            <a:ext cx="2008026" cy="1101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data collected from students and annotated with behavior and engagement labels</a:t>
            </a:r>
          </a:p>
        </p:txBody>
      </p:sp>
      <p:cxnSp>
        <p:nvCxnSpPr>
          <p:cNvPr id="15" name="Straight Arrow Connector 14">
            <a:extLst>
              <a:ext uri="{FF2B5EF4-FFF2-40B4-BE49-F238E27FC236}">
                <a16:creationId xmlns:a16="http://schemas.microsoft.com/office/drawing/2014/main" id="{2F47DBAD-A053-6823-2BE9-6E0159EFD61D}"/>
              </a:ext>
            </a:extLst>
          </p:cNvPr>
          <p:cNvCxnSpPr>
            <a:cxnSpLocks/>
            <a:stCxn id="14" idx="2"/>
            <a:endCxn id="13" idx="0"/>
          </p:cNvCxnSpPr>
          <p:nvPr/>
        </p:nvCxnSpPr>
        <p:spPr>
          <a:xfrm>
            <a:off x="6011643" y="1856313"/>
            <a:ext cx="1" cy="430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692DD7-F459-0413-AB64-E878DC6B91A0}"/>
              </a:ext>
            </a:extLst>
          </p:cNvPr>
          <p:cNvCxnSpPr>
            <a:cxnSpLocks/>
            <a:stCxn id="10" idx="3"/>
            <a:endCxn id="13" idx="2"/>
          </p:cNvCxnSpPr>
          <p:nvPr/>
        </p:nvCxnSpPr>
        <p:spPr>
          <a:xfrm>
            <a:off x="2751236" y="2627955"/>
            <a:ext cx="2398773" cy="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1E1A956-3DF8-9E25-5713-31095F164E6A}"/>
              </a:ext>
            </a:extLst>
          </p:cNvPr>
          <p:cNvSpPr txBox="1"/>
          <p:nvPr/>
        </p:nvSpPr>
        <p:spPr>
          <a:xfrm>
            <a:off x="2846186" y="2237111"/>
            <a:ext cx="2161442" cy="369332"/>
          </a:xfrm>
          <a:prstGeom prst="rect">
            <a:avLst/>
          </a:prstGeom>
          <a:noFill/>
        </p:spPr>
        <p:txBody>
          <a:bodyPr wrap="square" rtlCol="0">
            <a:spAutoFit/>
          </a:bodyPr>
          <a:lstStyle/>
          <a:p>
            <a:r>
              <a:rPr lang="en-US" sz="900" dirty="0"/>
              <a:t>The Class probabilities are used to initialize the softmax layer of ER model</a:t>
            </a:r>
          </a:p>
        </p:txBody>
      </p:sp>
      <p:cxnSp>
        <p:nvCxnSpPr>
          <p:cNvPr id="25" name="Straight Arrow Connector 24">
            <a:extLst>
              <a:ext uri="{FF2B5EF4-FFF2-40B4-BE49-F238E27FC236}">
                <a16:creationId xmlns:a16="http://schemas.microsoft.com/office/drawing/2014/main" id="{7E39E25D-BAC7-2F94-B011-B233EDD5D785}"/>
              </a:ext>
            </a:extLst>
          </p:cNvPr>
          <p:cNvCxnSpPr>
            <a:cxnSpLocks/>
            <a:stCxn id="13" idx="4"/>
            <a:endCxn id="133" idx="0"/>
          </p:cNvCxnSpPr>
          <p:nvPr/>
        </p:nvCxnSpPr>
        <p:spPr>
          <a:xfrm flipH="1">
            <a:off x="4120301" y="2981012"/>
            <a:ext cx="1891343" cy="101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F050F99B-49ED-73AB-EB90-53C3EB1E0B87}"/>
              </a:ext>
            </a:extLst>
          </p:cNvPr>
          <p:cNvSpPr/>
          <p:nvPr/>
        </p:nvSpPr>
        <p:spPr>
          <a:xfrm>
            <a:off x="1188860" y="1526174"/>
            <a:ext cx="1591384" cy="377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FER 2013 Data</a:t>
            </a:r>
          </a:p>
        </p:txBody>
      </p:sp>
      <p:cxnSp>
        <p:nvCxnSpPr>
          <p:cNvPr id="17" name="Straight Arrow Connector 16">
            <a:extLst>
              <a:ext uri="{FF2B5EF4-FFF2-40B4-BE49-F238E27FC236}">
                <a16:creationId xmlns:a16="http://schemas.microsoft.com/office/drawing/2014/main" id="{372535FC-E88C-5A93-4843-775A9B5D25E7}"/>
              </a:ext>
            </a:extLst>
          </p:cNvPr>
          <p:cNvCxnSpPr>
            <a:cxnSpLocks/>
            <a:stCxn id="16" idx="2"/>
          </p:cNvCxnSpPr>
          <p:nvPr/>
        </p:nvCxnSpPr>
        <p:spPr>
          <a:xfrm flipH="1">
            <a:off x="1984551" y="1903580"/>
            <a:ext cx="1" cy="377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CBFCF7-14A2-244B-F82D-F90874C2BF6D}"/>
              </a:ext>
            </a:extLst>
          </p:cNvPr>
          <p:cNvSpPr txBox="1"/>
          <p:nvPr/>
        </p:nvSpPr>
        <p:spPr>
          <a:xfrm>
            <a:off x="2047203" y="1963994"/>
            <a:ext cx="589093" cy="189008"/>
          </a:xfrm>
          <a:prstGeom prst="rect">
            <a:avLst/>
          </a:prstGeom>
          <a:noFill/>
        </p:spPr>
        <p:txBody>
          <a:bodyPr wrap="square" rtlCol="0">
            <a:spAutoFit/>
          </a:bodyPr>
          <a:lstStyle/>
          <a:p>
            <a:r>
              <a:rPr lang="en-US" sz="900" dirty="0"/>
              <a:t>Input data</a:t>
            </a:r>
          </a:p>
        </p:txBody>
      </p:sp>
      <p:sp>
        <p:nvSpPr>
          <p:cNvPr id="128" name="TextBox 127">
            <a:extLst>
              <a:ext uri="{FF2B5EF4-FFF2-40B4-BE49-F238E27FC236}">
                <a16:creationId xmlns:a16="http://schemas.microsoft.com/office/drawing/2014/main" id="{8E26FEFC-B9F5-AF5F-5E58-3FDEF96795D3}"/>
              </a:ext>
            </a:extLst>
          </p:cNvPr>
          <p:cNvSpPr txBox="1"/>
          <p:nvPr/>
        </p:nvSpPr>
        <p:spPr>
          <a:xfrm>
            <a:off x="6024173" y="1942655"/>
            <a:ext cx="589093" cy="189008"/>
          </a:xfrm>
          <a:prstGeom prst="rect">
            <a:avLst/>
          </a:prstGeom>
          <a:noFill/>
        </p:spPr>
        <p:txBody>
          <a:bodyPr wrap="square" rtlCol="0">
            <a:spAutoFit/>
          </a:bodyPr>
          <a:lstStyle/>
          <a:p>
            <a:r>
              <a:rPr lang="en-US" sz="900" dirty="0"/>
              <a:t>Input data</a:t>
            </a:r>
          </a:p>
        </p:txBody>
      </p:sp>
      <p:sp>
        <p:nvSpPr>
          <p:cNvPr id="133" name="Rectangle: Rounded Corners 132">
            <a:extLst>
              <a:ext uri="{FF2B5EF4-FFF2-40B4-BE49-F238E27FC236}">
                <a16:creationId xmlns:a16="http://schemas.microsoft.com/office/drawing/2014/main" id="{DB0E06C1-A435-E281-298D-FDD8E9482E0B}"/>
              </a:ext>
            </a:extLst>
          </p:cNvPr>
          <p:cNvSpPr/>
          <p:nvPr/>
        </p:nvSpPr>
        <p:spPr>
          <a:xfrm>
            <a:off x="2954405" y="3997905"/>
            <a:ext cx="2331791" cy="850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Performance evaluation by comparison with other baseline models</a:t>
            </a:r>
          </a:p>
        </p:txBody>
      </p:sp>
      <p:sp>
        <p:nvSpPr>
          <p:cNvPr id="152" name="Oval 151">
            <a:extLst>
              <a:ext uri="{FF2B5EF4-FFF2-40B4-BE49-F238E27FC236}">
                <a16:creationId xmlns:a16="http://schemas.microsoft.com/office/drawing/2014/main" id="{C8D28D14-B5D5-31BA-B56D-B4D22ACA8BC4}"/>
              </a:ext>
            </a:extLst>
          </p:cNvPr>
          <p:cNvSpPr/>
          <p:nvPr/>
        </p:nvSpPr>
        <p:spPr>
          <a:xfrm>
            <a:off x="7320667" y="2860463"/>
            <a:ext cx="1723269" cy="693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VGGNet</a:t>
            </a:r>
            <a:r>
              <a:rPr lang="en-US" dirty="0"/>
              <a:t> Model</a:t>
            </a:r>
          </a:p>
        </p:txBody>
      </p:sp>
      <p:sp>
        <p:nvSpPr>
          <p:cNvPr id="155" name="TextBox 154">
            <a:extLst>
              <a:ext uri="{FF2B5EF4-FFF2-40B4-BE49-F238E27FC236}">
                <a16:creationId xmlns:a16="http://schemas.microsoft.com/office/drawing/2014/main" id="{7A353E76-FFD5-5274-9DDF-32907EBCF4DE}"/>
              </a:ext>
            </a:extLst>
          </p:cNvPr>
          <p:cNvSpPr txBox="1"/>
          <p:nvPr/>
        </p:nvSpPr>
        <p:spPr>
          <a:xfrm>
            <a:off x="6752936" y="3148737"/>
            <a:ext cx="589093" cy="189008"/>
          </a:xfrm>
          <a:prstGeom prst="rect">
            <a:avLst/>
          </a:prstGeom>
          <a:noFill/>
        </p:spPr>
        <p:txBody>
          <a:bodyPr wrap="square" rtlCol="0">
            <a:spAutoFit/>
          </a:bodyPr>
          <a:lstStyle/>
          <a:p>
            <a:r>
              <a:rPr lang="en-US" sz="900" dirty="0"/>
              <a:t>Input data</a:t>
            </a:r>
          </a:p>
        </p:txBody>
      </p:sp>
      <p:sp>
        <p:nvSpPr>
          <p:cNvPr id="156" name="Oval 155">
            <a:extLst>
              <a:ext uri="{FF2B5EF4-FFF2-40B4-BE49-F238E27FC236}">
                <a16:creationId xmlns:a16="http://schemas.microsoft.com/office/drawing/2014/main" id="{146F70B6-B786-643B-DFE9-9AC4210F2E36}"/>
              </a:ext>
            </a:extLst>
          </p:cNvPr>
          <p:cNvSpPr/>
          <p:nvPr/>
        </p:nvSpPr>
        <p:spPr>
          <a:xfrm>
            <a:off x="7342029" y="3771056"/>
            <a:ext cx="1723269" cy="693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HOG+ SVM model</a:t>
            </a:r>
          </a:p>
        </p:txBody>
      </p:sp>
      <p:sp>
        <p:nvSpPr>
          <p:cNvPr id="163" name="Oval 162">
            <a:extLst>
              <a:ext uri="{FF2B5EF4-FFF2-40B4-BE49-F238E27FC236}">
                <a16:creationId xmlns:a16="http://schemas.microsoft.com/office/drawing/2014/main" id="{157C1A13-A0B1-25BF-63DC-C02C5472EA67}"/>
              </a:ext>
            </a:extLst>
          </p:cNvPr>
          <p:cNvSpPr/>
          <p:nvPr/>
        </p:nvSpPr>
        <p:spPr>
          <a:xfrm>
            <a:off x="7320667" y="1969469"/>
            <a:ext cx="1723269" cy="693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CNN Model</a:t>
            </a:r>
          </a:p>
        </p:txBody>
      </p:sp>
      <p:cxnSp>
        <p:nvCxnSpPr>
          <p:cNvPr id="165" name="Connector: Elbow 164">
            <a:extLst>
              <a:ext uri="{FF2B5EF4-FFF2-40B4-BE49-F238E27FC236}">
                <a16:creationId xmlns:a16="http://schemas.microsoft.com/office/drawing/2014/main" id="{B66DEA2C-B158-194E-63BE-99D83136838C}"/>
              </a:ext>
            </a:extLst>
          </p:cNvPr>
          <p:cNvCxnSpPr>
            <a:cxnSpLocks/>
            <a:stCxn id="14" idx="3"/>
            <a:endCxn id="156" idx="2"/>
          </p:cNvCxnSpPr>
          <p:nvPr/>
        </p:nvCxnSpPr>
        <p:spPr>
          <a:xfrm>
            <a:off x="7015656" y="1305632"/>
            <a:ext cx="326373" cy="28123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C7DD85DC-B9DE-E73E-5602-D0D380B54426}"/>
              </a:ext>
            </a:extLst>
          </p:cNvPr>
          <p:cNvCxnSpPr>
            <a:endCxn id="152" idx="2"/>
          </p:cNvCxnSpPr>
          <p:nvPr/>
        </p:nvCxnSpPr>
        <p:spPr>
          <a:xfrm>
            <a:off x="7177540" y="3207432"/>
            <a:ext cx="143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3EFD7424-2498-768F-EEC8-758A92B3B04E}"/>
              </a:ext>
            </a:extLst>
          </p:cNvPr>
          <p:cNvCxnSpPr/>
          <p:nvPr/>
        </p:nvCxnSpPr>
        <p:spPr>
          <a:xfrm>
            <a:off x="7195930" y="2319304"/>
            <a:ext cx="143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17F7BCA3-22E4-F64F-9597-9FB4F08B7253}"/>
              </a:ext>
            </a:extLst>
          </p:cNvPr>
          <p:cNvCxnSpPr>
            <a:cxnSpLocks/>
            <a:endCxn id="133" idx="0"/>
          </p:cNvCxnSpPr>
          <p:nvPr/>
        </p:nvCxnSpPr>
        <p:spPr>
          <a:xfrm flipH="1">
            <a:off x="4120301" y="2897608"/>
            <a:ext cx="3075629" cy="1100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2" name="Google Shape;101;p15">
            <a:extLst>
              <a:ext uri="{FF2B5EF4-FFF2-40B4-BE49-F238E27FC236}">
                <a16:creationId xmlns:a16="http://schemas.microsoft.com/office/drawing/2014/main" id="{CD49D55C-06DC-A871-F922-9173FFD2AF68}"/>
              </a:ext>
            </a:extLst>
          </p:cNvPr>
          <p:cNvSpPr txBox="1"/>
          <p:nvPr/>
        </p:nvSpPr>
        <p:spPr>
          <a:xfrm>
            <a:off x="311700" y="1149118"/>
            <a:ext cx="8289607" cy="2255202"/>
          </a:xfrm>
          <a:prstGeom prst="rect">
            <a:avLst/>
          </a:prstGeom>
          <a:noFill/>
          <a:ln>
            <a:noFill/>
          </a:ln>
        </p:spPr>
        <p:txBody>
          <a:bodyPr spcFirstLastPara="1" wrap="square" lIns="91425" tIns="91425" rIns="91425" bIns="91425" anchor="t" anchorCtr="0">
            <a:spAutoFit/>
          </a:bodyPr>
          <a:lstStyle/>
          <a:p>
            <a:pPr marL="146050" lvl="8">
              <a:lnSpc>
                <a:spcPct val="115000"/>
              </a:lnSpc>
              <a:buSzPts val="1300"/>
            </a:pPr>
            <a:r>
              <a:rPr lang="en-US" sz="1300" b="1" dirty="0">
                <a:latin typeface="Roboto"/>
                <a:ea typeface="Roboto"/>
                <a:cs typeface="Roboto"/>
                <a:sym typeface="Roboto"/>
              </a:rPr>
              <a:t>Use of rich facial representation:</a:t>
            </a:r>
          </a:p>
          <a:p>
            <a:pPr marL="146050" lvl="8">
              <a:lnSpc>
                <a:spcPct val="115000"/>
              </a:lnSpc>
              <a:buSzPts val="1300"/>
            </a:pPr>
            <a:r>
              <a:rPr lang="en-US" sz="1300" dirty="0">
                <a:latin typeface="Roboto"/>
                <a:ea typeface="Roboto"/>
                <a:cs typeface="Roboto"/>
                <a:sym typeface="Roboto"/>
              </a:rPr>
              <a:t>First time a rich face representation model has been used to capture basic facial expressions and initialize</a:t>
            </a:r>
          </a:p>
          <a:p>
            <a:pPr marL="146050" lvl="8">
              <a:lnSpc>
                <a:spcPct val="115000"/>
              </a:lnSpc>
              <a:buSzPts val="1300"/>
            </a:pPr>
            <a:r>
              <a:rPr lang="en-US" sz="1300" dirty="0">
                <a:latin typeface="Roboto"/>
                <a:ea typeface="Roboto"/>
                <a:cs typeface="Roboto"/>
                <a:sym typeface="Roboto"/>
              </a:rPr>
              <a:t>an engagement recognition model. This makes the process of engagement recognition closer to real time</a:t>
            </a:r>
          </a:p>
          <a:p>
            <a:pPr marL="146050" lvl="8">
              <a:lnSpc>
                <a:spcPct val="115000"/>
              </a:lnSpc>
              <a:buSzPts val="1300"/>
            </a:pPr>
            <a:endParaRPr lang="en-US" sz="1300" dirty="0">
              <a:latin typeface="Roboto"/>
              <a:ea typeface="Roboto"/>
              <a:cs typeface="Roboto"/>
              <a:sym typeface="Roboto"/>
            </a:endParaRPr>
          </a:p>
          <a:p>
            <a:pPr marL="146050" lvl="8">
              <a:lnSpc>
                <a:spcPct val="115000"/>
              </a:lnSpc>
              <a:buSzPts val="1300"/>
            </a:pPr>
            <a:r>
              <a:rPr lang="en-US" sz="1300" b="1" dirty="0">
                <a:latin typeface="Roboto"/>
                <a:ea typeface="Roboto"/>
                <a:cs typeface="Roboto"/>
                <a:sym typeface="Roboto"/>
              </a:rPr>
              <a:t>Creation of ER dataset</a:t>
            </a:r>
            <a:r>
              <a:rPr lang="en-US" sz="1300" dirty="0">
                <a:latin typeface="Roboto"/>
                <a:ea typeface="Roboto"/>
                <a:cs typeface="Roboto"/>
                <a:sym typeface="Roboto"/>
              </a:rPr>
              <a:t>: </a:t>
            </a:r>
          </a:p>
          <a:p>
            <a:pPr marL="146050" lvl="8">
              <a:lnSpc>
                <a:spcPct val="115000"/>
              </a:lnSpc>
              <a:buSzPts val="1300"/>
            </a:pPr>
            <a:r>
              <a:rPr lang="en-US" sz="1300" dirty="0">
                <a:latin typeface="Roboto"/>
                <a:ea typeface="Roboto"/>
                <a:cs typeface="Roboto"/>
                <a:sym typeface="Roboto"/>
              </a:rPr>
              <a:t>Collected a new dataset we call the Engagement Recognition (ER) dataset to facilitate research on engagement recognition from images. To handle the complexity and ambiguity of engagement concept, our data is annotated in two steps, separating the behavioral and emotional dimensions of engagement. The final engagement label in the ER dataset is the combination of the two dimensions</a:t>
            </a:r>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does the setup solve the challenges</a:t>
            </a:r>
            <a:endParaRPr dirty="0"/>
          </a:p>
        </p:txBody>
      </p:sp>
    </p:spTree>
    <p:extLst>
      <p:ext uri="{BB962C8B-B14F-4D97-AF65-F5344CB8AC3E}">
        <p14:creationId xmlns:p14="http://schemas.microsoft.com/office/powerpoint/2010/main" val="2501387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Facial Representation Model Architecture</a:t>
            </a:r>
            <a:endParaRPr dirty="0"/>
          </a:p>
        </p:txBody>
      </p:sp>
      <p:sp>
        <p:nvSpPr>
          <p:cNvPr id="7" name="TextBox 6">
            <a:extLst>
              <a:ext uri="{FF2B5EF4-FFF2-40B4-BE49-F238E27FC236}">
                <a16:creationId xmlns:a16="http://schemas.microsoft.com/office/drawing/2014/main" id="{CD10994D-267D-FAFB-C9FD-6504CF2814F0}"/>
              </a:ext>
            </a:extLst>
          </p:cNvPr>
          <p:cNvSpPr txBox="1"/>
          <p:nvPr/>
        </p:nvSpPr>
        <p:spPr>
          <a:xfrm>
            <a:off x="311700" y="3477571"/>
            <a:ext cx="3393688" cy="892552"/>
          </a:xfrm>
          <a:prstGeom prst="rect">
            <a:avLst/>
          </a:prstGeom>
          <a:noFill/>
        </p:spPr>
        <p:txBody>
          <a:bodyPr wrap="square">
            <a:spAutoFit/>
          </a:bodyPr>
          <a:lstStyle/>
          <a:p>
            <a:r>
              <a:rPr lang="en-US" sz="1300" dirty="0">
                <a:latin typeface="Roboto" panose="02000000000000000000" pitchFamily="2" charset="0"/>
                <a:ea typeface="Roboto" panose="02000000000000000000" pitchFamily="2" charset="0"/>
                <a:cs typeface="Roboto" panose="02000000000000000000" pitchFamily="2" charset="0"/>
              </a:rPr>
              <a:t>Used the Facial Expression Recognition 2013 (FER-2013) dataset, which contains grayscale images labeled with seven different emotions</a:t>
            </a:r>
          </a:p>
        </p:txBody>
      </p:sp>
      <p:sp>
        <p:nvSpPr>
          <p:cNvPr id="9" name="TextBox 8">
            <a:extLst>
              <a:ext uri="{FF2B5EF4-FFF2-40B4-BE49-F238E27FC236}">
                <a16:creationId xmlns:a16="http://schemas.microsoft.com/office/drawing/2014/main" id="{1A89EDE7-56F7-6B03-1939-5EB7AE51A7D3}"/>
              </a:ext>
            </a:extLst>
          </p:cNvPr>
          <p:cNvSpPr txBox="1"/>
          <p:nvPr/>
        </p:nvSpPr>
        <p:spPr>
          <a:xfrm>
            <a:off x="4485290" y="1308966"/>
            <a:ext cx="4280101" cy="769441"/>
          </a:xfrm>
          <a:prstGeom prst="rect">
            <a:avLst/>
          </a:prstGeom>
          <a:noFill/>
        </p:spPr>
        <p:txBody>
          <a:bodyPr wrap="square">
            <a:spAutoFit/>
          </a:bodyPr>
          <a:lstStyle/>
          <a:p>
            <a:r>
              <a:rPr lang="en-US" sz="1100" dirty="0">
                <a:latin typeface="Roboto" panose="02000000000000000000" pitchFamily="2" charset="0"/>
                <a:ea typeface="Roboto" panose="02000000000000000000" pitchFamily="2" charset="0"/>
                <a:cs typeface="Roboto" panose="02000000000000000000" pitchFamily="2" charset="0"/>
              </a:rPr>
              <a:t>Trained a VGG-B model using this dataset to recognize facial expressions, training set into two parts after removing 11 completely black samples, 3,589 for validating and 25,109 for training our facial expression recognition model</a:t>
            </a:r>
          </a:p>
        </p:txBody>
      </p:sp>
      <p:pic>
        <p:nvPicPr>
          <p:cNvPr id="3074" name="Picture 2" descr="The Facial Emotion Recognition (FER-2013) Dataset for Prediction System of  Micro-Expressions Face Using the Convolutional Neural Network (CNN)  Algorithm based Raspberry Pi | Semantic Scholar">
            <a:extLst>
              <a:ext uri="{FF2B5EF4-FFF2-40B4-BE49-F238E27FC236}">
                <a16:creationId xmlns:a16="http://schemas.microsoft.com/office/drawing/2014/main" id="{03A0AC82-5A09-05A8-A592-56F6A82B0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08" y="1284573"/>
            <a:ext cx="3749662" cy="20395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0A9C5A2-55DF-0993-5DE7-12C09DCCC885}"/>
              </a:ext>
            </a:extLst>
          </p:cNvPr>
          <p:cNvPicPr>
            <a:picLocks noChangeAspect="1"/>
          </p:cNvPicPr>
          <p:nvPr/>
        </p:nvPicPr>
        <p:blipFill>
          <a:blip r:embed="rId4"/>
          <a:stretch>
            <a:fillRect/>
          </a:stretch>
        </p:blipFill>
        <p:spPr>
          <a:xfrm>
            <a:off x="5219087" y="2089507"/>
            <a:ext cx="2832625" cy="2884336"/>
          </a:xfrm>
          <a:prstGeom prst="rect">
            <a:avLst/>
          </a:prstGeom>
        </p:spPr>
      </p:pic>
    </p:spTree>
    <p:extLst>
      <p:ext uri="{BB962C8B-B14F-4D97-AF65-F5344CB8AC3E}">
        <p14:creationId xmlns:p14="http://schemas.microsoft.com/office/powerpoint/2010/main" val="4035642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1" name="Picture 10">
            <a:extLst>
              <a:ext uri="{FF2B5EF4-FFF2-40B4-BE49-F238E27FC236}">
                <a16:creationId xmlns:a16="http://schemas.microsoft.com/office/drawing/2014/main" id="{30162D0A-3653-DE59-7775-55BEB1C7608D}"/>
              </a:ext>
            </a:extLst>
          </p:cNvPr>
          <p:cNvPicPr>
            <a:picLocks noChangeAspect="1"/>
          </p:cNvPicPr>
          <p:nvPr/>
        </p:nvPicPr>
        <p:blipFill>
          <a:blip r:embed="rId3"/>
          <a:stretch>
            <a:fillRect/>
          </a:stretch>
        </p:blipFill>
        <p:spPr>
          <a:xfrm>
            <a:off x="501074" y="1042130"/>
            <a:ext cx="1496983" cy="3915186"/>
          </a:xfrm>
          <a:prstGeom prst="rect">
            <a:avLst/>
          </a:prstGeom>
        </p:spPr>
      </p:pic>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Facial Representation Model Architecture</a:t>
            </a:r>
            <a:endParaRPr dirty="0"/>
          </a:p>
        </p:txBody>
      </p:sp>
      <p:pic>
        <p:nvPicPr>
          <p:cNvPr id="3" name="Picture 2">
            <a:extLst>
              <a:ext uri="{FF2B5EF4-FFF2-40B4-BE49-F238E27FC236}">
                <a16:creationId xmlns:a16="http://schemas.microsoft.com/office/drawing/2014/main" id="{901A892C-5124-A536-68ED-48EDAA23690D}"/>
              </a:ext>
            </a:extLst>
          </p:cNvPr>
          <p:cNvPicPr>
            <a:picLocks noChangeAspect="1"/>
          </p:cNvPicPr>
          <p:nvPr/>
        </p:nvPicPr>
        <p:blipFill>
          <a:blip r:embed="rId4"/>
          <a:stretch>
            <a:fillRect/>
          </a:stretch>
        </p:blipFill>
        <p:spPr>
          <a:xfrm>
            <a:off x="2601313" y="1556947"/>
            <a:ext cx="4824246" cy="3282682"/>
          </a:xfrm>
          <a:prstGeom prst="rect">
            <a:avLst/>
          </a:prstGeom>
        </p:spPr>
      </p:pic>
      <p:sp>
        <p:nvSpPr>
          <p:cNvPr id="4" name="Rectangle 3">
            <a:extLst>
              <a:ext uri="{FF2B5EF4-FFF2-40B4-BE49-F238E27FC236}">
                <a16:creationId xmlns:a16="http://schemas.microsoft.com/office/drawing/2014/main" id="{8705B102-1348-D446-FBBA-CF157D18ABBB}"/>
              </a:ext>
            </a:extLst>
          </p:cNvPr>
          <p:cNvSpPr/>
          <p:nvPr/>
        </p:nvSpPr>
        <p:spPr>
          <a:xfrm>
            <a:off x="5029200" y="3641834"/>
            <a:ext cx="546538" cy="9222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483825A-0105-5363-D070-1CE08AECEAF1}"/>
              </a:ext>
            </a:extLst>
          </p:cNvPr>
          <p:cNvSpPr/>
          <p:nvPr/>
        </p:nvSpPr>
        <p:spPr>
          <a:xfrm>
            <a:off x="5402317" y="3675991"/>
            <a:ext cx="173421" cy="9222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208D86E-06B3-1D68-516A-90DE5A744FB3}"/>
              </a:ext>
            </a:extLst>
          </p:cNvPr>
          <p:cNvSpPr/>
          <p:nvPr/>
        </p:nvSpPr>
        <p:spPr>
          <a:xfrm>
            <a:off x="4109536" y="3707523"/>
            <a:ext cx="407285" cy="9222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FAED24C-DFC3-E78D-D16C-67F3D66A1C97}"/>
              </a:ext>
            </a:extLst>
          </p:cNvPr>
          <p:cNvSpPr txBox="1"/>
          <p:nvPr/>
        </p:nvSpPr>
        <p:spPr>
          <a:xfrm>
            <a:off x="2522483" y="1024146"/>
            <a:ext cx="5937947" cy="430887"/>
          </a:xfrm>
          <a:prstGeom prst="rect">
            <a:avLst/>
          </a:prstGeom>
          <a:noFill/>
        </p:spPr>
        <p:txBody>
          <a:bodyPr wrap="square">
            <a:spAutoFit/>
          </a:bodyPr>
          <a:lstStyle/>
          <a:p>
            <a:r>
              <a:rPr lang="en-US" sz="1100" dirty="0">
                <a:latin typeface="Roboto" panose="02000000000000000000" pitchFamily="2" charset="0"/>
                <a:ea typeface="Roboto" panose="02000000000000000000" pitchFamily="2" charset="0"/>
                <a:cs typeface="Roboto" panose="02000000000000000000" pitchFamily="2" charset="0"/>
              </a:rPr>
              <a:t>The model’s output layer has a softmax function generating the categorical distribution probabilities over seven facial expression classes in FER-2013</a:t>
            </a:r>
          </a:p>
        </p:txBody>
      </p:sp>
    </p:spTree>
    <p:extLst>
      <p:ext uri="{BB962C8B-B14F-4D97-AF65-F5344CB8AC3E}">
        <p14:creationId xmlns:p14="http://schemas.microsoft.com/office/powerpoint/2010/main" val="4244708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Engagement Recognition Model</a:t>
            </a:r>
            <a:endParaRPr dirty="0"/>
          </a:p>
        </p:txBody>
      </p:sp>
      <p:sp>
        <p:nvSpPr>
          <p:cNvPr id="7" name="TextBox 6">
            <a:extLst>
              <a:ext uri="{FF2B5EF4-FFF2-40B4-BE49-F238E27FC236}">
                <a16:creationId xmlns:a16="http://schemas.microsoft.com/office/drawing/2014/main" id="{CD10994D-267D-FAFB-C9FD-6504CF2814F0}"/>
              </a:ext>
            </a:extLst>
          </p:cNvPr>
          <p:cNvSpPr txBox="1"/>
          <p:nvPr/>
        </p:nvSpPr>
        <p:spPr>
          <a:xfrm>
            <a:off x="252227" y="3158474"/>
            <a:ext cx="3858856" cy="1492716"/>
          </a:xfrm>
          <a:prstGeom prst="rect">
            <a:avLst/>
          </a:prstGeom>
          <a:noFill/>
        </p:spPr>
        <p:txBody>
          <a:bodyPr wrap="square">
            <a:spAutoFit/>
          </a:bodyPr>
          <a:lstStyle/>
          <a:p>
            <a:r>
              <a:rPr lang="en-US" sz="1300" dirty="0">
                <a:latin typeface="Roboto" panose="02000000000000000000" pitchFamily="2" charset="0"/>
                <a:ea typeface="Roboto" panose="02000000000000000000" pitchFamily="2" charset="0"/>
                <a:cs typeface="Roboto" panose="02000000000000000000" pitchFamily="2" charset="0"/>
              </a:rPr>
              <a:t>Collected and annotated data with the psychologists, each sample is categorized</a:t>
            </a:r>
          </a:p>
          <a:p>
            <a:r>
              <a:rPr lang="en-US" sz="1300" dirty="0">
                <a:latin typeface="Roboto" panose="02000000000000000000" pitchFamily="2" charset="0"/>
                <a:ea typeface="Roboto" panose="02000000000000000000" pitchFamily="2" charset="0"/>
                <a:cs typeface="Roboto" panose="02000000000000000000" pitchFamily="2" charset="0"/>
              </a:rPr>
              <a:t>as engaged or disengaged by combining the dimensions’ For example, if a particular annotator labels an image as on-task and satisfied, the category for this image from this annotator is engaged</a:t>
            </a:r>
          </a:p>
        </p:txBody>
      </p:sp>
      <p:pic>
        <p:nvPicPr>
          <p:cNvPr id="3" name="Picture 2">
            <a:extLst>
              <a:ext uri="{FF2B5EF4-FFF2-40B4-BE49-F238E27FC236}">
                <a16:creationId xmlns:a16="http://schemas.microsoft.com/office/drawing/2014/main" id="{2E071B80-AD6B-BC28-77BF-3084F2EBC8FF}"/>
              </a:ext>
            </a:extLst>
          </p:cNvPr>
          <p:cNvPicPr>
            <a:picLocks noChangeAspect="1"/>
          </p:cNvPicPr>
          <p:nvPr/>
        </p:nvPicPr>
        <p:blipFill>
          <a:blip r:embed="rId3"/>
          <a:stretch>
            <a:fillRect/>
          </a:stretch>
        </p:blipFill>
        <p:spPr>
          <a:xfrm>
            <a:off x="378071" y="1390548"/>
            <a:ext cx="2811177" cy="1695456"/>
          </a:xfrm>
          <a:prstGeom prst="rect">
            <a:avLst/>
          </a:prstGeom>
        </p:spPr>
      </p:pic>
      <p:sp>
        <p:nvSpPr>
          <p:cNvPr id="4" name="Rectangle: Rounded Corners 3">
            <a:extLst>
              <a:ext uri="{FF2B5EF4-FFF2-40B4-BE49-F238E27FC236}">
                <a16:creationId xmlns:a16="http://schemas.microsoft.com/office/drawing/2014/main" id="{C9F59ED0-75C5-D37A-157E-5F3CBF1E8661}"/>
              </a:ext>
            </a:extLst>
          </p:cNvPr>
          <p:cNvSpPr/>
          <p:nvPr/>
        </p:nvSpPr>
        <p:spPr>
          <a:xfrm>
            <a:off x="3532893" y="1495809"/>
            <a:ext cx="1447986" cy="1492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100" b="0" i="0" u="none" strike="noStrike" baseline="0" dirty="0">
                <a:latin typeface="Roboto" panose="02000000000000000000" pitchFamily="2" charset="0"/>
                <a:ea typeface="Roboto" panose="02000000000000000000" pitchFamily="2" charset="0"/>
                <a:cs typeface="Roboto" panose="02000000000000000000" pitchFamily="2" charset="0"/>
              </a:rPr>
              <a:t>ER dataset</a:t>
            </a:r>
          </a:p>
          <a:p>
            <a:pPr algn="l"/>
            <a:r>
              <a:rPr lang="en-US" sz="1100" b="0" i="0" u="none" strike="noStrike" baseline="0" dirty="0">
                <a:latin typeface="Roboto" panose="02000000000000000000" pitchFamily="2" charset="0"/>
                <a:ea typeface="Roboto" panose="02000000000000000000" pitchFamily="2" charset="0"/>
                <a:cs typeface="Roboto" panose="02000000000000000000" pitchFamily="2" charset="0"/>
              </a:rPr>
              <a:t>consisting of 4,627 annotated images including 2,290 engaged and 2,337 disengaged</a:t>
            </a:r>
            <a:endParaRPr lang="en-US" sz="1000" dirty="0">
              <a:latin typeface="Roboto" panose="02000000000000000000" pitchFamily="2" charset="0"/>
              <a:ea typeface="Roboto" panose="02000000000000000000" pitchFamily="2" charset="0"/>
              <a:cs typeface="Roboto" panose="02000000000000000000" pitchFamily="2" charset="0"/>
            </a:endParaRPr>
          </a:p>
        </p:txBody>
      </p:sp>
      <p:cxnSp>
        <p:nvCxnSpPr>
          <p:cNvPr id="8" name="Straight Arrow Connector 7">
            <a:extLst>
              <a:ext uri="{FF2B5EF4-FFF2-40B4-BE49-F238E27FC236}">
                <a16:creationId xmlns:a16="http://schemas.microsoft.com/office/drawing/2014/main" id="{140CEB25-9E69-F8AB-7A41-6F5AE6C68126}"/>
              </a:ext>
            </a:extLst>
          </p:cNvPr>
          <p:cNvCxnSpPr>
            <a:cxnSpLocks/>
            <a:stCxn id="3" idx="3"/>
            <a:endCxn id="4" idx="1"/>
          </p:cNvCxnSpPr>
          <p:nvPr/>
        </p:nvCxnSpPr>
        <p:spPr>
          <a:xfrm>
            <a:off x="3189248" y="2238276"/>
            <a:ext cx="343645" cy="3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7A6BFAB-9AAA-C006-4D3D-A80BA0B36C40}"/>
              </a:ext>
            </a:extLst>
          </p:cNvPr>
          <p:cNvCxnSpPr>
            <a:cxnSpLocks/>
            <a:endCxn id="17" idx="1"/>
          </p:cNvCxnSpPr>
          <p:nvPr/>
        </p:nvCxnSpPr>
        <p:spPr>
          <a:xfrm flipV="1">
            <a:off x="5040351" y="1638530"/>
            <a:ext cx="862361" cy="599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E790509-6576-3BE0-D86B-93F0B8F0A3D8}"/>
              </a:ext>
            </a:extLst>
          </p:cNvPr>
          <p:cNvCxnSpPr>
            <a:cxnSpLocks/>
            <a:stCxn id="4" idx="3"/>
            <a:endCxn id="18" idx="1"/>
          </p:cNvCxnSpPr>
          <p:nvPr/>
        </p:nvCxnSpPr>
        <p:spPr>
          <a:xfrm>
            <a:off x="4980879" y="2242168"/>
            <a:ext cx="921832" cy="17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AB3FDECF-56C3-F411-BF7D-C7456C982330}"/>
              </a:ext>
            </a:extLst>
          </p:cNvPr>
          <p:cNvSpPr/>
          <p:nvPr/>
        </p:nvSpPr>
        <p:spPr>
          <a:xfrm>
            <a:off x="5902712" y="1408071"/>
            <a:ext cx="1888273" cy="46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3,224 training </a:t>
            </a:r>
            <a:r>
              <a:rPr lang="en-US" dirty="0" err="1"/>
              <a:t>dp</a:t>
            </a:r>
            <a:endParaRPr lang="en-US" dirty="0"/>
          </a:p>
        </p:txBody>
      </p:sp>
      <p:sp>
        <p:nvSpPr>
          <p:cNvPr id="18" name="Rectangle: Rounded Corners 17">
            <a:extLst>
              <a:ext uri="{FF2B5EF4-FFF2-40B4-BE49-F238E27FC236}">
                <a16:creationId xmlns:a16="http://schemas.microsoft.com/office/drawing/2014/main" id="{C7952328-6C66-9117-D210-4C35A0C32617}"/>
              </a:ext>
            </a:extLst>
          </p:cNvPr>
          <p:cNvSpPr/>
          <p:nvPr/>
        </p:nvSpPr>
        <p:spPr>
          <a:xfrm>
            <a:off x="5902711" y="2028801"/>
            <a:ext cx="1888273" cy="46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715 validation </a:t>
            </a:r>
            <a:r>
              <a:rPr lang="en-US" dirty="0" err="1"/>
              <a:t>dp</a:t>
            </a:r>
            <a:r>
              <a:rPr lang="en-US" dirty="0"/>
              <a:t> </a:t>
            </a:r>
          </a:p>
        </p:txBody>
      </p:sp>
      <p:sp>
        <p:nvSpPr>
          <p:cNvPr id="22" name="Rectangle: Rounded Corners 21">
            <a:extLst>
              <a:ext uri="{FF2B5EF4-FFF2-40B4-BE49-F238E27FC236}">
                <a16:creationId xmlns:a16="http://schemas.microsoft.com/office/drawing/2014/main" id="{FE15D84B-B437-DC5A-44E8-C2B67E93B685}"/>
              </a:ext>
            </a:extLst>
          </p:cNvPr>
          <p:cNvSpPr/>
          <p:nvPr/>
        </p:nvSpPr>
        <p:spPr>
          <a:xfrm>
            <a:off x="5902710" y="2641632"/>
            <a:ext cx="1888273" cy="46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688 test </a:t>
            </a:r>
            <a:r>
              <a:rPr lang="en-US" dirty="0" err="1"/>
              <a:t>dp</a:t>
            </a:r>
            <a:r>
              <a:rPr lang="en-US" dirty="0"/>
              <a:t> </a:t>
            </a:r>
          </a:p>
        </p:txBody>
      </p:sp>
      <p:cxnSp>
        <p:nvCxnSpPr>
          <p:cNvPr id="24" name="Straight Arrow Connector 23">
            <a:extLst>
              <a:ext uri="{FF2B5EF4-FFF2-40B4-BE49-F238E27FC236}">
                <a16:creationId xmlns:a16="http://schemas.microsoft.com/office/drawing/2014/main" id="{08CA53B9-5734-5568-C95B-113346D51DEC}"/>
              </a:ext>
            </a:extLst>
          </p:cNvPr>
          <p:cNvCxnSpPr>
            <a:stCxn id="4" idx="3"/>
            <a:endCxn id="22" idx="1"/>
          </p:cNvCxnSpPr>
          <p:nvPr/>
        </p:nvCxnSpPr>
        <p:spPr>
          <a:xfrm>
            <a:off x="4980879" y="2242168"/>
            <a:ext cx="921831" cy="629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EB7156F7-DD78-F274-9E45-E0EDDA274E16}"/>
              </a:ext>
            </a:extLst>
          </p:cNvPr>
          <p:cNvPicPr>
            <a:picLocks noChangeAspect="1"/>
          </p:cNvPicPr>
          <p:nvPr/>
        </p:nvPicPr>
        <p:blipFill>
          <a:blip r:embed="rId4"/>
          <a:stretch>
            <a:fillRect/>
          </a:stretch>
        </p:blipFill>
        <p:spPr>
          <a:xfrm>
            <a:off x="5902710" y="3368740"/>
            <a:ext cx="1867062" cy="739204"/>
          </a:xfrm>
          <a:prstGeom prst="rect">
            <a:avLst/>
          </a:prstGeom>
        </p:spPr>
      </p:pic>
    </p:spTree>
    <p:extLst>
      <p:ext uri="{BB962C8B-B14F-4D97-AF65-F5344CB8AC3E}">
        <p14:creationId xmlns:p14="http://schemas.microsoft.com/office/powerpoint/2010/main" val="341911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Motivation</a:t>
            </a:r>
            <a:endParaRPr/>
          </a:p>
        </p:txBody>
      </p:sp>
      <p:sp>
        <p:nvSpPr>
          <p:cNvPr id="94" name="Google Shape;94;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Engagement Recognition Model (contd.)</a:t>
            </a:r>
            <a:endParaRPr dirty="0"/>
          </a:p>
        </p:txBody>
      </p:sp>
      <p:sp>
        <p:nvSpPr>
          <p:cNvPr id="7" name="TextBox 6">
            <a:extLst>
              <a:ext uri="{FF2B5EF4-FFF2-40B4-BE49-F238E27FC236}">
                <a16:creationId xmlns:a16="http://schemas.microsoft.com/office/drawing/2014/main" id="{CD10994D-267D-FAFB-C9FD-6504CF2814F0}"/>
              </a:ext>
            </a:extLst>
          </p:cNvPr>
          <p:cNvSpPr txBox="1"/>
          <p:nvPr/>
        </p:nvSpPr>
        <p:spPr>
          <a:xfrm>
            <a:off x="311700" y="1238108"/>
            <a:ext cx="3970368" cy="3693319"/>
          </a:xfrm>
          <a:prstGeom prst="rect">
            <a:avLst/>
          </a:prstGeom>
          <a:noFill/>
        </p:spPr>
        <p:txBody>
          <a:bodyPr wrap="square">
            <a:spAutoFit/>
          </a:bodyPr>
          <a:lstStyle/>
          <a:p>
            <a:pPr marL="285750"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Two models are created which is like VGG-B architecture, but with two fewer Conv</a:t>
            </a:r>
          </a:p>
          <a:p>
            <a:endParaRPr lang="en-US" sz="13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One model’s weight is initialized randomly, calling this as </a:t>
            </a:r>
            <a:r>
              <a:rPr lang="en-US" sz="1300" b="1" dirty="0">
                <a:latin typeface="Roboto" panose="02000000000000000000" pitchFamily="2" charset="0"/>
                <a:ea typeface="Roboto" panose="02000000000000000000" pitchFamily="2" charset="0"/>
                <a:cs typeface="Roboto" panose="02000000000000000000" pitchFamily="2" charset="0"/>
              </a:rPr>
              <a:t>VGGNET Model</a:t>
            </a:r>
            <a:r>
              <a:rPr lang="en-US" sz="1300" dirty="0">
                <a:latin typeface="Roboto" panose="02000000000000000000" pitchFamily="2" charset="0"/>
                <a:ea typeface="Roboto" panose="02000000000000000000" pitchFamily="2" charset="0"/>
                <a:cs typeface="Roboto" panose="02000000000000000000" pitchFamily="2" charset="0"/>
              </a:rPr>
              <a:t>, show on the left and another model called </a:t>
            </a:r>
            <a:r>
              <a:rPr lang="en-US" sz="1300" b="1" dirty="0">
                <a:latin typeface="Roboto" panose="02000000000000000000" pitchFamily="2" charset="0"/>
                <a:ea typeface="Roboto" panose="02000000000000000000" pitchFamily="2" charset="0"/>
                <a:cs typeface="Roboto" panose="02000000000000000000" pitchFamily="2" charset="0"/>
              </a:rPr>
              <a:t>Engagement Model, </a:t>
            </a:r>
            <a:r>
              <a:rPr lang="en-US" sz="1300" dirty="0">
                <a:latin typeface="Roboto" panose="02000000000000000000" pitchFamily="2" charset="0"/>
                <a:ea typeface="Roboto" panose="02000000000000000000" pitchFamily="2" charset="0"/>
                <a:cs typeface="Roboto" panose="02000000000000000000" pitchFamily="2" charset="0"/>
              </a:rPr>
              <a:t>shown on the right and our prime focus which has same architecture except softmax layer initialized using the weights from the rich facial representation model</a:t>
            </a:r>
          </a:p>
          <a:p>
            <a:endParaRPr lang="en-US" sz="13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The model contains 8 convolutional (Conv.) layers Followed by two max pooling (Max.) layers with stride 2, and three fully connected (FC) layers, a rectified linear unit (ReLU) activation function and lastly, a softmax layer, followed by a cross-entropy loss, to classify between engaged and disengaged. </a:t>
            </a:r>
          </a:p>
        </p:txBody>
      </p:sp>
      <p:pic>
        <p:nvPicPr>
          <p:cNvPr id="3" name="Picture 2">
            <a:extLst>
              <a:ext uri="{FF2B5EF4-FFF2-40B4-BE49-F238E27FC236}">
                <a16:creationId xmlns:a16="http://schemas.microsoft.com/office/drawing/2014/main" id="{4FD3AD17-EF83-296F-0F96-18B619BBB61E}"/>
              </a:ext>
            </a:extLst>
          </p:cNvPr>
          <p:cNvPicPr>
            <a:picLocks noChangeAspect="1"/>
          </p:cNvPicPr>
          <p:nvPr/>
        </p:nvPicPr>
        <p:blipFill>
          <a:blip r:embed="rId3"/>
          <a:stretch>
            <a:fillRect/>
          </a:stretch>
        </p:blipFill>
        <p:spPr>
          <a:xfrm>
            <a:off x="4223350" y="1088331"/>
            <a:ext cx="4511431" cy="3276884"/>
          </a:xfrm>
          <a:prstGeom prst="rect">
            <a:avLst/>
          </a:prstGeom>
        </p:spPr>
      </p:pic>
      <p:pic>
        <p:nvPicPr>
          <p:cNvPr id="4" name="Picture 3">
            <a:extLst>
              <a:ext uri="{FF2B5EF4-FFF2-40B4-BE49-F238E27FC236}">
                <a16:creationId xmlns:a16="http://schemas.microsoft.com/office/drawing/2014/main" id="{F6825B3C-56D6-D105-4294-4DC49C5401CB}"/>
              </a:ext>
            </a:extLst>
          </p:cNvPr>
          <p:cNvPicPr>
            <a:picLocks noChangeAspect="1"/>
          </p:cNvPicPr>
          <p:nvPr/>
        </p:nvPicPr>
        <p:blipFill>
          <a:blip r:embed="rId4"/>
          <a:stretch>
            <a:fillRect/>
          </a:stretch>
        </p:blipFill>
        <p:spPr>
          <a:xfrm>
            <a:off x="4572000" y="4476408"/>
            <a:ext cx="3627434" cy="205758"/>
          </a:xfrm>
          <a:prstGeom prst="rect">
            <a:avLst/>
          </a:prstGeom>
        </p:spPr>
      </p:pic>
    </p:spTree>
    <p:extLst>
      <p:ext uri="{BB962C8B-B14F-4D97-AF65-F5344CB8AC3E}">
        <p14:creationId xmlns:p14="http://schemas.microsoft.com/office/powerpoint/2010/main" val="1737738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CNN Baseline Model</a:t>
            </a:r>
            <a:endParaRPr dirty="0"/>
          </a:p>
        </p:txBody>
      </p:sp>
      <p:sp>
        <p:nvSpPr>
          <p:cNvPr id="7" name="TextBox 6">
            <a:extLst>
              <a:ext uri="{FF2B5EF4-FFF2-40B4-BE49-F238E27FC236}">
                <a16:creationId xmlns:a16="http://schemas.microsoft.com/office/drawing/2014/main" id="{CD10994D-267D-FAFB-C9FD-6504CF2814F0}"/>
              </a:ext>
            </a:extLst>
          </p:cNvPr>
          <p:cNvSpPr txBox="1"/>
          <p:nvPr/>
        </p:nvSpPr>
        <p:spPr>
          <a:xfrm>
            <a:off x="311700" y="2571750"/>
            <a:ext cx="8756904" cy="1492716"/>
          </a:xfrm>
          <a:prstGeom prst="rect">
            <a:avLst/>
          </a:prstGeom>
          <a:noFill/>
        </p:spPr>
        <p:txBody>
          <a:bodyPr wrap="square">
            <a:spAutoFit/>
          </a:bodyPr>
          <a:lstStyle/>
          <a:p>
            <a:pPr marL="285750"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The model contains two convolutional (Conv.) layers and is termed as </a:t>
            </a:r>
            <a:r>
              <a:rPr lang="en-US" sz="1300" b="1" dirty="0">
                <a:latin typeface="Roboto" panose="02000000000000000000" pitchFamily="2" charset="0"/>
                <a:ea typeface="Roboto" panose="02000000000000000000" pitchFamily="2" charset="0"/>
                <a:cs typeface="Roboto" panose="02000000000000000000" pitchFamily="2" charset="0"/>
              </a:rPr>
              <a:t>CNN Model</a:t>
            </a:r>
          </a:p>
          <a:p>
            <a:pPr marL="285750"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Followed by two max pooling (Max.) layers with stride 2, and two fully connected (FC) layers. </a:t>
            </a:r>
          </a:p>
          <a:p>
            <a:pPr marL="285750"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A rectified linear unit (ReLU) activation function is applied after all Conv. and FC layers. </a:t>
            </a:r>
          </a:p>
          <a:p>
            <a:pPr marL="285750"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Lastly, a softmax layer, followed by a cross-entropy loss, to classify between engaged and disengaged. </a:t>
            </a:r>
          </a:p>
          <a:p>
            <a:pPr marL="285750"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To overcome model over-fitting, we apply a dropout layer after every Conv. and hidden FC layer. Local response normalization is used after the first Conv. layer. As the optimizer algorithm, stochastic gradient descent with </a:t>
            </a:r>
            <a:r>
              <a:rPr lang="en-US" sz="1300" dirty="0" err="1">
                <a:latin typeface="Roboto" panose="02000000000000000000" pitchFamily="2" charset="0"/>
                <a:ea typeface="Roboto" panose="02000000000000000000" pitchFamily="2" charset="0"/>
                <a:cs typeface="Roboto" panose="02000000000000000000" pitchFamily="2" charset="0"/>
              </a:rPr>
              <a:t>minibatching</a:t>
            </a:r>
            <a:r>
              <a:rPr lang="en-US" sz="1300" dirty="0">
                <a:latin typeface="Roboto" panose="02000000000000000000" pitchFamily="2" charset="0"/>
                <a:ea typeface="Roboto" panose="02000000000000000000" pitchFamily="2" charset="0"/>
                <a:cs typeface="Roboto" panose="02000000000000000000" pitchFamily="2" charset="0"/>
              </a:rPr>
              <a:t> and a momentum of 0.9 is used</a:t>
            </a:r>
          </a:p>
        </p:txBody>
      </p:sp>
      <p:pic>
        <p:nvPicPr>
          <p:cNvPr id="10" name="Picture 9">
            <a:extLst>
              <a:ext uri="{FF2B5EF4-FFF2-40B4-BE49-F238E27FC236}">
                <a16:creationId xmlns:a16="http://schemas.microsoft.com/office/drawing/2014/main" id="{38F3DD52-D13D-6974-B2F6-7E8F95D04B68}"/>
              </a:ext>
            </a:extLst>
          </p:cNvPr>
          <p:cNvPicPr>
            <a:picLocks noChangeAspect="1"/>
          </p:cNvPicPr>
          <p:nvPr/>
        </p:nvPicPr>
        <p:blipFill>
          <a:blip r:embed="rId3"/>
          <a:stretch>
            <a:fillRect/>
          </a:stretch>
        </p:blipFill>
        <p:spPr>
          <a:xfrm>
            <a:off x="2095895" y="1395157"/>
            <a:ext cx="5243014" cy="1074513"/>
          </a:xfrm>
          <a:prstGeom prst="rect">
            <a:avLst/>
          </a:prstGeom>
        </p:spPr>
      </p:pic>
    </p:spTree>
    <p:extLst>
      <p:ext uri="{BB962C8B-B14F-4D97-AF65-F5344CB8AC3E}">
        <p14:creationId xmlns:p14="http://schemas.microsoft.com/office/powerpoint/2010/main" val="2516019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Evaluation &amp; Results</a:t>
            </a:r>
            <a:endParaRPr dirty="0"/>
          </a:p>
        </p:txBody>
      </p:sp>
      <p:sp>
        <p:nvSpPr>
          <p:cNvPr id="215" name="Google Shape;215;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 dirty="0"/>
              <a:t>Metrics </a:t>
            </a:r>
            <a:endParaRPr dirty="0"/>
          </a:p>
          <a:p>
            <a:pPr marL="457200" lvl="0" indent="-342900" algn="l" rtl="0">
              <a:spcBef>
                <a:spcPts val="0"/>
              </a:spcBef>
              <a:spcAft>
                <a:spcPts val="0"/>
              </a:spcAft>
              <a:buSzPts val="1800"/>
              <a:buAutoNum type="arabicPeriod"/>
            </a:pPr>
            <a:r>
              <a:rPr lang="en" dirty="0"/>
              <a:t>Findings</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16" name="Google Shape;216;p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Metrics used for evaluation</a:t>
            </a:r>
            <a:endParaRPr/>
          </a:p>
        </p:txBody>
      </p:sp>
      <p:sp>
        <p:nvSpPr>
          <p:cNvPr id="236" name="Google Shape;236;p30"/>
          <p:cNvSpPr txBox="1">
            <a:spLocks noGrp="1"/>
          </p:cNvSpPr>
          <p:nvPr>
            <p:ph type="body" idx="1"/>
          </p:nvPr>
        </p:nvSpPr>
        <p:spPr>
          <a:xfrm>
            <a:off x="311699" y="1229975"/>
            <a:ext cx="8081451" cy="3339000"/>
          </a:xfrm>
          <a:prstGeom prst="rect">
            <a:avLst/>
          </a:prstGeom>
        </p:spPr>
        <p:txBody>
          <a:bodyPr spcFirstLastPara="1" wrap="square" lIns="91425" tIns="91425" rIns="91425" bIns="91425" anchor="t" anchorCtr="0">
            <a:noAutofit/>
          </a:bodyPr>
          <a:lstStyle/>
          <a:p>
            <a:pPr marL="457200" lvl="0" indent="-304800" algn="l" rtl="0">
              <a:spcBef>
                <a:spcPts val="1600"/>
              </a:spcBef>
              <a:spcAft>
                <a:spcPts val="0"/>
              </a:spcAft>
              <a:buSzPts val="1200"/>
              <a:buChar char="●"/>
            </a:pPr>
            <a:r>
              <a:rPr lang="en" sz="1200" b="1" dirty="0"/>
              <a:t>Accuracy</a:t>
            </a:r>
            <a:endParaRPr sz="1200" b="1" dirty="0"/>
          </a:p>
          <a:p>
            <a:pPr marL="914400" lvl="1" indent="-292100" algn="l" rtl="0">
              <a:spcBef>
                <a:spcPts val="0"/>
              </a:spcBef>
              <a:spcAft>
                <a:spcPts val="0"/>
              </a:spcAft>
              <a:buSzPts val="1000"/>
              <a:buChar char="○"/>
            </a:pPr>
            <a:r>
              <a:rPr lang="en-US" sz="1000" dirty="0"/>
              <a:t>classification accuracy specifies the number of positive (engaged) and negative (disengaged) samples which are correctly classified and are divided by all testing samples</a:t>
            </a:r>
          </a:p>
          <a:p>
            <a:pPr marL="914400" lvl="1" indent="-292100" algn="l" rtl="0">
              <a:spcBef>
                <a:spcPts val="0"/>
              </a:spcBef>
              <a:spcAft>
                <a:spcPts val="0"/>
              </a:spcAft>
              <a:buSzPts val="1000"/>
              <a:buChar char="○"/>
            </a:pPr>
            <a:r>
              <a:rPr lang="en-US" sz="1000" dirty="0"/>
              <a:t>TP, TN, FP, and FN are true positive, true negative, false positive, and false negative, respectively</a:t>
            </a:r>
          </a:p>
          <a:p>
            <a:pPr marL="914400" lvl="1" indent="-292100" algn="l" rtl="0">
              <a:spcBef>
                <a:spcPts val="0"/>
              </a:spcBef>
              <a:spcAft>
                <a:spcPts val="0"/>
              </a:spcAft>
              <a:buSzPts val="1000"/>
              <a:buChar char="○"/>
            </a:pPr>
            <a:endParaRPr lang="en-US" sz="1000" dirty="0"/>
          </a:p>
          <a:p>
            <a:pPr marL="914400" lvl="1" indent="-292100" algn="l" rtl="0">
              <a:spcBef>
                <a:spcPts val="0"/>
              </a:spcBef>
              <a:spcAft>
                <a:spcPts val="0"/>
              </a:spcAft>
              <a:buSzPts val="1000"/>
              <a:buChar char="○"/>
            </a:pPr>
            <a:endParaRPr lang="en-US" sz="1000" dirty="0"/>
          </a:p>
          <a:p>
            <a:pPr marL="914400" lvl="1" indent="-292100" algn="l" rtl="0">
              <a:spcBef>
                <a:spcPts val="0"/>
              </a:spcBef>
              <a:spcAft>
                <a:spcPts val="0"/>
              </a:spcAft>
              <a:buSzPts val="1000"/>
              <a:buChar char="○"/>
            </a:pPr>
            <a:endParaRPr lang="en-US" sz="1000" dirty="0"/>
          </a:p>
          <a:p>
            <a:pPr marL="457200" lvl="0" indent="-304800" algn="l" rtl="0">
              <a:spcBef>
                <a:spcPts val="1600"/>
              </a:spcBef>
              <a:spcAft>
                <a:spcPts val="0"/>
              </a:spcAft>
              <a:buSzPts val="1200"/>
              <a:buChar char="●"/>
            </a:pPr>
            <a:r>
              <a:rPr lang="en-US" sz="1200" b="1" dirty="0"/>
              <a:t>F1 Score</a:t>
            </a:r>
          </a:p>
          <a:p>
            <a:pPr marL="914400" lvl="1" indent="-292100" algn="l" rtl="0">
              <a:spcBef>
                <a:spcPts val="0"/>
              </a:spcBef>
              <a:spcAft>
                <a:spcPts val="0"/>
              </a:spcAft>
              <a:buSzPts val="1000"/>
              <a:buChar char="○"/>
            </a:pPr>
            <a:r>
              <a:rPr lang="en-US" sz="1000" dirty="0"/>
              <a:t>P is precision defined as (TP/TP+FP) and r is recall defined as (TP/TP+FN)</a:t>
            </a:r>
          </a:p>
          <a:p>
            <a:pPr marL="914400" lvl="1" indent="-292100" algn="l" rtl="0">
              <a:spcBef>
                <a:spcPts val="0"/>
              </a:spcBef>
              <a:spcAft>
                <a:spcPts val="0"/>
              </a:spcAft>
              <a:buSzPts val="1000"/>
              <a:buChar char="○"/>
            </a:pPr>
            <a:endParaRPr lang="en-US" sz="1000" dirty="0"/>
          </a:p>
          <a:p>
            <a:pPr marL="457200" lvl="0" indent="-304800" algn="l" rtl="0">
              <a:spcBef>
                <a:spcPts val="1600"/>
              </a:spcBef>
              <a:spcAft>
                <a:spcPts val="0"/>
              </a:spcAft>
              <a:buSzPts val="1200"/>
              <a:buChar char="●"/>
            </a:pPr>
            <a:r>
              <a:rPr lang="en-US" sz="1200" b="1" dirty="0"/>
              <a:t>AUC</a:t>
            </a:r>
          </a:p>
          <a:p>
            <a:pPr marL="914400" lvl="1" indent="-292100" algn="l" rtl="0">
              <a:spcBef>
                <a:spcPts val="0"/>
              </a:spcBef>
              <a:spcAft>
                <a:spcPts val="0"/>
              </a:spcAft>
              <a:buSzPts val="1000"/>
              <a:buChar char="○"/>
            </a:pPr>
            <a:r>
              <a:rPr lang="en-US" sz="1000" dirty="0"/>
              <a:t>AUC is a popular metric in engagement recognition task. It is an unbiased assessment of the area under the ROC curve. An AUC score of 0.5 corresponds to chance performance by the classifier, and AUC 1.0 represents the best possible result</a:t>
            </a:r>
            <a:endParaRPr lang="en-US" sz="1200" dirty="0"/>
          </a:p>
          <a:p>
            <a:pPr marL="914400" lvl="1" indent="-292100" algn="l" rtl="0">
              <a:spcBef>
                <a:spcPts val="0"/>
              </a:spcBef>
              <a:spcAft>
                <a:spcPts val="0"/>
              </a:spcAft>
              <a:buSzPts val="1000"/>
              <a:buChar char="○"/>
            </a:pPr>
            <a:endParaRPr lang="en-US" sz="1000" dirty="0"/>
          </a:p>
          <a:p>
            <a:pPr marL="914400" lvl="1" indent="-292100" algn="l" rtl="0">
              <a:spcBef>
                <a:spcPts val="0"/>
              </a:spcBef>
              <a:spcAft>
                <a:spcPts val="0"/>
              </a:spcAft>
              <a:buSzPts val="1000"/>
              <a:buChar char="○"/>
            </a:pPr>
            <a:endParaRPr sz="1200" dirty="0"/>
          </a:p>
        </p:txBody>
      </p:sp>
      <p:sp>
        <p:nvSpPr>
          <p:cNvPr id="237" name="Google Shape;237;p3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rPr>
              <a:t>23</a:t>
            </a:fld>
            <a:endParaRPr>
              <a:solidFill>
                <a:schemeClr val="dk2"/>
              </a:solidFill>
            </a:endParaRPr>
          </a:p>
        </p:txBody>
      </p:sp>
      <p:pic>
        <p:nvPicPr>
          <p:cNvPr id="5" name="Picture 4">
            <a:extLst>
              <a:ext uri="{FF2B5EF4-FFF2-40B4-BE49-F238E27FC236}">
                <a16:creationId xmlns:a16="http://schemas.microsoft.com/office/drawing/2014/main" id="{75A77606-F74F-D76B-8228-BF5AEB1DACA1}"/>
              </a:ext>
            </a:extLst>
          </p:cNvPr>
          <p:cNvPicPr>
            <a:picLocks noChangeAspect="1"/>
          </p:cNvPicPr>
          <p:nvPr/>
        </p:nvPicPr>
        <p:blipFill>
          <a:blip r:embed="rId3"/>
          <a:stretch>
            <a:fillRect/>
          </a:stretch>
        </p:blipFill>
        <p:spPr>
          <a:xfrm>
            <a:off x="2672190" y="2434615"/>
            <a:ext cx="2461473" cy="464860"/>
          </a:xfrm>
          <a:prstGeom prst="rect">
            <a:avLst/>
          </a:prstGeom>
        </p:spPr>
      </p:pic>
      <p:pic>
        <p:nvPicPr>
          <p:cNvPr id="7" name="Picture 6">
            <a:extLst>
              <a:ext uri="{FF2B5EF4-FFF2-40B4-BE49-F238E27FC236}">
                <a16:creationId xmlns:a16="http://schemas.microsoft.com/office/drawing/2014/main" id="{F66970B3-22A0-0B37-D708-F9AF0FF25C70}"/>
              </a:ext>
            </a:extLst>
          </p:cNvPr>
          <p:cNvPicPr>
            <a:picLocks noChangeAspect="1"/>
          </p:cNvPicPr>
          <p:nvPr/>
        </p:nvPicPr>
        <p:blipFill>
          <a:blip r:embed="rId4"/>
          <a:stretch>
            <a:fillRect/>
          </a:stretch>
        </p:blipFill>
        <p:spPr>
          <a:xfrm>
            <a:off x="3697047" y="3370832"/>
            <a:ext cx="1310754" cy="4648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 from evaluations</a:t>
            </a:r>
            <a:endParaRPr/>
          </a:p>
        </p:txBody>
      </p:sp>
      <p:sp>
        <p:nvSpPr>
          <p:cNvPr id="246" name="Google Shape;246;p3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3" name="Picture 2">
            <a:extLst>
              <a:ext uri="{FF2B5EF4-FFF2-40B4-BE49-F238E27FC236}">
                <a16:creationId xmlns:a16="http://schemas.microsoft.com/office/drawing/2014/main" id="{F0A2582F-7CEC-FDEC-076D-258F9FF8B264}"/>
              </a:ext>
            </a:extLst>
          </p:cNvPr>
          <p:cNvPicPr>
            <a:picLocks noChangeAspect="1"/>
          </p:cNvPicPr>
          <p:nvPr/>
        </p:nvPicPr>
        <p:blipFill>
          <a:blip r:embed="rId3"/>
          <a:stretch>
            <a:fillRect/>
          </a:stretch>
        </p:blipFill>
        <p:spPr>
          <a:xfrm>
            <a:off x="5397351" y="1293023"/>
            <a:ext cx="2720576" cy="1219306"/>
          </a:xfrm>
          <a:prstGeom prst="rect">
            <a:avLst/>
          </a:prstGeom>
        </p:spPr>
      </p:pic>
      <p:pic>
        <p:nvPicPr>
          <p:cNvPr id="5" name="Picture 4">
            <a:extLst>
              <a:ext uri="{FF2B5EF4-FFF2-40B4-BE49-F238E27FC236}">
                <a16:creationId xmlns:a16="http://schemas.microsoft.com/office/drawing/2014/main" id="{7112E626-5B5B-AFCA-0267-8C786E382241}"/>
              </a:ext>
            </a:extLst>
          </p:cNvPr>
          <p:cNvPicPr>
            <a:picLocks noChangeAspect="1"/>
          </p:cNvPicPr>
          <p:nvPr/>
        </p:nvPicPr>
        <p:blipFill>
          <a:blip r:embed="rId4"/>
          <a:stretch>
            <a:fillRect/>
          </a:stretch>
        </p:blipFill>
        <p:spPr>
          <a:xfrm>
            <a:off x="5336386" y="2977138"/>
            <a:ext cx="2781541" cy="1196444"/>
          </a:xfrm>
          <a:prstGeom prst="rect">
            <a:avLst/>
          </a:prstGeom>
        </p:spPr>
      </p:pic>
      <p:sp>
        <p:nvSpPr>
          <p:cNvPr id="6" name="Google Shape;293;p38">
            <a:extLst>
              <a:ext uri="{FF2B5EF4-FFF2-40B4-BE49-F238E27FC236}">
                <a16:creationId xmlns:a16="http://schemas.microsoft.com/office/drawing/2014/main" id="{BF764969-4780-6F60-199B-612F4DA5C761}"/>
              </a:ext>
            </a:extLst>
          </p:cNvPr>
          <p:cNvSpPr txBox="1">
            <a:spLocks noGrp="1"/>
          </p:cNvSpPr>
          <p:nvPr>
            <p:ph type="body" idx="1"/>
          </p:nvPr>
        </p:nvSpPr>
        <p:spPr>
          <a:xfrm>
            <a:off x="311700" y="1229875"/>
            <a:ext cx="4921939" cy="2539237"/>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SzPts val="1400"/>
              <a:buChar char="●"/>
            </a:pPr>
            <a:endParaRPr lang="en-US" sz="1300" dirty="0"/>
          </a:p>
          <a:p>
            <a:pPr marL="457200" lvl="0" indent="-317500" algn="l" rtl="0">
              <a:spcBef>
                <a:spcPts val="1200"/>
              </a:spcBef>
              <a:spcAft>
                <a:spcPts val="0"/>
              </a:spcAft>
              <a:buSzPts val="1400"/>
              <a:buChar char="●"/>
            </a:pPr>
            <a:r>
              <a:rPr lang="en-US" sz="1300" dirty="0"/>
              <a:t>On the validation and test sets, the ENGAGEMENT model substantially outperforms all baseline models using all evaluation metrics, showing the effectiveness of using a trained model on basic facial expression data to initialize an engagement recognition model</a:t>
            </a:r>
          </a:p>
          <a:p>
            <a:pPr marL="457200" lvl="0" indent="-317500" algn="l" rtl="0">
              <a:spcBef>
                <a:spcPts val="1200"/>
              </a:spcBef>
              <a:spcAft>
                <a:spcPts val="0"/>
              </a:spcAft>
              <a:buSzPts val="1400"/>
              <a:buChar char="●"/>
            </a:pPr>
            <a:r>
              <a:rPr lang="en-US" sz="1300" dirty="0"/>
              <a:t>All deep models including CNN, VGGNET, and ENGAGEMENT MODELS perform better than the HOG+SVM method showing the benefit of applying deep learning to recognize engagement</a:t>
            </a:r>
          </a:p>
          <a:p>
            <a:pPr marL="457200" lvl="0" indent="-317500" algn="l" rtl="0">
              <a:spcBef>
                <a:spcPts val="1200"/>
              </a:spcBef>
              <a:spcAft>
                <a:spcPts val="0"/>
              </a:spcAft>
              <a:buSzPts val="1400"/>
              <a:buChar char="●"/>
            </a:pPr>
            <a:endParaRPr lang="en-US" sz="1300" dirty="0"/>
          </a:p>
        </p:txBody>
      </p:sp>
      <p:sp>
        <p:nvSpPr>
          <p:cNvPr id="8" name="TextBox 7">
            <a:extLst>
              <a:ext uri="{FF2B5EF4-FFF2-40B4-BE49-F238E27FC236}">
                <a16:creationId xmlns:a16="http://schemas.microsoft.com/office/drawing/2014/main" id="{4102AEA0-B186-6EDA-F2F8-70B6109278A5}"/>
              </a:ext>
            </a:extLst>
          </p:cNvPr>
          <p:cNvSpPr txBox="1"/>
          <p:nvPr/>
        </p:nvSpPr>
        <p:spPr>
          <a:xfrm>
            <a:off x="5163015" y="1104010"/>
            <a:ext cx="4572000" cy="292388"/>
          </a:xfrm>
          <a:prstGeom prst="rect">
            <a:avLst/>
          </a:prstGeom>
          <a:noFill/>
        </p:spPr>
        <p:txBody>
          <a:bodyPr wrap="square">
            <a:spAutoFit/>
          </a:bodyPr>
          <a:lstStyle/>
          <a:p>
            <a:pPr marL="139700" lvl="0" algn="l" rtl="0">
              <a:spcBef>
                <a:spcPts val="1200"/>
              </a:spcBef>
              <a:spcAft>
                <a:spcPts val="0"/>
              </a:spcAft>
              <a:buSzPts val="1400"/>
            </a:pPr>
            <a:r>
              <a:rPr lang="en-US" sz="1300" dirty="0">
                <a:latin typeface="Roboto" panose="02000000000000000000" pitchFamily="2" charset="0"/>
                <a:ea typeface="Roboto" panose="02000000000000000000" pitchFamily="2" charset="0"/>
                <a:cs typeface="Roboto" panose="02000000000000000000" pitchFamily="2" charset="0"/>
              </a:rPr>
              <a:t>Validation Result</a:t>
            </a:r>
          </a:p>
        </p:txBody>
      </p:sp>
      <p:sp>
        <p:nvSpPr>
          <p:cNvPr id="9" name="TextBox 8">
            <a:extLst>
              <a:ext uri="{FF2B5EF4-FFF2-40B4-BE49-F238E27FC236}">
                <a16:creationId xmlns:a16="http://schemas.microsoft.com/office/drawing/2014/main" id="{AF7E0813-AACC-0F6C-8B6F-22B9BF24BE01}"/>
              </a:ext>
            </a:extLst>
          </p:cNvPr>
          <p:cNvSpPr txBox="1"/>
          <p:nvPr/>
        </p:nvSpPr>
        <p:spPr>
          <a:xfrm>
            <a:off x="5163015" y="2724404"/>
            <a:ext cx="2484337" cy="292388"/>
          </a:xfrm>
          <a:prstGeom prst="rect">
            <a:avLst/>
          </a:prstGeom>
          <a:noFill/>
        </p:spPr>
        <p:txBody>
          <a:bodyPr wrap="square">
            <a:spAutoFit/>
          </a:bodyPr>
          <a:lstStyle/>
          <a:p>
            <a:pPr marL="139700" lvl="0" rtl="0">
              <a:spcBef>
                <a:spcPts val="1200"/>
              </a:spcBef>
              <a:spcAft>
                <a:spcPts val="0"/>
              </a:spcAft>
              <a:buSzPts val="1400"/>
            </a:pPr>
            <a:r>
              <a:rPr lang="en-US" sz="1300" dirty="0">
                <a:latin typeface="Roboto" panose="02000000000000000000" pitchFamily="2" charset="0"/>
                <a:ea typeface="Roboto" panose="02000000000000000000" pitchFamily="2" charset="0"/>
                <a:cs typeface="Roboto" panose="02000000000000000000" pitchFamily="2" charset="0"/>
              </a:rPr>
              <a:t>Test Result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10" name="Picture 9">
            <a:extLst>
              <a:ext uri="{FF2B5EF4-FFF2-40B4-BE49-F238E27FC236}">
                <a16:creationId xmlns:a16="http://schemas.microsoft.com/office/drawing/2014/main" id="{05B72622-44E4-1667-3888-CB8D4CD21A8A}"/>
              </a:ext>
            </a:extLst>
          </p:cNvPr>
          <p:cNvPicPr>
            <a:picLocks noChangeAspect="1"/>
          </p:cNvPicPr>
          <p:nvPr/>
        </p:nvPicPr>
        <p:blipFill>
          <a:blip r:embed="rId3"/>
          <a:stretch>
            <a:fillRect/>
          </a:stretch>
        </p:blipFill>
        <p:spPr>
          <a:xfrm>
            <a:off x="5581375" y="2072736"/>
            <a:ext cx="2468688" cy="731463"/>
          </a:xfrm>
          <a:prstGeom prst="rect">
            <a:avLst/>
          </a:prstGeom>
        </p:spPr>
      </p:pic>
      <p:pic>
        <p:nvPicPr>
          <p:cNvPr id="4" name="Picture 3">
            <a:extLst>
              <a:ext uri="{FF2B5EF4-FFF2-40B4-BE49-F238E27FC236}">
                <a16:creationId xmlns:a16="http://schemas.microsoft.com/office/drawing/2014/main" id="{E3DA043A-5FAF-B4BD-430B-8C7CE0960B34}"/>
              </a:ext>
            </a:extLst>
          </p:cNvPr>
          <p:cNvPicPr>
            <a:picLocks noChangeAspect="1"/>
          </p:cNvPicPr>
          <p:nvPr/>
        </p:nvPicPr>
        <p:blipFill>
          <a:blip r:embed="rId4"/>
          <a:stretch>
            <a:fillRect/>
          </a:stretch>
        </p:blipFill>
        <p:spPr>
          <a:xfrm>
            <a:off x="5565725" y="1162003"/>
            <a:ext cx="2484338" cy="731463"/>
          </a:xfrm>
          <a:prstGeom prst="rect">
            <a:avLst/>
          </a:prstGeom>
        </p:spPr>
      </p:pic>
      <p:sp>
        <p:nvSpPr>
          <p:cNvPr id="243" name="Google Shape;243;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from evaluations</a:t>
            </a:r>
            <a:endParaRPr dirty="0"/>
          </a:p>
        </p:txBody>
      </p:sp>
      <p:sp>
        <p:nvSpPr>
          <p:cNvPr id="246" name="Google Shape;246;p3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6" name="Google Shape;293;p38">
            <a:extLst>
              <a:ext uri="{FF2B5EF4-FFF2-40B4-BE49-F238E27FC236}">
                <a16:creationId xmlns:a16="http://schemas.microsoft.com/office/drawing/2014/main" id="{BF764969-4780-6F60-199B-612F4DA5C761}"/>
              </a:ext>
            </a:extLst>
          </p:cNvPr>
          <p:cNvSpPr txBox="1">
            <a:spLocks noGrp="1"/>
          </p:cNvSpPr>
          <p:nvPr>
            <p:ph type="body" idx="1"/>
          </p:nvPr>
        </p:nvSpPr>
        <p:spPr>
          <a:xfrm>
            <a:off x="311700" y="1229875"/>
            <a:ext cx="4921939" cy="2539237"/>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SzPts val="1400"/>
              <a:buChar char="●"/>
            </a:pPr>
            <a:r>
              <a:rPr lang="en-US" sz="1300" dirty="0"/>
              <a:t>The VGGNET MODEL, which has a more complex architecture compared to the CNN MODEL, can also detect disengaged samples with a higher probability</a:t>
            </a:r>
          </a:p>
          <a:p>
            <a:pPr marL="457200" lvl="0" indent="-317500" algn="l" rtl="0">
              <a:spcBef>
                <a:spcPts val="1200"/>
              </a:spcBef>
              <a:spcAft>
                <a:spcPts val="0"/>
              </a:spcAft>
              <a:buSzPts val="1400"/>
              <a:buChar char="●"/>
            </a:pPr>
            <a:r>
              <a:rPr lang="en-US" sz="1300" dirty="0"/>
              <a:t>ENGAGEMENT MODEL on basic facial expression data including considerable variations of samples, this model is the most effective approach to recognize disengaged samples achieving 60.42% precision which is around 27% improvement in comparison with the HOG+SVM MODEL</a:t>
            </a:r>
          </a:p>
        </p:txBody>
      </p:sp>
      <p:sp>
        <p:nvSpPr>
          <p:cNvPr id="8" name="TextBox 7">
            <a:extLst>
              <a:ext uri="{FF2B5EF4-FFF2-40B4-BE49-F238E27FC236}">
                <a16:creationId xmlns:a16="http://schemas.microsoft.com/office/drawing/2014/main" id="{4102AEA0-B186-6EDA-F2F8-70B6109278A5}"/>
              </a:ext>
            </a:extLst>
          </p:cNvPr>
          <p:cNvSpPr txBox="1"/>
          <p:nvPr/>
        </p:nvSpPr>
        <p:spPr>
          <a:xfrm>
            <a:off x="5367589" y="1052824"/>
            <a:ext cx="1568740" cy="492443"/>
          </a:xfrm>
          <a:prstGeom prst="rect">
            <a:avLst/>
          </a:prstGeom>
          <a:noFill/>
        </p:spPr>
        <p:txBody>
          <a:bodyPr wrap="square">
            <a:spAutoFit/>
          </a:bodyPr>
          <a:lstStyle/>
          <a:p>
            <a:pPr marL="139700" lvl="0" algn="l" rtl="0">
              <a:spcBef>
                <a:spcPts val="1200"/>
              </a:spcBef>
              <a:spcAft>
                <a:spcPts val="0"/>
              </a:spcAft>
              <a:buSzPts val="1400"/>
            </a:pPr>
            <a:r>
              <a:rPr lang="en-US" sz="1300" dirty="0">
                <a:latin typeface="Roboto" panose="02000000000000000000" pitchFamily="2" charset="0"/>
                <a:ea typeface="Roboto" panose="02000000000000000000" pitchFamily="2" charset="0"/>
                <a:cs typeface="Roboto" panose="02000000000000000000" pitchFamily="2" charset="0"/>
              </a:rPr>
              <a:t>HOG+SVM Model</a:t>
            </a:r>
          </a:p>
        </p:txBody>
      </p:sp>
      <p:sp>
        <p:nvSpPr>
          <p:cNvPr id="9" name="TextBox 8">
            <a:extLst>
              <a:ext uri="{FF2B5EF4-FFF2-40B4-BE49-F238E27FC236}">
                <a16:creationId xmlns:a16="http://schemas.microsoft.com/office/drawing/2014/main" id="{AF7E0813-AACC-0F6C-8B6F-22B9BF24BE01}"/>
              </a:ext>
            </a:extLst>
          </p:cNvPr>
          <p:cNvSpPr txBox="1"/>
          <p:nvPr/>
        </p:nvSpPr>
        <p:spPr>
          <a:xfrm>
            <a:off x="5367589" y="2072736"/>
            <a:ext cx="1364166" cy="292388"/>
          </a:xfrm>
          <a:prstGeom prst="rect">
            <a:avLst/>
          </a:prstGeom>
          <a:noFill/>
        </p:spPr>
        <p:txBody>
          <a:bodyPr wrap="square">
            <a:spAutoFit/>
          </a:bodyPr>
          <a:lstStyle/>
          <a:p>
            <a:pPr marL="139700" lvl="0" rtl="0">
              <a:spcBef>
                <a:spcPts val="1200"/>
              </a:spcBef>
              <a:spcAft>
                <a:spcPts val="0"/>
              </a:spcAft>
              <a:buSzPts val="1400"/>
            </a:pPr>
            <a:r>
              <a:rPr lang="en-US" sz="1300" dirty="0">
                <a:latin typeface="Roboto" panose="02000000000000000000" pitchFamily="2" charset="0"/>
                <a:ea typeface="Roboto" panose="02000000000000000000" pitchFamily="2" charset="0"/>
                <a:cs typeface="Roboto" panose="02000000000000000000" pitchFamily="2" charset="0"/>
              </a:rPr>
              <a:t>CNN Model</a:t>
            </a:r>
          </a:p>
        </p:txBody>
      </p:sp>
      <p:pic>
        <p:nvPicPr>
          <p:cNvPr id="12" name="Picture 11">
            <a:extLst>
              <a:ext uri="{FF2B5EF4-FFF2-40B4-BE49-F238E27FC236}">
                <a16:creationId xmlns:a16="http://schemas.microsoft.com/office/drawing/2014/main" id="{E7775759-7030-3AC2-717A-30659B689F00}"/>
              </a:ext>
            </a:extLst>
          </p:cNvPr>
          <p:cNvPicPr>
            <a:picLocks noChangeAspect="1"/>
          </p:cNvPicPr>
          <p:nvPr/>
        </p:nvPicPr>
        <p:blipFill>
          <a:blip r:embed="rId5"/>
          <a:stretch>
            <a:fillRect/>
          </a:stretch>
        </p:blipFill>
        <p:spPr>
          <a:xfrm>
            <a:off x="5581376" y="3041463"/>
            <a:ext cx="2468688" cy="678722"/>
          </a:xfrm>
          <a:prstGeom prst="rect">
            <a:avLst/>
          </a:prstGeom>
        </p:spPr>
      </p:pic>
      <p:sp>
        <p:nvSpPr>
          <p:cNvPr id="13" name="TextBox 12">
            <a:extLst>
              <a:ext uri="{FF2B5EF4-FFF2-40B4-BE49-F238E27FC236}">
                <a16:creationId xmlns:a16="http://schemas.microsoft.com/office/drawing/2014/main" id="{AF13053D-48D9-0605-B76F-8925B6BB7427}"/>
              </a:ext>
            </a:extLst>
          </p:cNvPr>
          <p:cNvSpPr txBox="1"/>
          <p:nvPr/>
        </p:nvSpPr>
        <p:spPr>
          <a:xfrm>
            <a:off x="5367589" y="2892593"/>
            <a:ext cx="1364166" cy="492443"/>
          </a:xfrm>
          <a:prstGeom prst="rect">
            <a:avLst/>
          </a:prstGeom>
          <a:noFill/>
        </p:spPr>
        <p:txBody>
          <a:bodyPr wrap="square">
            <a:spAutoFit/>
          </a:bodyPr>
          <a:lstStyle/>
          <a:p>
            <a:pPr marL="139700" lvl="0" rtl="0">
              <a:spcBef>
                <a:spcPts val="1200"/>
              </a:spcBef>
              <a:spcAft>
                <a:spcPts val="0"/>
              </a:spcAft>
              <a:buSzPts val="1400"/>
            </a:pPr>
            <a:r>
              <a:rPr lang="en-US" sz="1300" dirty="0">
                <a:latin typeface="Roboto" panose="02000000000000000000" pitchFamily="2" charset="0"/>
                <a:ea typeface="Roboto" panose="02000000000000000000" pitchFamily="2" charset="0"/>
                <a:cs typeface="Roboto" panose="02000000000000000000" pitchFamily="2" charset="0"/>
              </a:rPr>
              <a:t>VGGNET Model</a:t>
            </a:r>
          </a:p>
        </p:txBody>
      </p:sp>
      <p:pic>
        <p:nvPicPr>
          <p:cNvPr id="15" name="Picture 14">
            <a:extLst>
              <a:ext uri="{FF2B5EF4-FFF2-40B4-BE49-F238E27FC236}">
                <a16:creationId xmlns:a16="http://schemas.microsoft.com/office/drawing/2014/main" id="{20B4FB58-AE9C-E39B-DD50-657D12A6CC30}"/>
              </a:ext>
            </a:extLst>
          </p:cNvPr>
          <p:cNvPicPr>
            <a:picLocks noChangeAspect="1"/>
          </p:cNvPicPr>
          <p:nvPr/>
        </p:nvPicPr>
        <p:blipFill>
          <a:blip r:embed="rId6"/>
          <a:stretch>
            <a:fillRect/>
          </a:stretch>
        </p:blipFill>
        <p:spPr>
          <a:xfrm>
            <a:off x="5565725" y="3912505"/>
            <a:ext cx="2484338" cy="711693"/>
          </a:xfrm>
          <a:prstGeom prst="rect">
            <a:avLst/>
          </a:prstGeom>
        </p:spPr>
      </p:pic>
      <p:sp>
        <p:nvSpPr>
          <p:cNvPr id="16" name="TextBox 15">
            <a:extLst>
              <a:ext uri="{FF2B5EF4-FFF2-40B4-BE49-F238E27FC236}">
                <a16:creationId xmlns:a16="http://schemas.microsoft.com/office/drawing/2014/main" id="{C52DE724-E314-5745-5A34-8023C5C9FDCF}"/>
              </a:ext>
            </a:extLst>
          </p:cNvPr>
          <p:cNvSpPr txBox="1"/>
          <p:nvPr/>
        </p:nvSpPr>
        <p:spPr>
          <a:xfrm>
            <a:off x="5367589" y="3981497"/>
            <a:ext cx="1364166" cy="292388"/>
          </a:xfrm>
          <a:prstGeom prst="rect">
            <a:avLst/>
          </a:prstGeom>
          <a:noFill/>
        </p:spPr>
        <p:txBody>
          <a:bodyPr wrap="square">
            <a:spAutoFit/>
          </a:bodyPr>
          <a:lstStyle/>
          <a:p>
            <a:pPr marL="139700" lvl="0" rtl="0">
              <a:spcBef>
                <a:spcPts val="1200"/>
              </a:spcBef>
              <a:spcAft>
                <a:spcPts val="0"/>
              </a:spcAft>
              <a:buSzPts val="1400"/>
            </a:pPr>
            <a:r>
              <a:rPr lang="en-US" sz="1300" dirty="0">
                <a:latin typeface="Roboto" panose="02000000000000000000" pitchFamily="2" charset="0"/>
                <a:ea typeface="Roboto" panose="02000000000000000000" pitchFamily="2" charset="0"/>
                <a:cs typeface="Roboto" panose="02000000000000000000" pitchFamily="2" charset="0"/>
              </a:rPr>
              <a:t>ER Model</a:t>
            </a:r>
          </a:p>
        </p:txBody>
      </p:sp>
      <p:cxnSp>
        <p:nvCxnSpPr>
          <p:cNvPr id="3" name="Straight Connector 2">
            <a:extLst>
              <a:ext uri="{FF2B5EF4-FFF2-40B4-BE49-F238E27FC236}">
                <a16:creationId xmlns:a16="http://schemas.microsoft.com/office/drawing/2014/main" id="{E0D0F678-B039-7F59-1CC8-9AC2884AE22A}"/>
              </a:ext>
            </a:extLst>
          </p:cNvPr>
          <p:cNvCxnSpPr>
            <a:cxnSpLocks/>
          </p:cNvCxnSpPr>
          <p:nvPr/>
        </p:nvCxnSpPr>
        <p:spPr>
          <a:xfrm>
            <a:off x="5597141" y="3720185"/>
            <a:ext cx="2452922"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AA8AB43-AF80-B929-56C9-C406B833D07A}"/>
              </a:ext>
            </a:extLst>
          </p:cNvPr>
          <p:cNvSpPr/>
          <p:nvPr/>
        </p:nvSpPr>
        <p:spPr>
          <a:xfrm>
            <a:off x="7394028" y="4430110"/>
            <a:ext cx="496613" cy="14189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870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288" name="Google Shape;288;p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body" idx="1"/>
          </p:nvPr>
        </p:nvSpPr>
        <p:spPr>
          <a:xfrm>
            <a:off x="311700" y="1017800"/>
            <a:ext cx="8520600" cy="2539237"/>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SzPts val="1400"/>
              <a:buChar char="●"/>
            </a:pPr>
            <a:r>
              <a:rPr lang="en-US" sz="1100" dirty="0"/>
              <a:t>The paper contributes by creating a new dataset for engagement recognition from visual data, labelled by psychologists, to address the shortage of data for training engagement recognition models</a:t>
            </a:r>
          </a:p>
          <a:p>
            <a:pPr marL="457200" lvl="0" indent="-317500" algn="l" rtl="0">
              <a:spcBef>
                <a:spcPts val="1200"/>
              </a:spcBef>
              <a:spcAft>
                <a:spcPts val="0"/>
              </a:spcAft>
              <a:buSzPts val="1400"/>
              <a:buChar char="●"/>
            </a:pPr>
            <a:r>
              <a:rPr lang="en-US" sz="1100" dirty="0"/>
              <a:t>The authors developed a deep learning model called ENGAGEMENT MODEL, which pre-trains on basic facial expression data and then trains to produce a rich deep learning-based representation for engagement</a:t>
            </a:r>
          </a:p>
          <a:p>
            <a:pPr marL="457200" lvl="0" indent="-317500" algn="l" rtl="0">
              <a:spcBef>
                <a:spcPts val="1200"/>
              </a:spcBef>
              <a:spcAft>
                <a:spcPts val="0"/>
              </a:spcAft>
              <a:buSzPts val="1400"/>
              <a:buChar char="●"/>
            </a:pPr>
            <a:r>
              <a:rPr lang="en-US" sz="1100" dirty="0"/>
              <a:t>The model was evaluated against baseline models and showed a significant improvement in engagement recognition using standard evaluation metrics specifically disengaged samples by more than 27% against the HOG-SVM model</a:t>
            </a:r>
          </a:p>
          <a:p>
            <a:pPr marL="457200" lvl="0" indent="-317500" algn="l" rtl="0">
              <a:spcBef>
                <a:spcPts val="1200"/>
              </a:spcBef>
              <a:spcAft>
                <a:spcPts val="0"/>
              </a:spcAft>
              <a:buSzPts val="1400"/>
              <a:buChar char="●"/>
            </a:pPr>
            <a:r>
              <a:rPr lang="en-US" sz="1100" dirty="0"/>
              <a:t>Future Implementations to be performed:</a:t>
            </a:r>
          </a:p>
          <a:p>
            <a:pPr lvl="1">
              <a:spcBef>
                <a:spcPts val="1200"/>
              </a:spcBef>
              <a:buChar char="●"/>
            </a:pPr>
            <a:r>
              <a:rPr lang="en-US" sz="1000" dirty="0"/>
              <a:t>Test the model on FER+ dataset in place of its ER dataset</a:t>
            </a:r>
          </a:p>
          <a:p>
            <a:pPr lvl="1">
              <a:spcBef>
                <a:spcPts val="1200"/>
              </a:spcBef>
              <a:buChar char="●"/>
            </a:pPr>
            <a:r>
              <a:rPr lang="en-US" sz="1000" dirty="0"/>
              <a:t>Play around with model network architecture to see its impact on time complexity and accuracy, also look at whether </a:t>
            </a:r>
            <a:r>
              <a:rPr lang="en-US" sz="1000" dirty="0" err="1"/>
              <a:t>ResNet</a:t>
            </a:r>
            <a:r>
              <a:rPr lang="en-US" sz="1000" dirty="0"/>
              <a:t> architecture can be implemented in this problem statement as another baseline model</a:t>
            </a:r>
          </a:p>
        </p:txBody>
      </p:sp>
      <p:sp>
        <p:nvSpPr>
          <p:cNvPr id="294" name="Google Shape;294;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sym typeface="Calibri"/>
              </a:rPr>
              <a:t>Conclusion</a:t>
            </a:r>
            <a:endParaRPr dirty="0">
              <a:latin typeface="Roboto" panose="02000000000000000000" pitchFamily="2" charset="0"/>
              <a:ea typeface="Roboto" panose="02000000000000000000" pitchFamily="2" charset="0"/>
              <a:cs typeface="Roboto" panose="02000000000000000000" pitchFamily="2" charset="0"/>
              <a:sym typeface="Calibri"/>
            </a:endParaRPr>
          </a:p>
        </p:txBody>
      </p:sp>
      <p:sp>
        <p:nvSpPr>
          <p:cNvPr id="295" name="Google Shape;295;p3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References</a:t>
            </a:r>
            <a:endParaRPr dirty="0"/>
          </a:p>
        </p:txBody>
      </p:sp>
      <p:sp>
        <p:nvSpPr>
          <p:cNvPr id="288" name="Google Shape;288;p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2605970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sym typeface="Calibri"/>
              </a:rPr>
              <a:t>References</a:t>
            </a:r>
            <a:endParaRPr dirty="0">
              <a:latin typeface="Roboto" panose="02000000000000000000" pitchFamily="2" charset="0"/>
              <a:ea typeface="Roboto" panose="02000000000000000000" pitchFamily="2" charset="0"/>
              <a:cs typeface="Roboto" panose="02000000000000000000" pitchFamily="2" charset="0"/>
              <a:sym typeface="Calibri"/>
            </a:endParaRPr>
          </a:p>
        </p:txBody>
      </p:sp>
      <p:sp>
        <p:nvSpPr>
          <p:cNvPr id="268" name="Google Shape;268;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sz="1300" dirty="0"/>
              <a:t>Whitehill, J., </a:t>
            </a:r>
            <a:r>
              <a:rPr lang="en-US" sz="1300" dirty="0" err="1"/>
              <a:t>Serpell</a:t>
            </a:r>
            <a:r>
              <a:rPr lang="en-US" sz="1300" dirty="0"/>
              <a:t>, Z., Lin, Y.C., Foster, A. and </a:t>
            </a:r>
            <a:r>
              <a:rPr lang="en-US" sz="1300" dirty="0" err="1"/>
              <a:t>Movellan</a:t>
            </a:r>
            <a:r>
              <a:rPr lang="en-US" sz="1300" dirty="0"/>
              <a:t>, J.R., 2014. The faces of engagement: Automatic recognition of student </a:t>
            </a:r>
            <a:r>
              <a:rPr lang="en-US" sz="1300" dirty="0" err="1"/>
              <a:t>engagementfrom</a:t>
            </a:r>
            <a:r>
              <a:rPr lang="en-US" sz="1300" dirty="0"/>
              <a:t> facial expressions. IEEE Transactions on Affective Computing, 5(1), pp.86-98.</a:t>
            </a:r>
          </a:p>
          <a:p>
            <a:pPr marL="457200" lvl="0" indent="-311150" algn="l" rtl="0">
              <a:spcBef>
                <a:spcPts val="0"/>
              </a:spcBef>
              <a:spcAft>
                <a:spcPts val="0"/>
              </a:spcAft>
              <a:buSzPts val="1300"/>
              <a:buChar char="●"/>
            </a:pPr>
            <a:r>
              <a:rPr lang="en-US" sz="1300" dirty="0" err="1"/>
              <a:t>Alyuz</a:t>
            </a:r>
            <a:r>
              <a:rPr lang="en-US" sz="1300" dirty="0"/>
              <a:t>, N., Okur, E., </a:t>
            </a:r>
            <a:r>
              <a:rPr lang="en-US" sz="1300" dirty="0" err="1"/>
              <a:t>Oktay</a:t>
            </a:r>
            <a:r>
              <a:rPr lang="en-US" sz="1300" dirty="0"/>
              <a:t>, E., </a:t>
            </a:r>
            <a:r>
              <a:rPr lang="en-US" sz="1300" dirty="0" err="1"/>
              <a:t>Genc</a:t>
            </a:r>
            <a:r>
              <a:rPr lang="en-US" sz="1300" dirty="0"/>
              <a:t>, U., Aslan, S., Mete, S.E., </a:t>
            </a:r>
            <a:r>
              <a:rPr lang="en-US" sz="1300" dirty="0" err="1"/>
              <a:t>Arnrich</a:t>
            </a:r>
            <a:r>
              <a:rPr lang="en-US" sz="1300" dirty="0"/>
              <a:t>, B., Esme, </a:t>
            </a:r>
            <a:r>
              <a:rPr lang="en-US" sz="1300" dirty="0" err="1"/>
              <a:t>A.A.:Semi-supervised</a:t>
            </a:r>
            <a:r>
              <a:rPr lang="en-US" sz="1300" dirty="0"/>
              <a:t> model personalization for improved detection of learner’s emotional </a:t>
            </a:r>
            <a:r>
              <a:rPr lang="en-US" sz="1300" dirty="0" err="1"/>
              <a:t>en-gagement</a:t>
            </a:r>
            <a:r>
              <a:rPr lang="en-US" sz="1300" dirty="0"/>
              <a:t>. In: ICMI. pp. 100–107. ACM (2016)</a:t>
            </a:r>
          </a:p>
          <a:p>
            <a:pPr marL="457200" lvl="0" indent="-311150" algn="l" rtl="0">
              <a:spcBef>
                <a:spcPts val="0"/>
              </a:spcBef>
              <a:spcAft>
                <a:spcPts val="0"/>
              </a:spcAft>
              <a:buSzPts val="1300"/>
              <a:buChar char="●"/>
            </a:pPr>
            <a:r>
              <a:rPr lang="en-US" sz="1300" dirty="0"/>
              <a:t>Aslan, S., Mete, S.E., Okur, E., </a:t>
            </a:r>
            <a:r>
              <a:rPr lang="en-US" sz="1300" dirty="0" err="1"/>
              <a:t>Oktay</a:t>
            </a:r>
            <a:r>
              <a:rPr lang="en-US" sz="1300" dirty="0"/>
              <a:t>, E., </a:t>
            </a:r>
            <a:r>
              <a:rPr lang="en-US" sz="1300" dirty="0" err="1"/>
              <a:t>Alyuz</a:t>
            </a:r>
            <a:r>
              <a:rPr lang="en-US" sz="1300" dirty="0"/>
              <a:t>, N., </a:t>
            </a:r>
            <a:r>
              <a:rPr lang="en-US" sz="1300" dirty="0" err="1"/>
              <a:t>Genc</a:t>
            </a:r>
            <a:r>
              <a:rPr lang="en-US" sz="1300" dirty="0"/>
              <a:t>, U.E., Stanhill, D., Esme, </a:t>
            </a:r>
            <a:r>
              <a:rPr lang="en-US" sz="1300" dirty="0" err="1"/>
              <a:t>A.A.:Human</a:t>
            </a:r>
            <a:r>
              <a:rPr lang="en-US" sz="1300" dirty="0"/>
              <a:t> expert labeling process (help): Towards a reliable higher-order user state labeling process and tool to assess student engagement. Educational Technology pp. 53–59 (2017)</a:t>
            </a:r>
          </a:p>
          <a:p>
            <a:pPr marL="457200" lvl="0" indent="-311150" algn="l" rtl="0">
              <a:spcBef>
                <a:spcPts val="0"/>
              </a:spcBef>
              <a:spcAft>
                <a:spcPts val="0"/>
              </a:spcAft>
              <a:buSzPts val="1300"/>
              <a:buChar char="●"/>
            </a:pPr>
            <a:r>
              <a:rPr lang="en-US" sz="1300" dirty="0"/>
              <a:t>Bosch, N.: Detecting student engagement: Human versus machine. In: UMAP. pp. 317–320.ACM (2016)</a:t>
            </a:r>
          </a:p>
          <a:p>
            <a:pPr marL="457200" lvl="0" indent="-311150" algn="l" rtl="0">
              <a:spcBef>
                <a:spcPts val="0"/>
              </a:spcBef>
              <a:spcAft>
                <a:spcPts val="0"/>
              </a:spcAft>
              <a:buSzPts val="1300"/>
              <a:buChar char="●"/>
            </a:pPr>
            <a:r>
              <a:rPr lang="en-US" sz="1300" dirty="0"/>
              <a:t>Bosch, N., </a:t>
            </a:r>
            <a:r>
              <a:rPr lang="en-US" sz="1300" dirty="0" err="1"/>
              <a:t>D’Mello</a:t>
            </a:r>
            <a:r>
              <a:rPr lang="en-US" sz="1300" dirty="0"/>
              <a:t>, S., Baker, R., </a:t>
            </a:r>
            <a:r>
              <a:rPr lang="en-US" sz="1300" dirty="0" err="1"/>
              <a:t>Ocumpaugh</a:t>
            </a:r>
            <a:r>
              <a:rPr lang="en-US" sz="1300" dirty="0"/>
              <a:t>, J., Shute, V., Ventura, M., Wang, L., </a:t>
            </a:r>
            <a:r>
              <a:rPr lang="en-US" sz="1300" dirty="0" err="1"/>
              <a:t>Zhao,W</a:t>
            </a:r>
            <a:r>
              <a:rPr lang="en-US" sz="1300" dirty="0"/>
              <a:t>.: Automatic detection of learning-centered affective states in the wild. In: IUI. pp. 379–388. ACM (2015)</a:t>
            </a:r>
          </a:p>
        </p:txBody>
      </p:sp>
      <p:sp>
        <p:nvSpPr>
          <p:cNvPr id="269" name="Google Shape;269;p3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Google Shape;101;p15">
            <a:extLst>
              <a:ext uri="{FF2B5EF4-FFF2-40B4-BE49-F238E27FC236}">
                <a16:creationId xmlns:a16="http://schemas.microsoft.com/office/drawing/2014/main" id="{CD49D55C-06DC-A871-F922-9173FFD2AF68}"/>
              </a:ext>
            </a:extLst>
          </p:cNvPr>
          <p:cNvSpPr txBox="1"/>
          <p:nvPr/>
        </p:nvSpPr>
        <p:spPr>
          <a:xfrm>
            <a:off x="1808700" y="1835824"/>
            <a:ext cx="7023600" cy="874825"/>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Even with the progress made in deep learning and faster processing speed, most engagements are still measured through manual processes like surveys, form fill ups and one-on-one interactions</a:t>
            </a:r>
            <a:endParaRPr sz="1300" dirty="0">
              <a:latin typeface="Roboto"/>
              <a:ea typeface="Roboto"/>
              <a:cs typeface="Roboto"/>
              <a:sym typeface="Roboto"/>
            </a:endParaRPr>
          </a:p>
        </p:txBody>
      </p:sp>
      <p:pic>
        <p:nvPicPr>
          <p:cNvPr id="4" name="Picture 3" descr="Icon&#10;&#10;Description automatically generated">
            <a:extLst>
              <a:ext uri="{FF2B5EF4-FFF2-40B4-BE49-F238E27FC236}">
                <a16:creationId xmlns:a16="http://schemas.microsoft.com/office/drawing/2014/main" id="{C66FBDDD-98AC-0BFD-9E5F-B2BE3780898F}"/>
              </a:ext>
            </a:extLst>
          </p:cNvPr>
          <p:cNvPicPr>
            <a:picLocks noChangeAspect="1"/>
          </p:cNvPicPr>
          <p:nvPr/>
        </p:nvPicPr>
        <p:blipFill>
          <a:blip r:embed="rId3"/>
          <a:stretch>
            <a:fillRect/>
          </a:stretch>
        </p:blipFill>
        <p:spPr>
          <a:xfrm>
            <a:off x="505522" y="1161984"/>
            <a:ext cx="1776456" cy="1776456"/>
          </a:xfrm>
          <a:prstGeom prst="rect">
            <a:avLst/>
          </a:prstGeom>
        </p:spPr>
      </p:pic>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Current problems</a:t>
            </a:r>
            <a:endParaRPr dirty="0"/>
          </a:p>
        </p:txBody>
      </p:sp>
      <p:sp>
        <p:nvSpPr>
          <p:cNvPr id="6" name="Google Shape;101;p15">
            <a:extLst>
              <a:ext uri="{FF2B5EF4-FFF2-40B4-BE49-F238E27FC236}">
                <a16:creationId xmlns:a16="http://schemas.microsoft.com/office/drawing/2014/main" id="{09E757A2-9776-50A7-7F08-2A28E0FC45EC}"/>
              </a:ext>
            </a:extLst>
          </p:cNvPr>
          <p:cNvSpPr txBox="1"/>
          <p:nvPr/>
        </p:nvSpPr>
        <p:spPr>
          <a:xfrm>
            <a:off x="422232" y="3544103"/>
            <a:ext cx="7023600" cy="1104888"/>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Resulting in wastage of time during manual efforts</a:t>
            </a:r>
          </a:p>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Data inconsistencies while taking feedback due to human error</a:t>
            </a:r>
          </a:p>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Incomplete data, as not all are willing to provide information or even the correct information</a:t>
            </a:r>
            <a:endParaRPr sz="1300" dirty="0">
              <a:latin typeface="Roboto"/>
              <a:ea typeface="Roboto"/>
              <a:cs typeface="Roboto"/>
              <a:sym typeface="Roboto"/>
            </a:endParaRPr>
          </a:p>
        </p:txBody>
      </p:sp>
      <p:pic>
        <p:nvPicPr>
          <p:cNvPr id="8" name="Picture 7" descr="Icon&#10;&#10;Description automatically generated">
            <a:extLst>
              <a:ext uri="{FF2B5EF4-FFF2-40B4-BE49-F238E27FC236}">
                <a16:creationId xmlns:a16="http://schemas.microsoft.com/office/drawing/2014/main" id="{2F760A8B-6AC5-AE14-3864-880F525CCA87}"/>
              </a:ext>
            </a:extLst>
          </p:cNvPr>
          <p:cNvPicPr>
            <a:picLocks noChangeAspect="1"/>
          </p:cNvPicPr>
          <p:nvPr/>
        </p:nvPicPr>
        <p:blipFill>
          <a:blip r:embed="rId4"/>
          <a:stretch>
            <a:fillRect/>
          </a:stretch>
        </p:blipFill>
        <p:spPr>
          <a:xfrm>
            <a:off x="7204152" y="3267811"/>
            <a:ext cx="1381982" cy="1381982"/>
          </a:xfrm>
          <a:prstGeom prst="rect">
            <a:avLst/>
          </a:prstGeom>
        </p:spPr>
      </p:pic>
    </p:spTree>
    <p:extLst>
      <p:ext uri="{BB962C8B-B14F-4D97-AF65-F5344CB8AC3E}">
        <p14:creationId xmlns:p14="http://schemas.microsoft.com/office/powerpoint/2010/main" val="1947387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End</a:t>
            </a:r>
            <a:endParaRPr/>
          </a:p>
        </p:txBody>
      </p:sp>
      <p:sp>
        <p:nvSpPr>
          <p:cNvPr id="301" name="Google Shape;301;p3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Google Shape;101;p15">
            <a:extLst>
              <a:ext uri="{FF2B5EF4-FFF2-40B4-BE49-F238E27FC236}">
                <a16:creationId xmlns:a16="http://schemas.microsoft.com/office/drawing/2014/main" id="{CD49D55C-06DC-A871-F922-9173FFD2AF68}"/>
              </a:ext>
            </a:extLst>
          </p:cNvPr>
          <p:cNvSpPr txBox="1"/>
          <p:nvPr/>
        </p:nvSpPr>
        <p:spPr>
          <a:xfrm>
            <a:off x="1808700" y="1391241"/>
            <a:ext cx="7023600" cy="2025139"/>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Addresses the challenges of measuring and characterizing engagement during learning via technology</a:t>
            </a:r>
          </a:p>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Provides a rich engagement facial representation model to aid in the development of educational tools and technologies that can better support students' learning experiences</a:t>
            </a:r>
          </a:p>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Develops a deep learning-based model to automatically measure engagement using facial expressions extracted from images, which can be used to distinguish engaged and disengaged samples</a:t>
            </a:r>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Automate Engagement?</a:t>
            </a:r>
            <a:endParaRPr dirty="0"/>
          </a:p>
        </p:txBody>
      </p:sp>
      <p:pic>
        <p:nvPicPr>
          <p:cNvPr id="7" name="Picture 6" descr="Icon&#10;&#10;Description automatically generated">
            <a:extLst>
              <a:ext uri="{FF2B5EF4-FFF2-40B4-BE49-F238E27FC236}">
                <a16:creationId xmlns:a16="http://schemas.microsoft.com/office/drawing/2014/main" id="{9FFD2782-19D2-CC9E-F016-A73826AF1500}"/>
              </a:ext>
            </a:extLst>
          </p:cNvPr>
          <p:cNvPicPr>
            <a:picLocks noChangeAspect="1"/>
          </p:cNvPicPr>
          <p:nvPr/>
        </p:nvPicPr>
        <p:blipFill>
          <a:blip r:embed="rId3"/>
          <a:stretch>
            <a:fillRect/>
          </a:stretch>
        </p:blipFill>
        <p:spPr>
          <a:xfrm>
            <a:off x="565459" y="1599397"/>
            <a:ext cx="1181260" cy="1181260"/>
          </a:xfrm>
          <a:prstGeom prst="rect">
            <a:avLst/>
          </a:prstGeom>
        </p:spPr>
      </p:pic>
      <p:sp>
        <p:nvSpPr>
          <p:cNvPr id="9" name="Google Shape;101;p15">
            <a:extLst>
              <a:ext uri="{FF2B5EF4-FFF2-40B4-BE49-F238E27FC236}">
                <a16:creationId xmlns:a16="http://schemas.microsoft.com/office/drawing/2014/main" id="{765C99C8-B7B4-A2F0-6B3D-D248552B78B9}"/>
              </a:ext>
            </a:extLst>
          </p:cNvPr>
          <p:cNvSpPr txBox="1"/>
          <p:nvPr/>
        </p:nvSpPr>
        <p:spPr>
          <a:xfrm>
            <a:off x="311700" y="3362254"/>
            <a:ext cx="6743305" cy="1334951"/>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Images provide accurate information on the state of their mind during the engagement period</a:t>
            </a:r>
          </a:p>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With a good model, level of satisfaction can be measured more accurately</a:t>
            </a:r>
          </a:p>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Real time actions can be taken based on the emotion at the time to keep the students engaged</a:t>
            </a:r>
          </a:p>
        </p:txBody>
      </p:sp>
      <p:pic>
        <p:nvPicPr>
          <p:cNvPr id="11" name="Picture 10" descr="Icon&#10;&#10;Description automatically generated">
            <a:extLst>
              <a:ext uri="{FF2B5EF4-FFF2-40B4-BE49-F238E27FC236}">
                <a16:creationId xmlns:a16="http://schemas.microsoft.com/office/drawing/2014/main" id="{C97E32FD-3D4C-EEB2-5A54-FE1D36FA56BC}"/>
              </a:ext>
            </a:extLst>
          </p:cNvPr>
          <p:cNvPicPr>
            <a:picLocks noChangeAspect="1"/>
          </p:cNvPicPr>
          <p:nvPr/>
        </p:nvPicPr>
        <p:blipFill>
          <a:blip r:embed="rId4"/>
          <a:stretch>
            <a:fillRect/>
          </a:stretch>
        </p:blipFill>
        <p:spPr>
          <a:xfrm>
            <a:off x="6866966" y="3260060"/>
            <a:ext cx="1593465" cy="1593465"/>
          </a:xfrm>
          <a:prstGeom prst="rect">
            <a:avLst/>
          </a:prstGeom>
        </p:spPr>
      </p:pic>
    </p:spTree>
    <p:extLst>
      <p:ext uri="{BB962C8B-B14F-4D97-AF65-F5344CB8AC3E}">
        <p14:creationId xmlns:p14="http://schemas.microsoft.com/office/powerpoint/2010/main" val="89470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Further Applications</a:t>
            </a:r>
            <a:endParaRPr dirty="0"/>
          </a:p>
        </p:txBody>
      </p:sp>
      <p:sp>
        <p:nvSpPr>
          <p:cNvPr id="3" name="Google Shape;101;p15">
            <a:extLst>
              <a:ext uri="{FF2B5EF4-FFF2-40B4-BE49-F238E27FC236}">
                <a16:creationId xmlns:a16="http://schemas.microsoft.com/office/drawing/2014/main" id="{5E72B43A-413F-B32F-8E55-C78A59884E74}"/>
              </a:ext>
            </a:extLst>
          </p:cNvPr>
          <p:cNvSpPr txBox="1"/>
          <p:nvPr/>
        </p:nvSpPr>
        <p:spPr>
          <a:xfrm>
            <a:off x="311700" y="1127607"/>
            <a:ext cx="5070622" cy="874825"/>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rgbClr val="000000"/>
              </a:buClr>
              <a:buSzPts val="1300"/>
              <a:buFont typeface="Roboto"/>
              <a:buChar char="●"/>
            </a:pPr>
            <a:r>
              <a:rPr lang="en-US" sz="1300" b="1" dirty="0">
                <a:latin typeface="Roboto"/>
                <a:ea typeface="Roboto"/>
                <a:cs typeface="Roboto"/>
                <a:sym typeface="Roboto"/>
              </a:rPr>
              <a:t>Webinars</a:t>
            </a:r>
            <a:r>
              <a:rPr lang="en-US" sz="1300" dirty="0">
                <a:latin typeface="Roboto"/>
                <a:ea typeface="Roboto"/>
                <a:cs typeface="Roboto"/>
                <a:sym typeface="Roboto"/>
              </a:rPr>
              <a:t> conducted for training purposes in industrial setting</a:t>
            </a:r>
          </a:p>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Physical Engagement settings like </a:t>
            </a:r>
            <a:r>
              <a:rPr lang="en-US" sz="1300" b="1" dirty="0">
                <a:latin typeface="Roboto"/>
                <a:ea typeface="Roboto"/>
                <a:cs typeface="Roboto"/>
                <a:sym typeface="Roboto"/>
              </a:rPr>
              <a:t>Seminars</a:t>
            </a:r>
          </a:p>
        </p:txBody>
      </p:sp>
      <p:pic>
        <p:nvPicPr>
          <p:cNvPr id="1026" name="Picture 2" descr="6 Reasons why Attending Webinars is Essential for your Business - IED">
            <a:extLst>
              <a:ext uri="{FF2B5EF4-FFF2-40B4-BE49-F238E27FC236}">
                <a16:creationId xmlns:a16="http://schemas.microsoft.com/office/drawing/2014/main" id="{BF24076D-557B-557D-F3DB-D1B6924A44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897" y="1017800"/>
            <a:ext cx="2636292" cy="16748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AE93F43-7581-F81F-9DA7-0EC6DB0ACAF2}"/>
              </a:ext>
            </a:extLst>
          </p:cNvPr>
          <p:cNvSpPr txBox="1"/>
          <p:nvPr/>
        </p:nvSpPr>
        <p:spPr>
          <a:xfrm>
            <a:off x="3722189" y="3015022"/>
            <a:ext cx="4572000" cy="110488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indent="-311150">
              <a:lnSpc>
                <a:spcPct val="115000"/>
              </a:lnSpc>
              <a:buSzPts val="1300"/>
              <a:buFont typeface="Roboto"/>
              <a:buChar char="●"/>
              <a:defRPr sz="1300">
                <a:latin typeface="Roboto"/>
                <a:ea typeface="Roboto"/>
                <a:cs typeface="Roboto"/>
              </a:defRPr>
            </a:lvl1pPr>
          </a:lstStyle>
          <a:p>
            <a:r>
              <a:rPr lang="en-US" dirty="0">
                <a:sym typeface="Roboto"/>
              </a:rPr>
              <a:t>Customer Satisfaction Measurement at </a:t>
            </a:r>
            <a:r>
              <a:rPr lang="en-US" b="1" dirty="0">
                <a:sym typeface="Roboto"/>
              </a:rPr>
              <a:t>physical</a:t>
            </a:r>
            <a:r>
              <a:rPr lang="en-US" dirty="0">
                <a:sym typeface="Roboto"/>
              </a:rPr>
              <a:t> </a:t>
            </a:r>
            <a:r>
              <a:rPr lang="en-US" b="1" dirty="0">
                <a:sym typeface="Roboto"/>
              </a:rPr>
              <a:t>stores</a:t>
            </a:r>
            <a:r>
              <a:rPr lang="en-US" dirty="0">
                <a:sym typeface="Roboto"/>
              </a:rPr>
              <a:t> by capturing</a:t>
            </a:r>
          </a:p>
          <a:p>
            <a:r>
              <a:rPr lang="en-US" dirty="0">
                <a:sym typeface="Roboto"/>
              </a:rPr>
              <a:t>Driver engagement while </a:t>
            </a:r>
            <a:r>
              <a:rPr lang="en-US" b="1" dirty="0">
                <a:sym typeface="Roboto"/>
              </a:rPr>
              <a:t>driving</a:t>
            </a:r>
            <a:r>
              <a:rPr lang="en-US" dirty="0">
                <a:sym typeface="Roboto"/>
              </a:rPr>
              <a:t> </a:t>
            </a:r>
            <a:r>
              <a:rPr lang="en-US" b="1" dirty="0">
                <a:sym typeface="Roboto"/>
              </a:rPr>
              <a:t>vehicles</a:t>
            </a:r>
            <a:r>
              <a:rPr lang="en-US" dirty="0">
                <a:sym typeface="Roboto"/>
              </a:rPr>
              <a:t> to alert driver when getting disengaged and distracted</a:t>
            </a:r>
          </a:p>
        </p:txBody>
      </p:sp>
      <p:pic>
        <p:nvPicPr>
          <p:cNvPr id="1028" name="Picture 4" descr="Supermarket customer satisfaction rebounds amid pandemic | Supermarket News">
            <a:extLst>
              <a:ext uri="{FF2B5EF4-FFF2-40B4-BE49-F238E27FC236}">
                <a16:creationId xmlns:a16="http://schemas.microsoft.com/office/drawing/2014/main" id="{D8CDF56E-4C16-059C-5408-D887EDFEBB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18" y="2466648"/>
            <a:ext cx="3205528" cy="1743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27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a:t>
            </a:r>
            <a:r>
              <a:rPr lang="en" dirty="0"/>
              <a:t>roblem Statement</a:t>
            </a:r>
            <a:endParaRPr dirty="0"/>
          </a:p>
        </p:txBody>
      </p:sp>
      <p:sp>
        <p:nvSpPr>
          <p:cNvPr id="94" name="Google Shape;94;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09781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Google Shape;101;p15">
            <a:extLst>
              <a:ext uri="{FF2B5EF4-FFF2-40B4-BE49-F238E27FC236}">
                <a16:creationId xmlns:a16="http://schemas.microsoft.com/office/drawing/2014/main" id="{CD49D55C-06DC-A871-F922-9173FFD2AF68}"/>
              </a:ext>
            </a:extLst>
          </p:cNvPr>
          <p:cNvSpPr txBox="1"/>
          <p:nvPr/>
        </p:nvSpPr>
        <p:spPr>
          <a:xfrm>
            <a:off x="1808700" y="1391241"/>
            <a:ext cx="7023600" cy="2715328"/>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Quantify and characterize engagement during learning via technology by automatically measuring it using facial expressions extracted from images</a:t>
            </a:r>
          </a:p>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Challenge is to design a rich engagement representation model to distinguish engaged and disengaged samples, which requires a large amount of data that is difficult and expensive to collect and annotate due to the complexities and ambiguities of the engagement concept.</a:t>
            </a:r>
          </a:p>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Use of a rich face representation model to capture basic facial expressions and initialize an engagement recognition model, the collection of a new dataset called the Engagement Recognition (ER) dataset to facilitate research on engagement recognition from images, and the use of deep learning techniques to model engagement, which outperforms a comprehensive range of baseline approaches on the ER dataset</a:t>
            </a:r>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does this paper try to do?</a:t>
            </a:r>
            <a:endParaRPr dirty="0"/>
          </a:p>
        </p:txBody>
      </p:sp>
      <p:pic>
        <p:nvPicPr>
          <p:cNvPr id="4" name="Picture 3" descr="Icon&#10;&#10;Description automatically generated">
            <a:extLst>
              <a:ext uri="{FF2B5EF4-FFF2-40B4-BE49-F238E27FC236}">
                <a16:creationId xmlns:a16="http://schemas.microsoft.com/office/drawing/2014/main" id="{54B1C24F-5606-723F-0B95-F09278301E0C}"/>
              </a:ext>
            </a:extLst>
          </p:cNvPr>
          <p:cNvPicPr>
            <a:picLocks noChangeAspect="1"/>
          </p:cNvPicPr>
          <p:nvPr/>
        </p:nvPicPr>
        <p:blipFill>
          <a:blip r:embed="rId3"/>
          <a:stretch>
            <a:fillRect/>
          </a:stretch>
        </p:blipFill>
        <p:spPr>
          <a:xfrm>
            <a:off x="200723" y="1613050"/>
            <a:ext cx="1808700" cy="1808700"/>
          </a:xfrm>
          <a:prstGeom prst="rect">
            <a:avLst/>
          </a:prstGeom>
        </p:spPr>
      </p:pic>
    </p:spTree>
    <p:extLst>
      <p:ext uri="{BB962C8B-B14F-4D97-AF65-F5344CB8AC3E}">
        <p14:creationId xmlns:p14="http://schemas.microsoft.com/office/powerpoint/2010/main" val="342062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Challenges</a:t>
            </a:r>
            <a:endParaRPr dirty="0"/>
          </a:p>
        </p:txBody>
      </p:sp>
      <p:sp>
        <p:nvSpPr>
          <p:cNvPr id="146" name="Google Shape;146;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Google Shape;101;p15">
            <a:extLst>
              <a:ext uri="{FF2B5EF4-FFF2-40B4-BE49-F238E27FC236}">
                <a16:creationId xmlns:a16="http://schemas.microsoft.com/office/drawing/2014/main" id="{CD49D55C-06DC-A871-F922-9173FFD2AF68}"/>
              </a:ext>
            </a:extLst>
          </p:cNvPr>
          <p:cNvSpPr txBox="1"/>
          <p:nvPr/>
        </p:nvSpPr>
        <p:spPr>
          <a:xfrm>
            <a:off x="2267415" y="1238328"/>
            <a:ext cx="6289287" cy="1104888"/>
          </a:xfrm>
          <a:prstGeom prst="rect">
            <a:avLst/>
          </a:prstGeom>
          <a:noFill/>
          <a:ln>
            <a:noFill/>
          </a:ln>
        </p:spPr>
        <p:txBody>
          <a:bodyPr spcFirstLastPara="1" wrap="square" lIns="91425" tIns="91425" rIns="91425" bIns="91425" anchor="t" anchorCtr="0">
            <a:spAutoFit/>
          </a:bodyPr>
          <a:lstStyle/>
          <a:p>
            <a:pPr marL="146050" lvl="8">
              <a:lnSpc>
                <a:spcPct val="115000"/>
              </a:lnSpc>
              <a:buSzPts val="1300"/>
            </a:pPr>
            <a:r>
              <a:rPr lang="en-US" sz="1300" dirty="0">
                <a:latin typeface="Roboto"/>
                <a:ea typeface="Roboto"/>
                <a:cs typeface="Roboto"/>
                <a:sym typeface="Roboto"/>
              </a:rPr>
              <a:t>Lack of specific and high-level features for engagement recognition, which makes it difficult to distinguish engaged and disengaged samples using facial expressions. This requires a rich engagement representation model, which has not been explored in previous research</a:t>
            </a:r>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the solution has been difficult to build?</a:t>
            </a:r>
            <a:endParaRPr dirty="0"/>
          </a:p>
        </p:txBody>
      </p:sp>
      <p:pic>
        <p:nvPicPr>
          <p:cNvPr id="2050" name="Picture 2" descr="Gabor Feature Extraction - File Exchange - MATLAB Central">
            <a:extLst>
              <a:ext uri="{FF2B5EF4-FFF2-40B4-BE49-F238E27FC236}">
                <a16:creationId xmlns:a16="http://schemas.microsoft.com/office/drawing/2014/main" id="{7FCD2314-FB4E-A0DA-0885-1F40A7592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280264"/>
            <a:ext cx="1955715" cy="12194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sing Histogram of Oriented Gradients (HOG) for Object Detection">
            <a:extLst>
              <a:ext uri="{FF2B5EF4-FFF2-40B4-BE49-F238E27FC236}">
                <a16:creationId xmlns:a16="http://schemas.microsoft.com/office/drawing/2014/main" id="{33872D83-7CA9-4D01-ED84-B1034D3DD5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9695" y="2176434"/>
            <a:ext cx="3092605" cy="15123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acial Action Units (AUs) of upper and lower face | Download Scientific  Diagram">
            <a:extLst>
              <a:ext uri="{FF2B5EF4-FFF2-40B4-BE49-F238E27FC236}">
                <a16:creationId xmlns:a16="http://schemas.microsoft.com/office/drawing/2014/main" id="{67568434-84DD-79B1-B020-66C147B48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9695" y="3688776"/>
            <a:ext cx="1501164" cy="13753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C524E0C-C4A8-0367-93DF-3FDE053C2399}"/>
              </a:ext>
            </a:extLst>
          </p:cNvPr>
          <p:cNvSpPr txBox="1"/>
          <p:nvPr/>
        </p:nvSpPr>
        <p:spPr>
          <a:xfrm>
            <a:off x="223291" y="2762227"/>
            <a:ext cx="5062388" cy="118490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9pPr marL="146050">
              <a:lnSpc>
                <a:spcPct val="115000"/>
              </a:lnSpc>
              <a:buSzPts val="1300"/>
              <a:defRPr sz="1300">
                <a:latin typeface="Roboto"/>
                <a:ea typeface="Roboto"/>
                <a:cs typeface="Roboto"/>
              </a:defRPr>
            </a:lvl9pPr>
          </a:lstStyle>
          <a:p>
            <a:pPr lvl="1"/>
            <a:r>
              <a:rPr lang="en-US" sz="1300" dirty="0">
                <a:latin typeface="Roboto" panose="02000000000000000000" pitchFamily="2" charset="0"/>
                <a:ea typeface="Roboto" panose="02000000000000000000" pitchFamily="2" charset="0"/>
                <a:cs typeface="Roboto" panose="02000000000000000000" pitchFamily="2" charset="0"/>
                <a:sym typeface="Roboto"/>
              </a:rPr>
              <a:t>The need for a large amount of annotated data for training an engagement recognition model. Collecting and annotating engagement data is a complex and time-consuming process, and the concept of engagement is ambiguous, which further complicates the task</a:t>
            </a:r>
          </a:p>
        </p:txBody>
      </p:sp>
    </p:spTree>
    <p:extLst>
      <p:ext uri="{BB962C8B-B14F-4D97-AF65-F5344CB8AC3E}">
        <p14:creationId xmlns:p14="http://schemas.microsoft.com/office/powerpoint/2010/main" val="3292157184"/>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2157</TotalTime>
  <Words>2911</Words>
  <Application>Microsoft Office PowerPoint</Application>
  <PresentationFormat>On-screen Show (16:9)</PresentationFormat>
  <Paragraphs>205</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CMR10</vt:lpstr>
      <vt:lpstr>NimbusRomNo9L-Regu</vt:lpstr>
      <vt:lpstr>CMMI10</vt:lpstr>
      <vt:lpstr>Arial</vt:lpstr>
      <vt:lpstr>Roboto</vt:lpstr>
      <vt:lpstr>NimbusRomNo9L-ReguItal</vt:lpstr>
      <vt:lpstr>Geometric</vt:lpstr>
      <vt:lpstr>PowerPoint Presentation</vt:lpstr>
      <vt:lpstr>Motivation</vt:lpstr>
      <vt:lpstr>Current problems</vt:lpstr>
      <vt:lpstr>Why Automate Engagement?</vt:lpstr>
      <vt:lpstr>Further Applications</vt:lpstr>
      <vt:lpstr>Problem Statement</vt:lpstr>
      <vt:lpstr>What does this paper try to do?</vt:lpstr>
      <vt:lpstr>Challenges</vt:lpstr>
      <vt:lpstr>Why the solution has been difficult to build?</vt:lpstr>
      <vt:lpstr>Existing Work &amp; Limitations</vt:lpstr>
      <vt:lpstr>Other Related Work</vt:lpstr>
      <vt:lpstr>Limitations</vt:lpstr>
      <vt:lpstr>Limitations (contd.)</vt:lpstr>
      <vt:lpstr>Methodology in Detail</vt:lpstr>
      <vt:lpstr>Setup</vt:lpstr>
      <vt:lpstr>How does the setup solve the challenges</vt:lpstr>
      <vt:lpstr>Facial Representation Model Architecture</vt:lpstr>
      <vt:lpstr>Facial Representation Model Architecture</vt:lpstr>
      <vt:lpstr>Engagement Recognition Model</vt:lpstr>
      <vt:lpstr>Engagement Recognition Model (contd.)</vt:lpstr>
      <vt:lpstr>CNN Baseline Model</vt:lpstr>
      <vt:lpstr>Evaluation &amp; Results</vt:lpstr>
      <vt:lpstr>Metrics used for evaluation</vt:lpstr>
      <vt:lpstr>Findings from evaluations</vt:lpstr>
      <vt:lpstr>Findings from evaluations</vt:lpstr>
      <vt:lpstr>Conclusion</vt:lpstr>
      <vt:lpstr>Conclusion</vt:lpstr>
      <vt:lpstr>References</vt:lpstr>
      <vt:lpstr>References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Srijit Sen</cp:lastModifiedBy>
  <cp:revision>109</cp:revision>
  <dcterms:modified xsi:type="dcterms:W3CDTF">2023-03-12T09:59:25Z</dcterms:modified>
</cp:coreProperties>
</file>