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52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A6A"/>
    <a:srgbClr val="CD4E58"/>
    <a:srgbClr val="8172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33"/>
    <p:restoredTop sz="96405"/>
  </p:normalViewPr>
  <p:slideViewPr>
    <p:cSldViewPr snapToGrid="0">
      <p:cViewPr>
        <p:scale>
          <a:sx n="180" d="100"/>
          <a:sy n="180" d="100"/>
        </p:scale>
        <p:origin x="548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804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05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5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51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66664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348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38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3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9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532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4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843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B6C67E-EBF5-EFB9-F530-DAC18CC04CC9}"/>
              </a:ext>
            </a:extLst>
          </p:cNvPr>
          <p:cNvSpPr txBox="1"/>
          <p:nvPr/>
        </p:nvSpPr>
        <p:spPr>
          <a:xfrm>
            <a:off x="4009292" y="2180436"/>
            <a:ext cx="43727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Engravers MT" panose="02090707080505020304" pitchFamily="18" charset="77"/>
              </a:rPr>
              <a:t>Airplane </a:t>
            </a:r>
          </a:p>
          <a:p>
            <a:pPr algn="ctr"/>
            <a:r>
              <a:rPr lang="en-US" sz="2800" b="1" dirty="0">
                <a:latin typeface="Engravers MT" panose="02090707080505020304" pitchFamily="18" charset="77"/>
              </a:rPr>
              <a:t>Crash </a:t>
            </a:r>
          </a:p>
          <a:p>
            <a:pPr algn="ctr"/>
            <a:r>
              <a:rPr lang="en-US" sz="2800" b="1" dirty="0">
                <a:latin typeface="Engravers MT" panose="02090707080505020304" pitchFamily="18" charset="77"/>
              </a:rPr>
              <a:t>Analysis </a:t>
            </a:r>
          </a:p>
          <a:p>
            <a:pPr algn="ctr"/>
            <a:r>
              <a:rPr lang="en-US" sz="2800" b="1" dirty="0">
                <a:latin typeface="Engravers MT" panose="02090707080505020304" pitchFamily="18" charset="77"/>
              </a:rPr>
              <a:t>on </a:t>
            </a:r>
          </a:p>
          <a:p>
            <a:pPr algn="ctr"/>
            <a:r>
              <a:rPr lang="en-US" sz="2800" b="1" dirty="0">
                <a:latin typeface="Engravers MT" panose="02090707080505020304" pitchFamily="18" charset="77"/>
              </a:rPr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83404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86F9-5F80-15A5-E295-A611BCC7E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477260" cy="1492132"/>
          </a:xfrm>
        </p:spPr>
        <p:txBody>
          <a:bodyPr/>
          <a:lstStyle/>
          <a:p>
            <a:pPr algn="ctr"/>
            <a:r>
              <a:rPr lang="en-US" dirty="0"/>
              <a:t>What is this presentation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A9F10-81E7-9507-755E-380A0BE98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part of the internship at MENTORNESS, we analyzed airplane crashes and fatalities spanning from 1980 to 2023.  </a:t>
            </a:r>
          </a:p>
          <a:p>
            <a:r>
              <a:rPr lang="en-US" dirty="0"/>
              <a:t>The prime objective was to </a:t>
            </a:r>
            <a:r>
              <a:rPr lang="en-IN" dirty="0"/>
              <a:t>leverage</a:t>
            </a:r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IN" dirty="0"/>
              <a:t>Tableau for interactive visualizations and in-depth insights to understand patterns, and trends in aviation incidents.  The analysis aims to provide stakeholders with valuable information for contributing factors enhancing aviation safety and mitigating risks.</a:t>
            </a:r>
          </a:p>
          <a:p>
            <a:r>
              <a:rPr lang="en-IN" dirty="0"/>
              <a:t>In the following slides, we will explain the visuals that we used to analyze the data using Tableau.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7564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9">
            <a:extLst>
              <a:ext uri="{FF2B5EF4-FFF2-40B4-BE49-F238E27FC236}">
                <a16:creationId xmlns:a16="http://schemas.microsoft.com/office/drawing/2014/main" id="{47DE180A-E723-114B-5738-89EF0DDA7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96" y="1901729"/>
            <a:ext cx="10854993" cy="4050286"/>
          </a:xfrm>
          <a:prstGeom prst="roundRect">
            <a:avLst>
              <a:gd name="adj" fmla="val 48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37467F-BD02-CF2C-CA01-12CF31ED4E2C}"/>
              </a:ext>
            </a:extLst>
          </p:cNvPr>
          <p:cNvSpPr txBox="1"/>
          <p:nvPr/>
        </p:nvSpPr>
        <p:spPr>
          <a:xfrm>
            <a:off x="2926181" y="68916"/>
            <a:ext cx="585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TEMPORAL</a:t>
            </a:r>
            <a:r>
              <a:rPr lang="en-US" b="1" dirty="0"/>
              <a:t> </a:t>
            </a:r>
            <a:r>
              <a:rPr lang="en-US" b="1" u="sng" dirty="0"/>
              <a:t> ANALYSIS</a:t>
            </a:r>
          </a:p>
        </p:txBody>
      </p:sp>
      <p:sp>
        <p:nvSpPr>
          <p:cNvPr id="6" name="Line Callout 3 (No Border) 5">
            <a:extLst>
              <a:ext uri="{FF2B5EF4-FFF2-40B4-BE49-F238E27FC236}">
                <a16:creationId xmlns:a16="http://schemas.microsoft.com/office/drawing/2014/main" id="{E25A6424-0068-BD89-6D0F-74310A11B493}"/>
              </a:ext>
            </a:extLst>
          </p:cNvPr>
          <p:cNvSpPr/>
          <p:nvPr/>
        </p:nvSpPr>
        <p:spPr>
          <a:xfrm>
            <a:off x="4691469" y="1658196"/>
            <a:ext cx="914400" cy="358407"/>
          </a:xfrm>
          <a:prstGeom prst="callout3">
            <a:avLst>
              <a:gd name="adj1" fmla="val 3365"/>
              <a:gd name="adj2" fmla="val 209"/>
              <a:gd name="adj3" fmla="val 202084"/>
              <a:gd name="adj4" fmla="val -47823"/>
              <a:gd name="adj5" fmla="val 204814"/>
              <a:gd name="adj6" fmla="val -48828"/>
              <a:gd name="adj7" fmla="val 96296"/>
              <a:gd name="adj8" fmla="val -293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Highest number of crashes in the year of 1946.</a:t>
            </a:r>
          </a:p>
        </p:txBody>
      </p:sp>
      <p:sp>
        <p:nvSpPr>
          <p:cNvPr id="8" name="Line Callout 3 (No Border) 7">
            <a:extLst>
              <a:ext uri="{FF2B5EF4-FFF2-40B4-BE49-F238E27FC236}">
                <a16:creationId xmlns:a16="http://schemas.microsoft.com/office/drawing/2014/main" id="{04C00CBD-036B-0299-D805-DD8BB7A4F46D}"/>
              </a:ext>
            </a:extLst>
          </p:cNvPr>
          <p:cNvSpPr/>
          <p:nvPr/>
        </p:nvSpPr>
        <p:spPr>
          <a:xfrm>
            <a:off x="7054064" y="2320638"/>
            <a:ext cx="914400" cy="358407"/>
          </a:xfrm>
          <a:prstGeom prst="callout3">
            <a:avLst>
              <a:gd name="adj1" fmla="val 3365"/>
              <a:gd name="adj2" fmla="val 209"/>
              <a:gd name="adj3" fmla="val 202084"/>
              <a:gd name="adj4" fmla="val -47823"/>
              <a:gd name="adj5" fmla="val 204814"/>
              <a:gd name="adj6" fmla="val -48828"/>
              <a:gd name="adj7" fmla="val 96296"/>
              <a:gd name="adj8" fmla="val -29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Highest number of fatalities in the year of 1972.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CC7A944-0B61-F0AC-FA9D-FA252992BADB}"/>
              </a:ext>
            </a:extLst>
          </p:cNvPr>
          <p:cNvSpPr/>
          <p:nvPr/>
        </p:nvSpPr>
        <p:spPr>
          <a:xfrm>
            <a:off x="1026597" y="698436"/>
            <a:ext cx="10854992" cy="790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tired to understand the year wise distribution of number of crashes and  the number of fatalities using the waterfall charts.</a:t>
            </a:r>
          </a:p>
        </p:txBody>
      </p:sp>
    </p:spTree>
    <p:extLst>
      <p:ext uri="{BB962C8B-B14F-4D97-AF65-F5344CB8AC3E}">
        <p14:creationId xmlns:p14="http://schemas.microsoft.com/office/powerpoint/2010/main" val="313191128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37467F-BD02-CF2C-CA01-12CF31ED4E2C}"/>
              </a:ext>
            </a:extLst>
          </p:cNvPr>
          <p:cNvSpPr txBox="1"/>
          <p:nvPr/>
        </p:nvSpPr>
        <p:spPr>
          <a:xfrm>
            <a:off x="2926181" y="68916"/>
            <a:ext cx="585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GEOSPATIAL</a:t>
            </a:r>
            <a:r>
              <a:rPr lang="en-US" b="1" dirty="0"/>
              <a:t> </a:t>
            </a:r>
            <a:r>
              <a:rPr lang="en-US" b="1" u="sng" dirty="0"/>
              <a:t> ANALYSIS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CC7A944-0B61-F0AC-FA9D-FA252992BADB}"/>
              </a:ext>
            </a:extLst>
          </p:cNvPr>
          <p:cNvSpPr/>
          <p:nvPr/>
        </p:nvSpPr>
        <p:spPr>
          <a:xfrm>
            <a:off x="1879345" y="589402"/>
            <a:ext cx="8771807" cy="899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map shows the region-wise number of crashes from 1980 to 2023.  We used color coding to represent the number of crashes where dark red indicates the most accident-prone region.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4440A-3428-4697-E194-4F92730BB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345" y="1621177"/>
            <a:ext cx="8829050" cy="42714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Line Callout 3 (No Border) 8">
            <a:extLst>
              <a:ext uri="{FF2B5EF4-FFF2-40B4-BE49-F238E27FC236}">
                <a16:creationId xmlns:a16="http://schemas.microsoft.com/office/drawing/2014/main" id="{86C3ED98-71FF-F398-EE35-6276F126AA89}"/>
              </a:ext>
            </a:extLst>
          </p:cNvPr>
          <p:cNvSpPr/>
          <p:nvPr/>
        </p:nvSpPr>
        <p:spPr>
          <a:xfrm>
            <a:off x="9247884" y="2647859"/>
            <a:ext cx="914400" cy="358407"/>
          </a:xfrm>
          <a:prstGeom prst="callout3">
            <a:avLst>
              <a:gd name="adj1" fmla="val 3365"/>
              <a:gd name="adj2" fmla="val 209"/>
              <a:gd name="adj3" fmla="val -83784"/>
              <a:gd name="adj4" fmla="val -57462"/>
              <a:gd name="adj5" fmla="val -87201"/>
              <a:gd name="adj6" fmla="val -57864"/>
              <a:gd name="adj7" fmla="val 96296"/>
              <a:gd name="adj8" fmla="val -293"/>
            </a:avLst>
          </a:prstGeom>
          <a:solidFill>
            <a:srgbClr val="FF0000"/>
          </a:solidFill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Russia has faced the highest number of crashes</a:t>
            </a:r>
          </a:p>
        </p:txBody>
      </p:sp>
      <p:sp>
        <p:nvSpPr>
          <p:cNvPr id="11" name="Line Callout 3 (No Border) 10">
            <a:extLst>
              <a:ext uri="{FF2B5EF4-FFF2-40B4-BE49-F238E27FC236}">
                <a16:creationId xmlns:a16="http://schemas.microsoft.com/office/drawing/2014/main" id="{2989A6D8-1319-7CA2-141C-F3AE06BCAE1C}"/>
              </a:ext>
            </a:extLst>
          </p:cNvPr>
          <p:cNvSpPr/>
          <p:nvPr/>
        </p:nvSpPr>
        <p:spPr>
          <a:xfrm>
            <a:off x="4685436" y="4202743"/>
            <a:ext cx="938673" cy="595103"/>
          </a:xfrm>
          <a:prstGeom prst="callout3">
            <a:avLst>
              <a:gd name="adj1" fmla="val 3365"/>
              <a:gd name="adj2" fmla="val 209"/>
              <a:gd name="adj3" fmla="val -26917"/>
              <a:gd name="adj4" fmla="val -39607"/>
              <a:gd name="adj5" fmla="val -24187"/>
              <a:gd name="adj6" fmla="val -38852"/>
              <a:gd name="adj7" fmla="val 96296"/>
              <a:gd name="adj8" fmla="val -293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Brazil is the second highest accident-prone region having 133 incidents until 2023.</a:t>
            </a:r>
          </a:p>
        </p:txBody>
      </p:sp>
    </p:spTree>
    <p:extLst>
      <p:ext uri="{BB962C8B-B14F-4D97-AF65-F5344CB8AC3E}">
        <p14:creationId xmlns:p14="http://schemas.microsoft.com/office/powerpoint/2010/main" val="14091294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37467F-BD02-CF2C-CA01-12CF31ED4E2C}"/>
              </a:ext>
            </a:extLst>
          </p:cNvPr>
          <p:cNvSpPr txBox="1"/>
          <p:nvPr/>
        </p:nvSpPr>
        <p:spPr>
          <a:xfrm>
            <a:off x="2926181" y="68916"/>
            <a:ext cx="585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OPERATOR</a:t>
            </a:r>
            <a:r>
              <a:rPr lang="en-US" b="1" dirty="0"/>
              <a:t> </a:t>
            </a:r>
            <a:r>
              <a:rPr lang="en-US" b="1" u="sng" dirty="0"/>
              <a:t>PERFORMANCE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CC7A944-0B61-F0AC-FA9D-FA252992BADB}"/>
              </a:ext>
            </a:extLst>
          </p:cNvPr>
          <p:cNvSpPr/>
          <p:nvPr/>
        </p:nvSpPr>
        <p:spPr>
          <a:xfrm>
            <a:off x="1173297" y="610300"/>
            <a:ext cx="10019840" cy="832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identified top 20 crash-prone operators till 2023 using horizontal bar chart. The operator Aeroflot is responsible for the highest crash incidents till 2023, followed by U.S. Military Air Force with 139 incidents.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8E7490-69EA-9AE2-F385-052F7EB48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297" y="1748960"/>
            <a:ext cx="10019841" cy="3093514"/>
          </a:xfrm>
          <a:prstGeom prst="roundRect">
            <a:avLst>
              <a:gd name="adj" fmla="val 432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219606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37467F-BD02-CF2C-CA01-12CF31ED4E2C}"/>
              </a:ext>
            </a:extLst>
          </p:cNvPr>
          <p:cNvSpPr txBox="1"/>
          <p:nvPr/>
        </p:nvSpPr>
        <p:spPr>
          <a:xfrm>
            <a:off x="2926181" y="68916"/>
            <a:ext cx="585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AIRCRAFT</a:t>
            </a:r>
            <a:r>
              <a:rPr lang="en-US" b="1" dirty="0"/>
              <a:t> </a:t>
            </a:r>
            <a:r>
              <a:rPr lang="en-US" b="1" u="sng" dirty="0"/>
              <a:t>ANALYSIS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CC7A944-0B61-F0AC-FA9D-FA252992BADB}"/>
              </a:ext>
            </a:extLst>
          </p:cNvPr>
          <p:cNvSpPr/>
          <p:nvPr/>
        </p:nvSpPr>
        <p:spPr>
          <a:xfrm>
            <a:off x="1173297" y="610300"/>
            <a:ext cx="10019840" cy="832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bubble chart represents the top 10 crashed aircraft by the top 10 accident-prone regions. The color coding represents different regions where as the size of each bubble indicates the number of crashes.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8291B8-DE76-6163-D67F-1A6354EB3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794" y="1528432"/>
            <a:ext cx="10015343" cy="4383883"/>
          </a:xfrm>
          <a:prstGeom prst="roundRect">
            <a:avLst>
              <a:gd name="adj" fmla="val 8594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Line Callout 3 (No Border) 6">
            <a:extLst>
              <a:ext uri="{FF2B5EF4-FFF2-40B4-BE49-F238E27FC236}">
                <a16:creationId xmlns:a16="http://schemas.microsoft.com/office/drawing/2014/main" id="{32FC46A1-01B4-2F4D-016E-FAD597749FA3}"/>
              </a:ext>
            </a:extLst>
          </p:cNvPr>
          <p:cNvSpPr/>
          <p:nvPr/>
        </p:nvSpPr>
        <p:spPr>
          <a:xfrm>
            <a:off x="6889374" y="1928468"/>
            <a:ext cx="1305056" cy="580272"/>
          </a:xfrm>
          <a:prstGeom prst="callout3">
            <a:avLst>
              <a:gd name="adj1" fmla="val 3365"/>
              <a:gd name="adj2" fmla="val 209"/>
              <a:gd name="adj3" fmla="val 134617"/>
              <a:gd name="adj4" fmla="val -97056"/>
              <a:gd name="adj5" fmla="val 134392"/>
              <a:gd name="adj6" fmla="val -98175"/>
              <a:gd name="adj7" fmla="val 96296"/>
              <a:gd name="adj8" fmla="val -293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4203133778">
                  <a:custGeom>
                    <a:avLst/>
                    <a:gdLst>
                      <a:gd name="connsiteX0" fmla="*/ 0 w 1305056"/>
                      <a:gd name="connsiteY0" fmla="*/ 0 h 580272"/>
                      <a:gd name="connsiteX1" fmla="*/ 1305056 w 1305056"/>
                      <a:gd name="connsiteY1" fmla="*/ 0 h 580272"/>
                      <a:gd name="connsiteX2" fmla="*/ 1305056 w 1305056"/>
                      <a:gd name="connsiteY2" fmla="*/ 580272 h 580272"/>
                      <a:gd name="connsiteX3" fmla="*/ 0 w 1305056"/>
                      <a:gd name="connsiteY3" fmla="*/ 580272 h 580272"/>
                      <a:gd name="connsiteX4" fmla="*/ 0 w 1305056"/>
                      <a:gd name="connsiteY4" fmla="*/ 0 h 580272"/>
                      <a:gd name="connsiteX0" fmla="*/ 2728 w 1305056"/>
                      <a:gd name="connsiteY0" fmla="*/ 19526 h 580272"/>
                      <a:gd name="connsiteX1" fmla="*/ -1266635 w 1305056"/>
                      <a:gd name="connsiteY1" fmla="*/ 781145 h 580272"/>
                      <a:gd name="connsiteX2" fmla="*/ -1281239 w 1305056"/>
                      <a:gd name="connsiteY2" fmla="*/ 779839 h 580272"/>
                      <a:gd name="connsiteX3" fmla="*/ -3824 w 1305056"/>
                      <a:gd name="connsiteY3" fmla="*/ 558779 h 5802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05056" h="580272" stroke="0" extrusionOk="0">
                        <a:moveTo>
                          <a:pt x="0" y="0"/>
                        </a:moveTo>
                        <a:cubicBezTo>
                          <a:pt x="241333" y="114333"/>
                          <a:pt x="697439" y="13126"/>
                          <a:pt x="1305056" y="0"/>
                        </a:cubicBezTo>
                        <a:cubicBezTo>
                          <a:pt x="1263564" y="110197"/>
                          <a:pt x="1292346" y="518847"/>
                          <a:pt x="1305056" y="580272"/>
                        </a:cubicBezTo>
                        <a:cubicBezTo>
                          <a:pt x="663888" y="520964"/>
                          <a:pt x="486157" y="473098"/>
                          <a:pt x="0" y="580272"/>
                        </a:cubicBezTo>
                        <a:cubicBezTo>
                          <a:pt x="-5898" y="503812"/>
                          <a:pt x="7116" y="143756"/>
                          <a:pt x="0" y="0"/>
                        </a:cubicBezTo>
                        <a:close/>
                      </a:path>
                      <a:path w="1305056" h="580272" fill="none" extrusionOk="0">
                        <a:moveTo>
                          <a:pt x="2728" y="19526"/>
                        </a:moveTo>
                        <a:cubicBezTo>
                          <a:pt x="-542541" y="305374"/>
                          <a:pt x="-1004022" y="688767"/>
                          <a:pt x="-1266635" y="781145"/>
                        </a:cubicBezTo>
                        <a:cubicBezTo>
                          <a:pt x="-1268830" y="781743"/>
                          <a:pt x="-1277694" y="780244"/>
                          <a:pt x="-1281239" y="779839"/>
                        </a:cubicBezTo>
                        <a:cubicBezTo>
                          <a:pt x="-813664" y="743355"/>
                          <a:pt x="-281417" y="614411"/>
                          <a:pt x="-3824" y="558779"/>
                        </a:cubicBezTo>
                      </a:path>
                      <a:path w="1305056" h="580272" fill="none" stroke="0" extrusionOk="0">
                        <a:moveTo>
                          <a:pt x="2728" y="19526"/>
                        </a:moveTo>
                        <a:cubicBezTo>
                          <a:pt x="-126881" y="188440"/>
                          <a:pt x="-892240" y="520671"/>
                          <a:pt x="-1266635" y="781145"/>
                        </a:cubicBezTo>
                        <a:cubicBezTo>
                          <a:pt x="-1271342" y="781544"/>
                          <a:pt x="-1276938" y="779245"/>
                          <a:pt x="-1281239" y="779839"/>
                        </a:cubicBezTo>
                        <a:cubicBezTo>
                          <a:pt x="-1070449" y="720952"/>
                          <a:pt x="-325130" y="516464"/>
                          <a:pt x="-3824" y="558779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In Brazil, Douglas DC-3 aircraft registered the highest number of crash incidents (25).</a:t>
            </a:r>
          </a:p>
        </p:txBody>
      </p:sp>
      <p:sp>
        <p:nvSpPr>
          <p:cNvPr id="8" name="Line Callout 3 (No Border) 7">
            <a:extLst>
              <a:ext uri="{FF2B5EF4-FFF2-40B4-BE49-F238E27FC236}">
                <a16:creationId xmlns:a16="http://schemas.microsoft.com/office/drawing/2014/main" id="{E6466E70-32B8-47C4-C1FE-5E24BF0FD233}"/>
              </a:ext>
            </a:extLst>
          </p:cNvPr>
          <p:cNvSpPr/>
          <p:nvPr/>
        </p:nvSpPr>
        <p:spPr>
          <a:xfrm>
            <a:off x="2256693" y="5032016"/>
            <a:ext cx="1127102" cy="595103"/>
          </a:xfrm>
          <a:prstGeom prst="callout3">
            <a:avLst>
              <a:gd name="adj1" fmla="val 3365"/>
              <a:gd name="adj2" fmla="val 209"/>
              <a:gd name="adj3" fmla="val -107684"/>
              <a:gd name="adj4" fmla="val 200806"/>
              <a:gd name="adj5" fmla="val -101999"/>
              <a:gd name="adj6" fmla="val 200937"/>
              <a:gd name="adj7" fmla="val 96296"/>
              <a:gd name="adj8" fmla="val -293"/>
            </a:avLst>
          </a:prstGeom>
          <a:solidFill>
            <a:srgbClr val="81726C"/>
          </a:solidFill>
          <a:ln>
            <a:solidFill>
              <a:srgbClr val="81726C"/>
            </a:solidFill>
            <a:extLst>
              <a:ext uri="{C807C97D-BFC1-408E-A445-0C87EB9F89A2}">
                <ask:lineSketchStyleProps xmlns:ask="http://schemas.microsoft.com/office/drawing/2018/sketchyshapes" sd="4203133778">
                  <a:custGeom>
                    <a:avLst/>
                    <a:gdLst>
                      <a:gd name="connsiteX0" fmla="*/ 0 w 1127102"/>
                      <a:gd name="connsiteY0" fmla="*/ 0 h 595103"/>
                      <a:gd name="connsiteX1" fmla="*/ 1127102 w 1127102"/>
                      <a:gd name="connsiteY1" fmla="*/ 0 h 595103"/>
                      <a:gd name="connsiteX2" fmla="*/ 1127102 w 1127102"/>
                      <a:gd name="connsiteY2" fmla="*/ 595103 h 595103"/>
                      <a:gd name="connsiteX3" fmla="*/ 0 w 1127102"/>
                      <a:gd name="connsiteY3" fmla="*/ 595103 h 595103"/>
                      <a:gd name="connsiteX4" fmla="*/ 0 w 1127102"/>
                      <a:gd name="connsiteY4" fmla="*/ 0 h 595103"/>
                      <a:gd name="connsiteX0" fmla="*/ 2356 w 1127102"/>
                      <a:gd name="connsiteY0" fmla="*/ 20025 h 595103"/>
                      <a:gd name="connsiteX1" fmla="*/ 2263288 w 1127102"/>
                      <a:gd name="connsiteY1" fmla="*/ -640831 h 595103"/>
                      <a:gd name="connsiteX2" fmla="*/ 2264765 w 1127102"/>
                      <a:gd name="connsiteY2" fmla="*/ -606999 h 595103"/>
                      <a:gd name="connsiteX3" fmla="*/ -3302 w 1127102"/>
                      <a:gd name="connsiteY3" fmla="*/ 573060 h 5951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27102" h="595103" stroke="0" extrusionOk="0">
                        <a:moveTo>
                          <a:pt x="0" y="0"/>
                        </a:moveTo>
                        <a:cubicBezTo>
                          <a:pt x="157208" y="58895"/>
                          <a:pt x="742125" y="98353"/>
                          <a:pt x="1127102" y="0"/>
                        </a:cubicBezTo>
                        <a:cubicBezTo>
                          <a:pt x="1109505" y="122980"/>
                          <a:pt x="1126057" y="481449"/>
                          <a:pt x="1127102" y="595103"/>
                        </a:cubicBezTo>
                        <a:cubicBezTo>
                          <a:pt x="568259" y="581611"/>
                          <a:pt x="168081" y="695042"/>
                          <a:pt x="0" y="595103"/>
                        </a:cubicBezTo>
                        <a:cubicBezTo>
                          <a:pt x="-48744" y="347733"/>
                          <a:pt x="-3971" y="270236"/>
                          <a:pt x="0" y="0"/>
                        </a:cubicBezTo>
                        <a:close/>
                      </a:path>
                      <a:path w="1127102" h="595103" fill="none" extrusionOk="0">
                        <a:moveTo>
                          <a:pt x="2356" y="20025"/>
                        </a:moveTo>
                        <a:cubicBezTo>
                          <a:pt x="273146" y="-220820"/>
                          <a:pt x="1395429" y="-217651"/>
                          <a:pt x="2263288" y="-640831"/>
                        </a:cubicBezTo>
                        <a:cubicBezTo>
                          <a:pt x="2264474" y="-632799"/>
                          <a:pt x="2265800" y="-613782"/>
                          <a:pt x="2264765" y="-606999"/>
                        </a:cubicBezTo>
                        <a:cubicBezTo>
                          <a:pt x="1168326" y="-168649"/>
                          <a:pt x="786421" y="150561"/>
                          <a:pt x="-3302" y="573060"/>
                        </a:cubicBezTo>
                      </a:path>
                      <a:path w="1127102" h="595103" fill="none" stroke="0" extrusionOk="0">
                        <a:moveTo>
                          <a:pt x="2356" y="20025"/>
                        </a:moveTo>
                        <a:cubicBezTo>
                          <a:pt x="806945" y="-266361"/>
                          <a:pt x="1598364" y="-565155"/>
                          <a:pt x="2263288" y="-640831"/>
                        </a:cubicBezTo>
                        <a:cubicBezTo>
                          <a:pt x="2260917" y="-631888"/>
                          <a:pt x="2261586" y="-615537"/>
                          <a:pt x="2264765" y="-606999"/>
                        </a:cubicBezTo>
                        <a:cubicBezTo>
                          <a:pt x="1958332" y="-453408"/>
                          <a:pt x="714330" y="45217"/>
                          <a:pt x="-3302" y="57306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2"/>
                </a:solidFill>
              </a:rPr>
              <a:t>In India, Douglas DC-3 has also registered the highest number of incidents, 19 crash cases.</a:t>
            </a:r>
          </a:p>
        </p:txBody>
      </p:sp>
      <p:sp>
        <p:nvSpPr>
          <p:cNvPr id="13" name="Line Callout 3 (No Border) 12">
            <a:extLst>
              <a:ext uri="{FF2B5EF4-FFF2-40B4-BE49-F238E27FC236}">
                <a16:creationId xmlns:a16="http://schemas.microsoft.com/office/drawing/2014/main" id="{44C5D602-0A75-FCD8-57EA-C5A59068F57F}"/>
              </a:ext>
            </a:extLst>
          </p:cNvPr>
          <p:cNvSpPr/>
          <p:nvPr/>
        </p:nvSpPr>
        <p:spPr>
          <a:xfrm>
            <a:off x="7868250" y="3241451"/>
            <a:ext cx="1480903" cy="738533"/>
          </a:xfrm>
          <a:prstGeom prst="callout3">
            <a:avLst>
              <a:gd name="adj1" fmla="val 3365"/>
              <a:gd name="adj2" fmla="val 209"/>
              <a:gd name="adj3" fmla="val 134617"/>
              <a:gd name="adj4" fmla="val -97056"/>
              <a:gd name="adj5" fmla="val 134392"/>
              <a:gd name="adj6" fmla="val -98175"/>
              <a:gd name="adj7" fmla="val 96296"/>
              <a:gd name="adj8" fmla="val -293"/>
            </a:avLst>
          </a:prstGeom>
          <a:solidFill>
            <a:srgbClr val="EA5A6A"/>
          </a:solidFill>
          <a:ln>
            <a:solidFill>
              <a:srgbClr val="EA5A6A"/>
            </a:solidFill>
            <a:extLst>
              <a:ext uri="{C807C97D-BFC1-408E-A445-0C87EB9F89A2}">
                <ask:lineSketchStyleProps xmlns:ask="http://schemas.microsoft.com/office/drawing/2018/sketchyshapes" sd="4203133778">
                  <a:custGeom>
                    <a:avLst/>
                    <a:gdLst>
                      <a:gd name="connsiteX0" fmla="*/ 0 w 1480903"/>
                      <a:gd name="connsiteY0" fmla="*/ 0 h 738533"/>
                      <a:gd name="connsiteX1" fmla="*/ 1480903 w 1480903"/>
                      <a:gd name="connsiteY1" fmla="*/ 0 h 738533"/>
                      <a:gd name="connsiteX2" fmla="*/ 1480903 w 1480903"/>
                      <a:gd name="connsiteY2" fmla="*/ 738533 h 738533"/>
                      <a:gd name="connsiteX3" fmla="*/ 0 w 1480903"/>
                      <a:gd name="connsiteY3" fmla="*/ 738533 h 738533"/>
                      <a:gd name="connsiteX4" fmla="*/ 0 w 1480903"/>
                      <a:gd name="connsiteY4" fmla="*/ 0 h 738533"/>
                      <a:gd name="connsiteX0" fmla="*/ 3095 w 1480903"/>
                      <a:gd name="connsiteY0" fmla="*/ 24852 h 738533"/>
                      <a:gd name="connsiteX1" fmla="*/ -1437305 w 1480903"/>
                      <a:gd name="connsiteY1" fmla="*/ 994191 h 738533"/>
                      <a:gd name="connsiteX2" fmla="*/ -1453877 w 1480903"/>
                      <a:gd name="connsiteY2" fmla="*/ 992529 h 738533"/>
                      <a:gd name="connsiteX3" fmla="*/ -4339 w 1480903"/>
                      <a:gd name="connsiteY3" fmla="*/ 711178 h 7385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80903" h="738533" stroke="0" extrusionOk="0">
                        <a:moveTo>
                          <a:pt x="0" y="0"/>
                        </a:moveTo>
                        <a:cubicBezTo>
                          <a:pt x="430845" y="108021"/>
                          <a:pt x="816866" y="-88355"/>
                          <a:pt x="1480903" y="0"/>
                        </a:cubicBezTo>
                        <a:cubicBezTo>
                          <a:pt x="1480681" y="338696"/>
                          <a:pt x="1513206" y="521050"/>
                          <a:pt x="1480903" y="738533"/>
                        </a:cubicBezTo>
                        <a:cubicBezTo>
                          <a:pt x="1155652" y="667607"/>
                          <a:pt x="595566" y="666966"/>
                          <a:pt x="0" y="738533"/>
                        </a:cubicBezTo>
                        <a:cubicBezTo>
                          <a:pt x="-18197" y="460437"/>
                          <a:pt x="9088" y="265199"/>
                          <a:pt x="0" y="0"/>
                        </a:cubicBezTo>
                        <a:close/>
                      </a:path>
                      <a:path w="1480903" h="738533" fill="none" extrusionOk="0">
                        <a:moveTo>
                          <a:pt x="3095" y="24852"/>
                        </a:moveTo>
                        <a:cubicBezTo>
                          <a:pt x="-399496" y="248962"/>
                          <a:pt x="-1197168" y="840727"/>
                          <a:pt x="-1437305" y="994191"/>
                        </a:cubicBezTo>
                        <a:cubicBezTo>
                          <a:pt x="-1441614" y="992761"/>
                          <a:pt x="-1448820" y="993382"/>
                          <a:pt x="-1453877" y="992529"/>
                        </a:cubicBezTo>
                        <a:cubicBezTo>
                          <a:pt x="-889269" y="769379"/>
                          <a:pt x="-391249" y="755134"/>
                          <a:pt x="-4339" y="711178"/>
                        </a:cubicBezTo>
                      </a:path>
                      <a:path w="1480903" h="738533" fill="none" stroke="0" extrusionOk="0">
                        <a:moveTo>
                          <a:pt x="3095" y="24852"/>
                        </a:moveTo>
                        <a:cubicBezTo>
                          <a:pt x="-599427" y="585864"/>
                          <a:pt x="-1143048" y="962173"/>
                          <a:pt x="-1437305" y="994191"/>
                        </a:cubicBezTo>
                        <a:cubicBezTo>
                          <a:pt x="-1439683" y="993869"/>
                          <a:pt x="-1448533" y="994185"/>
                          <a:pt x="-1453877" y="992529"/>
                        </a:cubicBezTo>
                        <a:cubicBezTo>
                          <a:pt x="-1063375" y="940105"/>
                          <a:pt x="-202270" y="614733"/>
                          <a:pt x="-4339" y="711178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bg2"/>
                </a:solidFill>
              </a:rPr>
              <a:t>There are total 14 registered crash incidents for Douglas DC-3 aircraft which is the highest </a:t>
            </a:r>
            <a:r>
              <a:rPr lang="en-US" sz="700" b="1" dirty="0" err="1">
                <a:solidFill>
                  <a:schemeClr val="bg2"/>
                </a:solidFill>
              </a:rPr>
              <a:t>amoung</a:t>
            </a:r>
            <a:r>
              <a:rPr lang="en-US" sz="700" b="1" dirty="0">
                <a:solidFill>
                  <a:schemeClr val="bg2"/>
                </a:solidFill>
              </a:rPr>
              <a:t> others in Colombia</a:t>
            </a:r>
          </a:p>
        </p:txBody>
      </p:sp>
    </p:spTree>
    <p:extLst>
      <p:ext uri="{BB962C8B-B14F-4D97-AF65-F5344CB8AC3E}">
        <p14:creationId xmlns:p14="http://schemas.microsoft.com/office/powerpoint/2010/main" val="1893065932"/>
      </p:ext>
    </p:extLst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37467F-BD02-CF2C-CA01-12CF31ED4E2C}"/>
              </a:ext>
            </a:extLst>
          </p:cNvPr>
          <p:cNvSpPr txBox="1"/>
          <p:nvPr/>
        </p:nvSpPr>
        <p:spPr>
          <a:xfrm>
            <a:off x="2926181" y="68916"/>
            <a:ext cx="585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FATALITY</a:t>
            </a:r>
            <a:r>
              <a:rPr lang="en-US" b="1" dirty="0"/>
              <a:t> </a:t>
            </a:r>
            <a:r>
              <a:rPr lang="en-US" b="1" u="sng" dirty="0"/>
              <a:t> ANALYSIS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CC7A944-0B61-F0AC-FA9D-FA252992BADB}"/>
              </a:ext>
            </a:extLst>
          </p:cNvPr>
          <p:cNvSpPr/>
          <p:nvPr/>
        </p:nvSpPr>
        <p:spPr>
          <a:xfrm>
            <a:off x="1026597" y="698436"/>
            <a:ext cx="10854992" cy="790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visualized the distribution of total crew fatalities using a vertical bar chart and total passenger fatalities using a line chart over different years.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BDAFB-B3AD-F934-3BB9-0097CFB79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98" y="1619946"/>
            <a:ext cx="10854991" cy="4401989"/>
          </a:xfrm>
          <a:prstGeom prst="roundRect">
            <a:avLst>
              <a:gd name="adj" fmla="val 43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26F6DE48-CFDB-7E10-128C-4F9B7A2D1470}"/>
              </a:ext>
            </a:extLst>
          </p:cNvPr>
          <p:cNvSpPr/>
          <p:nvPr/>
        </p:nvSpPr>
        <p:spPr>
          <a:xfrm>
            <a:off x="4849376" y="1813437"/>
            <a:ext cx="1002323" cy="677717"/>
          </a:xfrm>
          <a:prstGeom prst="wedgeRectCallout">
            <a:avLst>
              <a:gd name="adj1" fmla="val 117628"/>
              <a:gd name="adj2" fmla="val -1499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 1972, there was a highest number of passenger fatalities observed which is 2,422.</a:t>
            </a:r>
          </a:p>
          <a:p>
            <a:pPr algn="ctr"/>
            <a:endParaRPr lang="en-US" sz="500" dirty="0"/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7D7D571A-6E93-8199-36C9-8B03382D273C}"/>
              </a:ext>
            </a:extLst>
          </p:cNvPr>
          <p:cNvSpPr/>
          <p:nvPr/>
        </p:nvSpPr>
        <p:spPr>
          <a:xfrm>
            <a:off x="1402791" y="4495801"/>
            <a:ext cx="1002323" cy="742254"/>
          </a:xfrm>
          <a:prstGeom prst="wedgeRectCallout">
            <a:avLst>
              <a:gd name="adj1" fmla="val -7518"/>
              <a:gd name="adj2" fmla="val 887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 1921, the total number of crew fatalities(27) was higher than the passenger (4) fatalities</a:t>
            </a:r>
            <a:endParaRPr lang="en-US" sz="500" dirty="0"/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404243A2-4A08-157F-AE2C-D84469DF385B}"/>
              </a:ext>
            </a:extLst>
          </p:cNvPr>
          <p:cNvSpPr/>
          <p:nvPr/>
        </p:nvSpPr>
        <p:spPr>
          <a:xfrm>
            <a:off x="6033406" y="4167555"/>
            <a:ext cx="1002323" cy="742254"/>
          </a:xfrm>
          <a:prstGeom prst="wedgeRectCallout">
            <a:avLst>
              <a:gd name="adj1" fmla="val -89389"/>
              <a:gd name="adj2" fmla="val 77734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</a:rPr>
              <a:t>In 1962, the total number of crew fatalities was maximum as compared to the other years (345).</a:t>
            </a:r>
            <a:endParaRPr lang="en-US" sz="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741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AA63C8-FBB5-E350-0B95-D14AB05F2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446"/>
            <a:ext cx="12190636" cy="6453554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AAE3BD6-FF58-31B7-1D5D-8D024653F75B}"/>
              </a:ext>
            </a:extLst>
          </p:cNvPr>
          <p:cNvSpPr/>
          <p:nvPr/>
        </p:nvSpPr>
        <p:spPr>
          <a:xfrm>
            <a:off x="0" y="0"/>
            <a:ext cx="12190636" cy="40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COMPLETE DASHBOARD ON AIRPLANE CRASH ANALYSIS</a:t>
            </a:r>
          </a:p>
        </p:txBody>
      </p:sp>
    </p:spTree>
    <p:extLst>
      <p:ext uri="{BB962C8B-B14F-4D97-AF65-F5344CB8AC3E}">
        <p14:creationId xmlns:p14="http://schemas.microsoft.com/office/powerpoint/2010/main" val="38856766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B6C67E-EBF5-EFB9-F530-DAC18CC04CC9}"/>
              </a:ext>
            </a:extLst>
          </p:cNvPr>
          <p:cNvSpPr txBox="1"/>
          <p:nvPr/>
        </p:nvSpPr>
        <p:spPr>
          <a:xfrm>
            <a:off x="3909646" y="2139405"/>
            <a:ext cx="4372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Engravers MT" panose="02090707080505020304" pitchFamily="18" charset="77"/>
              </a:rPr>
              <a:t>THANKS</a:t>
            </a:r>
          </a:p>
        </p:txBody>
      </p:sp>
      <p:sp>
        <p:nvSpPr>
          <p:cNvPr id="2" name="Smiley Face 1">
            <a:extLst>
              <a:ext uri="{FF2B5EF4-FFF2-40B4-BE49-F238E27FC236}">
                <a16:creationId xmlns:a16="http://schemas.microsoft.com/office/drawing/2014/main" id="{CDBC458C-FDFC-9230-F983-C85434C7D5DC}"/>
              </a:ext>
            </a:extLst>
          </p:cNvPr>
          <p:cNvSpPr/>
          <p:nvPr/>
        </p:nvSpPr>
        <p:spPr>
          <a:xfrm>
            <a:off x="5603631" y="3149189"/>
            <a:ext cx="1113692" cy="1090246"/>
          </a:xfrm>
          <a:prstGeom prst="smileyF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4421341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{BD1B102C-0FE1-3944-BE96-61F0521FB92B}tf10001071_mac</Template>
  <TotalTime>302</TotalTime>
  <Words>416</Words>
  <Application>Microsoft Macintosh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Engravers MT</vt:lpstr>
      <vt:lpstr>Gill Sans MT</vt:lpstr>
      <vt:lpstr>Helvetica</vt:lpstr>
      <vt:lpstr>Impact</vt:lpstr>
      <vt:lpstr>Badge</vt:lpstr>
      <vt:lpstr>PowerPoint Presentation</vt:lpstr>
      <vt:lpstr>What is this presentation about?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Srijon Datta</dc:creator>
  <cp:lastModifiedBy>Srijon Datta</cp:lastModifiedBy>
  <cp:revision>12</cp:revision>
  <dcterms:created xsi:type="dcterms:W3CDTF">2024-05-05T22:10:07Z</dcterms:created>
  <dcterms:modified xsi:type="dcterms:W3CDTF">2024-05-06T03:12:47Z</dcterms:modified>
</cp:coreProperties>
</file>