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62"/>
    <p:restoredTop sz="96405"/>
  </p:normalViewPr>
  <p:slideViewPr>
    <p:cSldViewPr snapToGrid="0">
      <p:cViewPr varScale="1">
        <p:scale>
          <a:sx n="204" d="100"/>
          <a:sy n="204" d="100"/>
        </p:scale>
        <p:origin x="4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0BEA-E312-B929-4556-185378073AF5}"/>
              </a:ext>
            </a:extLst>
          </p:cNvPr>
          <p:cNvSpPr>
            <a:spLocks noGrp="1"/>
          </p:cNvSpPr>
          <p:nvPr>
            <p:ph type="ctrTitle"/>
          </p:nvPr>
        </p:nvSpPr>
        <p:spPr>
          <a:xfrm>
            <a:off x="1575960" y="2915201"/>
            <a:ext cx="7824824" cy="1027597"/>
          </a:xfrm>
        </p:spPr>
        <p:txBody>
          <a:bodyPr/>
          <a:lstStyle/>
          <a:p>
            <a:pPr algn="ctr"/>
            <a:r>
              <a:rPr lang="en-US" dirty="0"/>
              <a:t>GAME ANALYSIS ON SQL</a:t>
            </a:r>
          </a:p>
        </p:txBody>
      </p:sp>
    </p:spTree>
    <p:extLst>
      <p:ext uri="{BB962C8B-B14F-4D97-AF65-F5344CB8AC3E}">
        <p14:creationId xmlns:p14="http://schemas.microsoft.com/office/powerpoint/2010/main" val="324236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0BEA-E312-B929-4556-185378073AF5}"/>
              </a:ext>
            </a:extLst>
          </p:cNvPr>
          <p:cNvSpPr>
            <a:spLocks noGrp="1"/>
          </p:cNvSpPr>
          <p:nvPr>
            <p:ph type="ctrTitle"/>
          </p:nvPr>
        </p:nvSpPr>
        <p:spPr>
          <a:xfrm>
            <a:off x="1225231" y="2861734"/>
            <a:ext cx="7824824" cy="1027597"/>
          </a:xfrm>
        </p:spPr>
        <p:txBody>
          <a:bodyPr/>
          <a:lstStyle/>
          <a:p>
            <a:pPr algn="ctr"/>
            <a:r>
              <a:rPr lang="en-US" dirty="0"/>
              <a:t>THANK YOU</a:t>
            </a:r>
            <a:br>
              <a:rPr lang="en-US" dirty="0"/>
            </a:br>
            <a:endParaRPr lang="en-US" dirty="0"/>
          </a:p>
        </p:txBody>
      </p:sp>
      <p:sp>
        <p:nvSpPr>
          <p:cNvPr id="3" name="Smiley Face 2">
            <a:extLst>
              <a:ext uri="{FF2B5EF4-FFF2-40B4-BE49-F238E27FC236}">
                <a16:creationId xmlns:a16="http://schemas.microsoft.com/office/drawing/2014/main" id="{73ADD036-C106-1FFB-A782-F0EAB09F27E3}"/>
              </a:ext>
            </a:extLst>
          </p:cNvPr>
          <p:cNvSpPr/>
          <p:nvPr/>
        </p:nvSpPr>
        <p:spPr>
          <a:xfrm>
            <a:off x="4778680" y="3432131"/>
            <a:ext cx="1116904" cy="914400"/>
          </a:xfrm>
          <a:prstGeom prst="smileyFace">
            <a:avLst/>
          </a:prstGeom>
          <a:ln>
            <a:solidFill>
              <a:schemeClr val="tx1">
                <a:lumMod val="95000"/>
                <a:lumOff val="5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66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795999" y="863890"/>
            <a:ext cx="6304209" cy="646331"/>
          </a:xfrm>
          <a:prstGeom prst="rect">
            <a:avLst/>
          </a:prstGeom>
          <a:noFill/>
        </p:spPr>
        <p:txBody>
          <a:bodyPr wrap="square" rtlCol="0">
            <a:spAutoFit/>
          </a:bodyPr>
          <a:lstStyle/>
          <a:p>
            <a:pPr algn="ctr"/>
            <a:r>
              <a:rPr lang="en-US" sz="3600" b="1" dirty="0">
                <a:latin typeface="Engravers MT" panose="02090707080505020304" pitchFamily="18" charset="77"/>
              </a:rPr>
              <a:t>What is SQL?</a:t>
            </a:r>
          </a:p>
        </p:txBody>
      </p:sp>
      <p:sp>
        <p:nvSpPr>
          <p:cNvPr id="6" name="TextBox 5">
            <a:extLst>
              <a:ext uri="{FF2B5EF4-FFF2-40B4-BE49-F238E27FC236}">
                <a16:creationId xmlns:a16="http://schemas.microsoft.com/office/drawing/2014/main" id="{84652CE0-6DD2-F6AC-8D30-18EAA11D47D5}"/>
              </a:ext>
            </a:extLst>
          </p:cNvPr>
          <p:cNvSpPr txBox="1"/>
          <p:nvPr/>
        </p:nvSpPr>
        <p:spPr>
          <a:xfrm>
            <a:off x="1128713" y="2200273"/>
            <a:ext cx="8029576" cy="2800767"/>
          </a:xfrm>
          <a:prstGeom prst="rect">
            <a:avLst/>
          </a:prstGeom>
          <a:noFill/>
        </p:spPr>
        <p:txBody>
          <a:bodyPr wrap="square" rtlCol="0">
            <a:spAutoFit/>
          </a:bodyPr>
          <a:lstStyle/>
          <a:p>
            <a:pPr marL="285750" indent="-285750" algn="just">
              <a:buFont typeface="Wingdings" pitchFamily="2" charset="2"/>
              <a:buChar char="Ø"/>
            </a:pPr>
            <a:r>
              <a:rPr lang="en-US" sz="1600" dirty="0">
                <a:latin typeface="Apple Braille" pitchFamily="2" charset="0"/>
              </a:rPr>
              <a:t>SQL (Structured Query Language) is a standardized programming language used to manage and manipulate relational databases. It enables users to perform various operations such as querying data, inserting new records, updating existing records, and deleting data from databases. </a:t>
            </a:r>
          </a:p>
          <a:p>
            <a:pPr marL="285750" indent="-285750" algn="just">
              <a:buFont typeface="Wingdings" pitchFamily="2" charset="2"/>
              <a:buChar char="Ø"/>
            </a:pPr>
            <a:endParaRPr lang="en-US" sz="1600" dirty="0">
              <a:latin typeface="Apple Braille" pitchFamily="2" charset="0"/>
            </a:endParaRPr>
          </a:p>
          <a:p>
            <a:pPr marL="285750" indent="-285750" algn="just">
              <a:buFont typeface="Wingdings" pitchFamily="2" charset="2"/>
              <a:buChar char="Ø"/>
            </a:pPr>
            <a:r>
              <a:rPr lang="en-US" sz="1600" dirty="0">
                <a:latin typeface="Apple Braille" pitchFamily="2" charset="0"/>
              </a:rPr>
              <a:t>SQL is crucial in database management and plays a pivotal role in data-driven decision-making across industries. Its importance lies in its ability to efficiently retrieve and organize large volumes of data, facilitate data analysis, ensure data integrity through constraints and transactions, and support the development of robust, scalable, and secure database systems, making it an essential tool for businesses and organizations to store, retrieve, and manage their data effectively.</a:t>
            </a:r>
          </a:p>
        </p:txBody>
      </p:sp>
    </p:spTree>
    <p:extLst>
      <p:ext uri="{BB962C8B-B14F-4D97-AF65-F5344CB8AC3E}">
        <p14:creationId xmlns:p14="http://schemas.microsoft.com/office/powerpoint/2010/main" val="7400907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795999" y="863890"/>
            <a:ext cx="6304209" cy="830997"/>
          </a:xfrm>
          <a:prstGeom prst="rect">
            <a:avLst/>
          </a:prstGeom>
          <a:noFill/>
        </p:spPr>
        <p:txBody>
          <a:bodyPr wrap="square" rtlCol="0">
            <a:spAutoFit/>
          </a:bodyPr>
          <a:lstStyle/>
          <a:p>
            <a:pPr algn="ctr"/>
            <a:r>
              <a:rPr lang="en-US" sz="2400" b="1" dirty="0">
                <a:latin typeface="Engravers MT" panose="02090707080505020304" pitchFamily="18" charset="77"/>
              </a:rPr>
              <a:t>What is this presentation about?</a:t>
            </a:r>
          </a:p>
        </p:txBody>
      </p:sp>
      <p:sp>
        <p:nvSpPr>
          <p:cNvPr id="6" name="TextBox 5">
            <a:extLst>
              <a:ext uri="{FF2B5EF4-FFF2-40B4-BE49-F238E27FC236}">
                <a16:creationId xmlns:a16="http://schemas.microsoft.com/office/drawing/2014/main" id="{84652CE0-6DD2-F6AC-8D30-18EAA11D47D5}"/>
              </a:ext>
            </a:extLst>
          </p:cNvPr>
          <p:cNvSpPr txBox="1"/>
          <p:nvPr/>
        </p:nvSpPr>
        <p:spPr>
          <a:xfrm>
            <a:off x="1128713" y="2200273"/>
            <a:ext cx="8029576" cy="2800767"/>
          </a:xfrm>
          <a:prstGeom prst="rect">
            <a:avLst/>
          </a:prstGeom>
          <a:noFill/>
        </p:spPr>
        <p:txBody>
          <a:bodyPr wrap="square" rtlCol="0">
            <a:spAutoFit/>
          </a:bodyPr>
          <a:lstStyle/>
          <a:p>
            <a:pPr marL="285750" indent="-285750" algn="just">
              <a:buFont typeface="Wingdings" pitchFamily="2" charset="2"/>
              <a:buChar char="ü"/>
            </a:pPr>
            <a:r>
              <a:rPr lang="en-US" sz="1600" dirty="0">
                <a:latin typeface="Apple Braille" pitchFamily="2" charset="0"/>
              </a:rPr>
              <a:t>As a part of the internship task at MENTORNESS, we analyzed a dataset related to a game to get an understanding of the involvement of different players and their performances at different levels and stages. We queried the database to answer 15 different problems through which we tried to get an idea about users' performances.</a:t>
            </a:r>
          </a:p>
          <a:p>
            <a:pPr marL="285750" indent="-285750" algn="just">
              <a:buFont typeface="Wingdings" pitchFamily="2" charset="2"/>
              <a:buChar char="ü"/>
            </a:pPr>
            <a:endParaRPr lang="en-US" sz="1600" dirty="0">
              <a:latin typeface="Apple Braille" pitchFamily="2" charset="0"/>
            </a:endParaRPr>
          </a:p>
          <a:p>
            <a:pPr marL="285750" indent="-285750" algn="just">
              <a:buFont typeface="Wingdings" pitchFamily="2" charset="2"/>
              <a:buChar char="ü"/>
            </a:pPr>
            <a:r>
              <a:rPr lang="en-US" sz="1600" dirty="0">
                <a:latin typeface="Apple Braille" pitchFamily="2" charset="0"/>
              </a:rPr>
              <a:t>This presentation is not about how we query the database using SQL but identifying the key learnings that we have gained through the task. To understand how we wrote the SQL commands to get the required data table, please refer the SQL file named as ‘</a:t>
            </a:r>
            <a:r>
              <a:rPr lang="en-US" sz="1600" dirty="0" err="1">
                <a:latin typeface="Apple Braille" pitchFamily="2" charset="0"/>
              </a:rPr>
              <a:t>GameAnalysisQuery.sql</a:t>
            </a:r>
            <a:r>
              <a:rPr lang="en-US" sz="1600" dirty="0">
                <a:latin typeface="Apple Braille" pitchFamily="2" charset="0"/>
              </a:rPr>
              <a:t>’ written in PostgreSQL using pgadmin4. </a:t>
            </a:r>
          </a:p>
          <a:p>
            <a:pPr marL="285750" indent="-285750" algn="just">
              <a:buFont typeface="Wingdings" pitchFamily="2" charset="2"/>
              <a:buChar char="Ø"/>
            </a:pPr>
            <a:endParaRPr lang="en-US" sz="1600" dirty="0">
              <a:latin typeface="Apple Braille" pitchFamily="2" charset="0"/>
            </a:endParaRPr>
          </a:p>
        </p:txBody>
      </p:sp>
    </p:spTree>
    <p:extLst>
      <p:ext uri="{BB962C8B-B14F-4D97-AF65-F5344CB8AC3E}">
        <p14:creationId xmlns:p14="http://schemas.microsoft.com/office/powerpoint/2010/main" val="6493810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912815" y="529388"/>
            <a:ext cx="6304209" cy="461665"/>
          </a:xfrm>
          <a:prstGeom prst="rect">
            <a:avLst/>
          </a:prstGeom>
          <a:noFill/>
        </p:spPr>
        <p:txBody>
          <a:bodyPr wrap="square" rtlCol="0">
            <a:spAutoFit/>
          </a:bodyPr>
          <a:lstStyle/>
          <a:p>
            <a:pPr algn="ctr"/>
            <a:r>
              <a:rPr lang="en-US" sz="2400" b="1" dirty="0">
                <a:latin typeface="Engravers MT" panose="02090707080505020304" pitchFamily="18" charset="77"/>
              </a:rPr>
              <a:t>Key learnings</a:t>
            </a:r>
          </a:p>
        </p:txBody>
      </p:sp>
      <p:sp>
        <p:nvSpPr>
          <p:cNvPr id="6" name="TextBox 5">
            <a:extLst>
              <a:ext uri="{FF2B5EF4-FFF2-40B4-BE49-F238E27FC236}">
                <a16:creationId xmlns:a16="http://schemas.microsoft.com/office/drawing/2014/main" id="{84652CE0-6DD2-F6AC-8D30-18EAA11D47D5}"/>
              </a:ext>
            </a:extLst>
          </p:cNvPr>
          <p:cNvSpPr txBox="1"/>
          <p:nvPr/>
        </p:nvSpPr>
        <p:spPr>
          <a:xfrm>
            <a:off x="1050132" y="1457323"/>
            <a:ext cx="8029576" cy="830997"/>
          </a:xfrm>
          <a:prstGeom prst="rect">
            <a:avLst/>
          </a:prstGeom>
          <a:noFill/>
        </p:spPr>
        <p:txBody>
          <a:bodyPr wrap="square" rtlCol="0">
            <a:spAutoFit/>
          </a:bodyPr>
          <a:lstStyle/>
          <a:p>
            <a:pPr marL="285750" indent="-285750" algn="just">
              <a:buFont typeface="Wingdings" pitchFamily="2" charset="2"/>
              <a:buChar char="ü"/>
            </a:pPr>
            <a:r>
              <a:rPr lang="en-US" sz="1600" dirty="0">
                <a:latin typeface="Apple Braille" pitchFamily="2" charset="0"/>
              </a:rPr>
              <a:t>We learned how to change the defined datatypes of a particular field in a database by creating a temporary staging table and then mapping the values to the existing one in the same database. </a:t>
            </a:r>
          </a:p>
        </p:txBody>
      </p:sp>
      <p:pic>
        <p:nvPicPr>
          <p:cNvPr id="3" name="Picture 2">
            <a:extLst>
              <a:ext uri="{FF2B5EF4-FFF2-40B4-BE49-F238E27FC236}">
                <a16:creationId xmlns:a16="http://schemas.microsoft.com/office/drawing/2014/main" id="{449C24F5-12EA-A652-4155-C1316878000B}"/>
              </a:ext>
            </a:extLst>
          </p:cNvPr>
          <p:cNvPicPr>
            <a:picLocks noChangeAspect="1"/>
          </p:cNvPicPr>
          <p:nvPr/>
        </p:nvPicPr>
        <p:blipFill>
          <a:blip r:embed="rId2"/>
          <a:stretch>
            <a:fillRect/>
          </a:stretch>
        </p:blipFill>
        <p:spPr>
          <a:xfrm>
            <a:off x="1050132" y="2529319"/>
            <a:ext cx="2762837" cy="4080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0B1C5148-A137-FF71-5947-15DE4FABCAE2}"/>
              </a:ext>
            </a:extLst>
          </p:cNvPr>
          <p:cNvSpPr txBox="1"/>
          <p:nvPr/>
        </p:nvSpPr>
        <p:spPr>
          <a:xfrm>
            <a:off x="4645959" y="3465860"/>
            <a:ext cx="4094629" cy="1600438"/>
          </a:xfrm>
          <a:prstGeom prst="rect">
            <a:avLst/>
          </a:prstGeom>
          <a:noFill/>
        </p:spPr>
        <p:txBody>
          <a:bodyPr wrap="square" rtlCol="0">
            <a:spAutoFit/>
          </a:bodyPr>
          <a:lstStyle/>
          <a:p>
            <a:r>
              <a:rPr lang="en-US" sz="1400" dirty="0">
                <a:latin typeface="Apple Braille" pitchFamily="2" charset="0"/>
              </a:rPr>
              <a:t>In our case, the ‘Time_Stamp’ field was defined as the timestamp datatype in the level_details table this contains date and start time of the game for a particular player. But the problem is, the default format of the timestamp datatype in postgresql is ‘YYYY-MM-DD HH:MM:SS’ where as we wanted the format of ‘DD-MM-YY HH:MM’.  </a:t>
            </a:r>
          </a:p>
        </p:txBody>
      </p:sp>
      <p:sp>
        <p:nvSpPr>
          <p:cNvPr id="7" name="Rounded Rectangle 6">
            <a:extLst>
              <a:ext uri="{FF2B5EF4-FFF2-40B4-BE49-F238E27FC236}">
                <a16:creationId xmlns:a16="http://schemas.microsoft.com/office/drawing/2014/main" id="{0BCF8897-DADF-3498-337A-2BC49209CFBA}"/>
              </a:ext>
            </a:extLst>
          </p:cNvPr>
          <p:cNvSpPr/>
          <p:nvPr/>
        </p:nvSpPr>
        <p:spPr>
          <a:xfrm>
            <a:off x="1324535" y="5136776"/>
            <a:ext cx="1425389" cy="1411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454C48E8-560F-6CAF-69F7-FC514080680E}"/>
              </a:ext>
            </a:extLst>
          </p:cNvPr>
          <p:cNvCxnSpPr/>
          <p:nvPr/>
        </p:nvCxnSpPr>
        <p:spPr>
          <a:xfrm flipV="1">
            <a:off x="2823883" y="4266079"/>
            <a:ext cx="1748117" cy="941294"/>
          </a:xfrm>
          <a:prstGeom prst="bentConnector3">
            <a:avLst>
              <a:gd name="adj1" fmla="val 43847"/>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F7A7A8C-24FE-116F-1578-2B570952F397}"/>
              </a:ext>
            </a:extLst>
          </p:cNvPr>
          <p:cNvSpPr txBox="1"/>
          <p:nvPr/>
        </p:nvSpPr>
        <p:spPr>
          <a:xfrm>
            <a:off x="5405718" y="5728447"/>
            <a:ext cx="1521699" cy="369332"/>
          </a:xfrm>
          <a:prstGeom prst="rect">
            <a:avLst/>
          </a:prstGeom>
          <a:noFill/>
        </p:spPr>
        <p:txBody>
          <a:bodyPr wrap="none" rtlCol="0">
            <a:spAutoFit/>
          </a:bodyPr>
          <a:lstStyle/>
          <a:p>
            <a:r>
              <a:rPr lang="en-US" dirty="0"/>
              <a:t>To solve this </a:t>
            </a:r>
          </a:p>
        </p:txBody>
      </p:sp>
      <p:sp>
        <p:nvSpPr>
          <p:cNvPr id="13" name="Right Arrow 12">
            <a:extLst>
              <a:ext uri="{FF2B5EF4-FFF2-40B4-BE49-F238E27FC236}">
                <a16:creationId xmlns:a16="http://schemas.microsoft.com/office/drawing/2014/main" id="{11B5CFAA-2C02-0FA8-0DD3-BDE65D782631}"/>
              </a:ext>
            </a:extLst>
          </p:cNvPr>
          <p:cNvSpPr/>
          <p:nvPr/>
        </p:nvSpPr>
        <p:spPr>
          <a:xfrm>
            <a:off x="6927417" y="5831908"/>
            <a:ext cx="676895" cy="162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737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CC5FC6-CD9A-E0A9-0F14-5EB3E6E8BB79}"/>
              </a:ext>
            </a:extLst>
          </p:cNvPr>
          <p:cNvPicPr>
            <a:picLocks noChangeAspect="1"/>
          </p:cNvPicPr>
          <p:nvPr/>
        </p:nvPicPr>
        <p:blipFill>
          <a:blip r:embed="rId2"/>
          <a:stretch>
            <a:fillRect/>
          </a:stretch>
        </p:blipFill>
        <p:spPr>
          <a:xfrm>
            <a:off x="922153" y="625287"/>
            <a:ext cx="4597865" cy="5049371"/>
          </a:xfrm>
          <a:prstGeom prst="roundRect">
            <a:avLst>
              <a:gd name="adj" fmla="val 2840"/>
            </a:avLst>
          </a:prstGeom>
          <a:solidFill>
            <a:srgbClr val="FFFFFF">
              <a:shade val="85000"/>
            </a:srgbClr>
          </a:solidFill>
          <a:ln>
            <a:noFill/>
          </a:ln>
          <a:effectLst>
            <a:reflection blurRad="12700" stA="38000" endPos="28000" dist="5000" dir="5400000" sy="-100000" algn="bl" rotWithShape="0"/>
          </a:effectLst>
        </p:spPr>
      </p:pic>
      <p:sp>
        <p:nvSpPr>
          <p:cNvPr id="4" name="Double Brace 3">
            <a:extLst>
              <a:ext uri="{FF2B5EF4-FFF2-40B4-BE49-F238E27FC236}">
                <a16:creationId xmlns:a16="http://schemas.microsoft.com/office/drawing/2014/main" id="{9C934D2C-499C-D316-F78A-6D60436B3726}"/>
              </a:ext>
            </a:extLst>
          </p:cNvPr>
          <p:cNvSpPr/>
          <p:nvPr/>
        </p:nvSpPr>
        <p:spPr>
          <a:xfrm>
            <a:off x="867336" y="813547"/>
            <a:ext cx="1707776" cy="157330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D667796-9DCA-5244-840B-7B08D6A92FB0}"/>
              </a:ext>
            </a:extLst>
          </p:cNvPr>
          <p:cNvCxnSpPr>
            <a:cxnSpLocks/>
          </p:cNvCxnSpPr>
          <p:nvPr/>
        </p:nvCxnSpPr>
        <p:spPr>
          <a:xfrm>
            <a:off x="2575112" y="1600200"/>
            <a:ext cx="337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69DABB-C3D0-AD17-AC1E-BF685CC19641}"/>
              </a:ext>
            </a:extLst>
          </p:cNvPr>
          <p:cNvSpPr txBox="1"/>
          <p:nvPr/>
        </p:nvSpPr>
        <p:spPr>
          <a:xfrm>
            <a:off x="6096000" y="1029730"/>
            <a:ext cx="2877669" cy="1384995"/>
          </a:xfrm>
          <a:prstGeom prst="rect">
            <a:avLst/>
          </a:prstGeom>
          <a:noFill/>
        </p:spPr>
        <p:txBody>
          <a:bodyPr wrap="square" rtlCol="0">
            <a:spAutoFit/>
          </a:bodyPr>
          <a:lstStyle/>
          <a:p>
            <a:r>
              <a:rPr lang="en-US" sz="1400" dirty="0">
                <a:latin typeface="Apple Braille" pitchFamily="2" charset="0"/>
              </a:rPr>
              <a:t>We created a temporary table named ‘staging_level_details’ and defined the datatype of the Time_Stamp as text whereas we kept the datatypes for the other fields same.</a:t>
            </a:r>
          </a:p>
        </p:txBody>
      </p:sp>
      <p:sp>
        <p:nvSpPr>
          <p:cNvPr id="12" name="Rounded Rectangle 11">
            <a:extLst>
              <a:ext uri="{FF2B5EF4-FFF2-40B4-BE49-F238E27FC236}">
                <a16:creationId xmlns:a16="http://schemas.microsoft.com/office/drawing/2014/main" id="{38C4FFA0-65E9-1939-2A4D-D32D0BDA9AAA}"/>
              </a:ext>
            </a:extLst>
          </p:cNvPr>
          <p:cNvSpPr/>
          <p:nvPr/>
        </p:nvSpPr>
        <p:spPr>
          <a:xfrm>
            <a:off x="1095935" y="1111064"/>
            <a:ext cx="1129553" cy="1445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uble Brace 12">
            <a:extLst>
              <a:ext uri="{FF2B5EF4-FFF2-40B4-BE49-F238E27FC236}">
                <a16:creationId xmlns:a16="http://schemas.microsoft.com/office/drawing/2014/main" id="{98C84878-5E3B-3879-0534-FE48CAC69C06}"/>
              </a:ext>
            </a:extLst>
          </p:cNvPr>
          <p:cNvSpPr/>
          <p:nvPr/>
        </p:nvSpPr>
        <p:spPr>
          <a:xfrm>
            <a:off x="497541" y="2729752"/>
            <a:ext cx="5452783" cy="288439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AECF3DB-D669-A2CD-7A7B-B3C2119B5944}"/>
              </a:ext>
            </a:extLst>
          </p:cNvPr>
          <p:cNvCxnSpPr>
            <a:cxnSpLocks/>
          </p:cNvCxnSpPr>
          <p:nvPr/>
        </p:nvCxnSpPr>
        <p:spPr>
          <a:xfrm>
            <a:off x="5950324" y="4168589"/>
            <a:ext cx="936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DFEA1C30-3A26-CA76-53CC-3223BD5639BF}"/>
              </a:ext>
            </a:extLst>
          </p:cNvPr>
          <p:cNvSpPr/>
          <p:nvPr/>
        </p:nvSpPr>
        <p:spPr>
          <a:xfrm>
            <a:off x="1329017" y="4168589"/>
            <a:ext cx="3673289" cy="1445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3263C4-37E2-DED6-5315-357C0F15E6D2}"/>
              </a:ext>
            </a:extLst>
          </p:cNvPr>
          <p:cNvSpPr txBox="1"/>
          <p:nvPr/>
        </p:nvSpPr>
        <p:spPr>
          <a:xfrm>
            <a:off x="6987988" y="3134144"/>
            <a:ext cx="2619935" cy="2092881"/>
          </a:xfrm>
          <a:prstGeom prst="rect">
            <a:avLst/>
          </a:prstGeom>
          <a:noFill/>
        </p:spPr>
        <p:txBody>
          <a:bodyPr wrap="square" rtlCol="0">
            <a:spAutoFit/>
          </a:bodyPr>
          <a:lstStyle/>
          <a:p>
            <a:r>
              <a:rPr lang="en-US" sz="1400" dirty="0">
                <a:latin typeface="Apple Braille" pitchFamily="2" charset="0"/>
              </a:rPr>
              <a:t>Then we changed the datatype from text to timestamp</a:t>
            </a:r>
          </a:p>
          <a:p>
            <a:r>
              <a:rPr lang="en-US" sz="1400" dirty="0">
                <a:latin typeface="Apple Braille" pitchFamily="2" charset="0"/>
              </a:rPr>
              <a:t>as per our required format for the time_stamp field and inserted all the data points to the corresponding field in the level_details</a:t>
            </a:r>
          </a:p>
          <a:p>
            <a:r>
              <a:rPr lang="en-US" sz="1400" dirty="0">
                <a:latin typeface="Apple Braille" pitchFamily="2" charset="0"/>
              </a:rPr>
              <a:t>table. </a:t>
            </a:r>
          </a:p>
          <a:p>
            <a:r>
              <a:rPr lang="en-US" sz="1400" dirty="0">
                <a:latin typeface="Apple Braille" pitchFamily="2" charset="0"/>
              </a:rPr>
              <a:t> </a:t>
            </a:r>
            <a:r>
              <a:rPr lang="en-US" dirty="0"/>
              <a:t> </a:t>
            </a:r>
          </a:p>
        </p:txBody>
      </p:sp>
    </p:spTree>
    <p:extLst>
      <p:ext uri="{BB962C8B-B14F-4D97-AF65-F5344CB8AC3E}">
        <p14:creationId xmlns:p14="http://schemas.microsoft.com/office/powerpoint/2010/main" val="678450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912815" y="529388"/>
            <a:ext cx="6304209" cy="461665"/>
          </a:xfrm>
          <a:prstGeom prst="rect">
            <a:avLst/>
          </a:prstGeom>
          <a:noFill/>
        </p:spPr>
        <p:txBody>
          <a:bodyPr wrap="square" rtlCol="0">
            <a:spAutoFit/>
          </a:bodyPr>
          <a:lstStyle/>
          <a:p>
            <a:pPr algn="ctr"/>
            <a:r>
              <a:rPr lang="en-US" sz="2400" b="1" dirty="0">
                <a:latin typeface="Engravers MT" panose="02090707080505020304" pitchFamily="18" charset="77"/>
              </a:rPr>
              <a:t>Key learnings</a:t>
            </a:r>
          </a:p>
        </p:txBody>
      </p:sp>
      <p:sp>
        <p:nvSpPr>
          <p:cNvPr id="6" name="TextBox 5">
            <a:extLst>
              <a:ext uri="{FF2B5EF4-FFF2-40B4-BE49-F238E27FC236}">
                <a16:creationId xmlns:a16="http://schemas.microsoft.com/office/drawing/2014/main" id="{84652CE0-6DD2-F6AC-8D30-18EAA11D47D5}"/>
              </a:ext>
            </a:extLst>
          </p:cNvPr>
          <p:cNvSpPr txBox="1"/>
          <p:nvPr/>
        </p:nvSpPr>
        <p:spPr>
          <a:xfrm>
            <a:off x="1050132" y="1457323"/>
            <a:ext cx="8029576" cy="1569660"/>
          </a:xfrm>
          <a:prstGeom prst="rect">
            <a:avLst/>
          </a:prstGeom>
          <a:noFill/>
        </p:spPr>
        <p:txBody>
          <a:bodyPr wrap="square" rtlCol="0">
            <a:spAutoFit/>
          </a:bodyPr>
          <a:lstStyle/>
          <a:p>
            <a:pPr marL="285750" indent="-285750" algn="just">
              <a:buFont typeface="Wingdings" pitchFamily="2" charset="2"/>
              <a:buChar char="ü"/>
            </a:pPr>
            <a:r>
              <a:rPr lang="en-US" sz="1600" dirty="0">
                <a:latin typeface="Apple Braille" pitchFamily="2" charset="0"/>
              </a:rPr>
              <a:t>Effective use of the </a:t>
            </a:r>
            <a:r>
              <a:rPr lang="en-US" sz="1600" b="1" dirty="0">
                <a:latin typeface="Apple Braille" pitchFamily="2" charset="0"/>
              </a:rPr>
              <a:t>Window Functions</a:t>
            </a:r>
            <a:r>
              <a:rPr lang="en-US" sz="1600" dirty="0">
                <a:latin typeface="Apple Braille" pitchFamily="2" charset="0"/>
              </a:rPr>
              <a:t> in the query. Window functions offer significant advantages such as the ability to calculate running totals, moving averages, rankings, and cumulative sums without requiring self-joins or subqueries, thus improving query efficiency and readability. Window functions also facilitate partitioning data into groups based on specific criteria, allowing for comparisons within these groups.</a:t>
            </a:r>
          </a:p>
        </p:txBody>
      </p:sp>
      <p:pic>
        <p:nvPicPr>
          <p:cNvPr id="8" name="Picture 7">
            <a:extLst>
              <a:ext uri="{FF2B5EF4-FFF2-40B4-BE49-F238E27FC236}">
                <a16:creationId xmlns:a16="http://schemas.microsoft.com/office/drawing/2014/main" id="{EF3CB93B-0CCF-B688-73CF-6025A0F239EB}"/>
              </a:ext>
            </a:extLst>
          </p:cNvPr>
          <p:cNvPicPr>
            <a:picLocks noChangeAspect="1"/>
          </p:cNvPicPr>
          <p:nvPr/>
        </p:nvPicPr>
        <p:blipFill>
          <a:blip r:embed="rId2"/>
          <a:stretch>
            <a:fillRect/>
          </a:stretch>
        </p:blipFill>
        <p:spPr>
          <a:xfrm>
            <a:off x="1050133" y="3294531"/>
            <a:ext cx="4427312" cy="2568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ounded Rectangle 9">
            <a:extLst>
              <a:ext uri="{FF2B5EF4-FFF2-40B4-BE49-F238E27FC236}">
                <a16:creationId xmlns:a16="http://schemas.microsoft.com/office/drawing/2014/main" id="{CCC12460-9CA9-78DE-7E67-614B8AC97424}"/>
              </a:ext>
            </a:extLst>
          </p:cNvPr>
          <p:cNvSpPr/>
          <p:nvPr/>
        </p:nvSpPr>
        <p:spPr>
          <a:xfrm>
            <a:off x="1216958" y="4894728"/>
            <a:ext cx="4000501" cy="1882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1919EEB-FB78-7D8A-FAF1-CB5320099DBA}"/>
              </a:ext>
            </a:extLst>
          </p:cNvPr>
          <p:cNvCxnSpPr>
            <a:cxnSpLocks/>
          </p:cNvCxnSpPr>
          <p:nvPr/>
        </p:nvCxnSpPr>
        <p:spPr>
          <a:xfrm>
            <a:off x="5217459" y="4995582"/>
            <a:ext cx="564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F61432C-53D7-A5C6-16A3-7764E6A8E171}"/>
              </a:ext>
            </a:extLst>
          </p:cNvPr>
          <p:cNvSpPr txBox="1"/>
          <p:nvPr/>
        </p:nvSpPr>
        <p:spPr>
          <a:xfrm>
            <a:off x="5782235" y="4233008"/>
            <a:ext cx="3480376" cy="1169551"/>
          </a:xfrm>
          <a:prstGeom prst="rect">
            <a:avLst/>
          </a:prstGeom>
          <a:noFill/>
        </p:spPr>
        <p:txBody>
          <a:bodyPr wrap="none" rtlCol="0">
            <a:spAutoFit/>
          </a:bodyPr>
          <a:lstStyle/>
          <a:p>
            <a:r>
              <a:rPr lang="en-US" sz="1400" dirty="0">
                <a:latin typeface="Apple Braille" pitchFamily="2" charset="0"/>
              </a:rPr>
              <a:t>Here is a simple example where we have </a:t>
            </a:r>
          </a:p>
          <a:p>
            <a:r>
              <a:rPr lang="en-US" sz="1400" dirty="0">
                <a:latin typeface="Apple Braille" pitchFamily="2" charset="0"/>
              </a:rPr>
              <a:t>used window function ‘sum’ over the </a:t>
            </a:r>
          </a:p>
          <a:p>
            <a:r>
              <a:rPr lang="en-US" sz="1400" dirty="0">
                <a:latin typeface="Apple Braille" pitchFamily="2" charset="0"/>
              </a:rPr>
              <a:t>different ‘difficulty levels’ and </a:t>
            </a:r>
          </a:p>
          <a:p>
            <a:r>
              <a:rPr lang="en-US" sz="1400" dirty="0">
                <a:latin typeface="Apple Braille" pitchFamily="2" charset="0"/>
              </a:rPr>
              <a:t>filtered out the data for only Level 2 </a:t>
            </a:r>
          </a:p>
          <a:p>
            <a:r>
              <a:rPr lang="en-US" sz="1400" dirty="0">
                <a:latin typeface="Apple Braille" pitchFamily="2" charset="0"/>
              </a:rPr>
              <a:t>with players using 'zm_series' devices.   </a:t>
            </a:r>
          </a:p>
        </p:txBody>
      </p:sp>
    </p:spTree>
    <p:extLst>
      <p:ext uri="{BB962C8B-B14F-4D97-AF65-F5344CB8AC3E}">
        <p14:creationId xmlns:p14="http://schemas.microsoft.com/office/powerpoint/2010/main" val="151409335"/>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912815" y="529388"/>
            <a:ext cx="6304209" cy="461665"/>
          </a:xfrm>
          <a:prstGeom prst="rect">
            <a:avLst/>
          </a:prstGeom>
          <a:noFill/>
        </p:spPr>
        <p:txBody>
          <a:bodyPr wrap="square" rtlCol="0">
            <a:spAutoFit/>
          </a:bodyPr>
          <a:lstStyle/>
          <a:p>
            <a:pPr algn="ctr"/>
            <a:r>
              <a:rPr lang="en-US" sz="2400" b="1" dirty="0">
                <a:latin typeface="Engravers MT" panose="02090707080505020304" pitchFamily="18" charset="77"/>
              </a:rPr>
              <a:t>Key learnings</a:t>
            </a:r>
          </a:p>
        </p:txBody>
      </p:sp>
      <p:sp>
        <p:nvSpPr>
          <p:cNvPr id="6" name="TextBox 5">
            <a:extLst>
              <a:ext uri="{FF2B5EF4-FFF2-40B4-BE49-F238E27FC236}">
                <a16:creationId xmlns:a16="http://schemas.microsoft.com/office/drawing/2014/main" id="{84652CE0-6DD2-F6AC-8D30-18EAA11D47D5}"/>
              </a:ext>
            </a:extLst>
          </p:cNvPr>
          <p:cNvSpPr txBox="1"/>
          <p:nvPr/>
        </p:nvSpPr>
        <p:spPr>
          <a:xfrm>
            <a:off x="1050132" y="1457323"/>
            <a:ext cx="8029576" cy="338554"/>
          </a:xfrm>
          <a:prstGeom prst="rect">
            <a:avLst/>
          </a:prstGeom>
          <a:noFill/>
        </p:spPr>
        <p:txBody>
          <a:bodyPr wrap="square" rtlCol="0">
            <a:spAutoFit/>
          </a:bodyPr>
          <a:lstStyle/>
          <a:p>
            <a:pPr marL="285750" indent="-285750" algn="just">
              <a:buFont typeface="Wingdings" pitchFamily="2" charset="2"/>
              <a:buChar char="ü"/>
            </a:pPr>
            <a:r>
              <a:rPr lang="en-US" sz="1600" dirty="0">
                <a:latin typeface="Apple Braille" pitchFamily="2" charset="0"/>
              </a:rPr>
              <a:t>Using multiple </a:t>
            </a:r>
            <a:r>
              <a:rPr lang="en-US" sz="1600" b="1" dirty="0">
                <a:latin typeface="Apple Braille" pitchFamily="2" charset="0"/>
              </a:rPr>
              <a:t>CTEs (Common Table Expressions) effectively </a:t>
            </a:r>
            <a:r>
              <a:rPr lang="en-US" sz="1600" dirty="0">
                <a:latin typeface="Apple Braille" pitchFamily="2" charset="0"/>
              </a:rPr>
              <a:t>in a single query. </a:t>
            </a:r>
            <a:endParaRPr lang="en-US" sz="1600" b="1" dirty="0">
              <a:latin typeface="Apple Braille" pitchFamily="2" charset="0"/>
            </a:endParaRPr>
          </a:p>
        </p:txBody>
      </p:sp>
      <p:pic>
        <p:nvPicPr>
          <p:cNvPr id="3" name="Picture 2">
            <a:extLst>
              <a:ext uri="{FF2B5EF4-FFF2-40B4-BE49-F238E27FC236}">
                <a16:creationId xmlns:a16="http://schemas.microsoft.com/office/drawing/2014/main" id="{F3A92751-09F7-019A-3835-D41DD2FC5367}"/>
              </a:ext>
            </a:extLst>
          </p:cNvPr>
          <p:cNvPicPr>
            <a:picLocks noChangeAspect="1"/>
          </p:cNvPicPr>
          <p:nvPr/>
        </p:nvPicPr>
        <p:blipFill>
          <a:blip r:embed="rId2"/>
          <a:stretch>
            <a:fillRect/>
          </a:stretch>
        </p:blipFill>
        <p:spPr>
          <a:xfrm>
            <a:off x="1050131" y="2050676"/>
            <a:ext cx="3252927" cy="4277935"/>
          </a:xfrm>
          <a:prstGeom prst="roundRect">
            <a:avLst>
              <a:gd name="adj" fmla="val 4002"/>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5376464-BBF5-1529-CED0-467EEF44453E}"/>
              </a:ext>
            </a:extLst>
          </p:cNvPr>
          <p:cNvSpPr txBox="1"/>
          <p:nvPr/>
        </p:nvSpPr>
        <p:spPr>
          <a:xfrm>
            <a:off x="5740163" y="3450979"/>
            <a:ext cx="4259436" cy="738664"/>
          </a:xfrm>
          <a:prstGeom prst="rect">
            <a:avLst/>
          </a:prstGeom>
          <a:noFill/>
        </p:spPr>
        <p:txBody>
          <a:bodyPr wrap="none" rtlCol="0">
            <a:spAutoFit/>
          </a:bodyPr>
          <a:lstStyle/>
          <a:p>
            <a:r>
              <a:rPr lang="en-US" sz="1400" dirty="0">
                <a:latin typeface="Apple Braille" pitchFamily="2" charset="0"/>
              </a:rPr>
              <a:t>Here is an example where we have used 3 different</a:t>
            </a:r>
          </a:p>
          <a:p>
            <a:r>
              <a:rPr lang="en-US" sz="1400" dirty="0">
                <a:latin typeface="Apple Braille" pitchFamily="2" charset="0"/>
              </a:rPr>
              <a:t>CTEs to get the number of ‘</a:t>
            </a:r>
            <a:r>
              <a:rPr lang="en-US" sz="1400" dirty="0" err="1">
                <a:latin typeface="Apple Braille" pitchFamily="2" charset="0"/>
              </a:rPr>
              <a:t>kill_counts</a:t>
            </a:r>
            <a:r>
              <a:rPr lang="en-US" sz="1400" dirty="0">
                <a:latin typeface="Apple Braille" pitchFamily="2" charset="0"/>
              </a:rPr>
              <a:t>’ for each </a:t>
            </a:r>
          </a:p>
          <a:p>
            <a:r>
              <a:rPr lang="en-US" sz="1400" dirty="0">
                <a:latin typeface="Apple Braille" pitchFamily="2" charset="0"/>
              </a:rPr>
              <a:t>‘player’ and ‘date’.</a:t>
            </a:r>
          </a:p>
        </p:txBody>
      </p:sp>
      <p:sp>
        <p:nvSpPr>
          <p:cNvPr id="7" name="Double Brace 6">
            <a:extLst>
              <a:ext uri="{FF2B5EF4-FFF2-40B4-BE49-F238E27FC236}">
                <a16:creationId xmlns:a16="http://schemas.microsoft.com/office/drawing/2014/main" id="{165C712D-2614-8034-1927-0F098A57B1B7}"/>
              </a:ext>
            </a:extLst>
          </p:cNvPr>
          <p:cNvSpPr/>
          <p:nvPr/>
        </p:nvSpPr>
        <p:spPr>
          <a:xfrm>
            <a:off x="842966" y="2111188"/>
            <a:ext cx="3686167" cy="1264023"/>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Double Brace 8">
            <a:extLst>
              <a:ext uri="{FF2B5EF4-FFF2-40B4-BE49-F238E27FC236}">
                <a16:creationId xmlns:a16="http://schemas.microsoft.com/office/drawing/2014/main" id="{F0B537DE-8EE7-1CF3-3289-59B9ED272361}"/>
              </a:ext>
            </a:extLst>
          </p:cNvPr>
          <p:cNvSpPr/>
          <p:nvPr/>
        </p:nvSpPr>
        <p:spPr>
          <a:xfrm>
            <a:off x="842966" y="3393142"/>
            <a:ext cx="3634905" cy="923363"/>
          </a:xfrm>
          <a:prstGeom prst="bracePair">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Double Brace 10">
            <a:extLst>
              <a:ext uri="{FF2B5EF4-FFF2-40B4-BE49-F238E27FC236}">
                <a16:creationId xmlns:a16="http://schemas.microsoft.com/office/drawing/2014/main" id="{18A2079C-24C7-7CCF-0185-437212415AFE}"/>
              </a:ext>
            </a:extLst>
          </p:cNvPr>
          <p:cNvSpPr/>
          <p:nvPr/>
        </p:nvSpPr>
        <p:spPr>
          <a:xfrm>
            <a:off x="852214" y="4334436"/>
            <a:ext cx="3625657" cy="72982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Elbow Connector 12">
            <a:extLst>
              <a:ext uri="{FF2B5EF4-FFF2-40B4-BE49-F238E27FC236}">
                <a16:creationId xmlns:a16="http://schemas.microsoft.com/office/drawing/2014/main" id="{26167F55-EAF1-3B20-FAD1-3E87D8C4540B}"/>
              </a:ext>
            </a:extLst>
          </p:cNvPr>
          <p:cNvCxnSpPr>
            <a:cxnSpLocks/>
          </p:cNvCxnSpPr>
          <p:nvPr/>
        </p:nvCxnSpPr>
        <p:spPr>
          <a:xfrm>
            <a:off x="4529133" y="2743199"/>
            <a:ext cx="1125355" cy="110667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F0C101-08C1-F45A-D6EA-5613B2CDB4AA}"/>
              </a:ext>
            </a:extLst>
          </p:cNvPr>
          <p:cNvCxnSpPr/>
          <p:nvPr/>
        </p:nvCxnSpPr>
        <p:spPr>
          <a:xfrm>
            <a:off x="4477871" y="3854823"/>
            <a:ext cx="613939"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158C683F-77FC-D027-68AD-7C9B09AD8ECF}"/>
              </a:ext>
            </a:extLst>
          </p:cNvPr>
          <p:cNvCxnSpPr>
            <a:cxnSpLocks/>
          </p:cNvCxnSpPr>
          <p:nvPr/>
        </p:nvCxnSpPr>
        <p:spPr>
          <a:xfrm flipV="1">
            <a:off x="4510223" y="3858710"/>
            <a:ext cx="1167369" cy="8406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F4C6A0-1608-F0A5-CB98-97E8EFF63764}"/>
              </a:ext>
            </a:extLst>
          </p:cNvPr>
          <p:cNvCxnSpPr/>
          <p:nvPr/>
        </p:nvCxnSpPr>
        <p:spPr>
          <a:xfrm>
            <a:off x="5091810" y="3858710"/>
            <a:ext cx="643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2587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912815" y="529388"/>
            <a:ext cx="6304209" cy="461665"/>
          </a:xfrm>
          <a:prstGeom prst="rect">
            <a:avLst/>
          </a:prstGeom>
          <a:noFill/>
        </p:spPr>
        <p:txBody>
          <a:bodyPr wrap="square" rtlCol="0">
            <a:spAutoFit/>
          </a:bodyPr>
          <a:lstStyle/>
          <a:p>
            <a:pPr algn="ctr"/>
            <a:r>
              <a:rPr lang="en-US" sz="2400" b="1" dirty="0">
                <a:latin typeface="Engravers MT" panose="02090707080505020304" pitchFamily="18" charset="77"/>
              </a:rPr>
              <a:t>Key learnings</a:t>
            </a:r>
          </a:p>
        </p:txBody>
      </p:sp>
      <p:sp>
        <p:nvSpPr>
          <p:cNvPr id="6" name="TextBox 5">
            <a:extLst>
              <a:ext uri="{FF2B5EF4-FFF2-40B4-BE49-F238E27FC236}">
                <a16:creationId xmlns:a16="http://schemas.microsoft.com/office/drawing/2014/main" id="{84652CE0-6DD2-F6AC-8D30-18EAA11D47D5}"/>
              </a:ext>
            </a:extLst>
          </p:cNvPr>
          <p:cNvSpPr txBox="1"/>
          <p:nvPr/>
        </p:nvSpPr>
        <p:spPr>
          <a:xfrm>
            <a:off x="1050132" y="1457323"/>
            <a:ext cx="8029576" cy="338554"/>
          </a:xfrm>
          <a:prstGeom prst="rect">
            <a:avLst/>
          </a:prstGeom>
          <a:noFill/>
        </p:spPr>
        <p:txBody>
          <a:bodyPr wrap="square" rtlCol="0">
            <a:spAutoFit/>
          </a:bodyPr>
          <a:lstStyle/>
          <a:p>
            <a:pPr marL="285750" indent="-285750" algn="just">
              <a:buFont typeface="Wingdings" pitchFamily="2" charset="2"/>
              <a:buChar char="ü"/>
            </a:pPr>
            <a:r>
              <a:rPr lang="en-US" sz="1600" dirty="0">
                <a:latin typeface="Apple Braille" pitchFamily="2" charset="0"/>
              </a:rPr>
              <a:t>How to use User Defined Ordering.</a:t>
            </a:r>
          </a:p>
        </p:txBody>
      </p:sp>
      <p:sp>
        <p:nvSpPr>
          <p:cNvPr id="4" name="TextBox 3">
            <a:extLst>
              <a:ext uri="{FF2B5EF4-FFF2-40B4-BE49-F238E27FC236}">
                <a16:creationId xmlns:a16="http://schemas.microsoft.com/office/drawing/2014/main" id="{0B1C5148-A137-FF71-5947-15DE4FABCAE2}"/>
              </a:ext>
            </a:extLst>
          </p:cNvPr>
          <p:cNvSpPr txBox="1"/>
          <p:nvPr/>
        </p:nvSpPr>
        <p:spPr>
          <a:xfrm>
            <a:off x="5222631" y="4290647"/>
            <a:ext cx="4094629" cy="954107"/>
          </a:xfrm>
          <a:prstGeom prst="rect">
            <a:avLst/>
          </a:prstGeom>
          <a:noFill/>
        </p:spPr>
        <p:txBody>
          <a:bodyPr wrap="square" rtlCol="0">
            <a:spAutoFit/>
          </a:bodyPr>
          <a:lstStyle/>
          <a:p>
            <a:r>
              <a:rPr lang="en-US" sz="1400" dirty="0">
                <a:latin typeface="Apple Braille" pitchFamily="2" charset="0"/>
              </a:rPr>
              <a:t>Here we tried to get top 5 ‘scores’ based on each difficulty level where we want to order the output as the ‘low’ difficulty first, followed by the ‘Medium’ and ‘High’ levels.</a:t>
            </a:r>
          </a:p>
        </p:txBody>
      </p:sp>
      <p:pic>
        <p:nvPicPr>
          <p:cNvPr id="8" name="Picture 7">
            <a:extLst>
              <a:ext uri="{FF2B5EF4-FFF2-40B4-BE49-F238E27FC236}">
                <a16:creationId xmlns:a16="http://schemas.microsoft.com/office/drawing/2014/main" id="{C3283D10-5E5C-7CFA-4B8A-51C86EDD4E9A}"/>
              </a:ext>
            </a:extLst>
          </p:cNvPr>
          <p:cNvPicPr>
            <a:picLocks noChangeAspect="1"/>
          </p:cNvPicPr>
          <p:nvPr/>
        </p:nvPicPr>
        <p:blipFill>
          <a:blip r:embed="rId2"/>
          <a:stretch>
            <a:fillRect/>
          </a:stretch>
        </p:blipFill>
        <p:spPr>
          <a:xfrm>
            <a:off x="1050132" y="2467707"/>
            <a:ext cx="3818625" cy="2702170"/>
          </a:xfrm>
          <a:prstGeom prst="rect">
            <a:avLst/>
          </a:prstGeom>
        </p:spPr>
      </p:pic>
      <p:sp>
        <p:nvSpPr>
          <p:cNvPr id="10" name="Rounded Rectangle 9">
            <a:extLst>
              <a:ext uri="{FF2B5EF4-FFF2-40B4-BE49-F238E27FC236}">
                <a16:creationId xmlns:a16="http://schemas.microsoft.com/office/drawing/2014/main" id="{AF0C0247-39BC-DA4E-C4B3-14BB0D8452E0}"/>
              </a:ext>
            </a:extLst>
          </p:cNvPr>
          <p:cNvSpPr/>
          <p:nvPr/>
        </p:nvSpPr>
        <p:spPr>
          <a:xfrm>
            <a:off x="1113691" y="4290647"/>
            <a:ext cx="1805355" cy="7385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7275B56-937C-E918-D8AA-8D5152B9992D}"/>
              </a:ext>
            </a:extLst>
          </p:cNvPr>
          <p:cNvCxnSpPr>
            <a:cxnSpLocks/>
          </p:cNvCxnSpPr>
          <p:nvPr/>
        </p:nvCxnSpPr>
        <p:spPr>
          <a:xfrm>
            <a:off x="2919046" y="4677508"/>
            <a:ext cx="2268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07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A8C0F-D1B8-DB3D-7FD5-5B609FB7D946}"/>
              </a:ext>
            </a:extLst>
          </p:cNvPr>
          <p:cNvSpPr txBox="1"/>
          <p:nvPr/>
        </p:nvSpPr>
        <p:spPr>
          <a:xfrm>
            <a:off x="1912815" y="529388"/>
            <a:ext cx="6304209" cy="461665"/>
          </a:xfrm>
          <a:prstGeom prst="rect">
            <a:avLst/>
          </a:prstGeom>
          <a:noFill/>
        </p:spPr>
        <p:txBody>
          <a:bodyPr wrap="square" rtlCol="0">
            <a:spAutoFit/>
          </a:bodyPr>
          <a:lstStyle/>
          <a:p>
            <a:pPr algn="ctr"/>
            <a:r>
              <a:rPr lang="en-US" sz="2400" b="1" dirty="0">
                <a:latin typeface="Engravers MT" panose="02090707080505020304" pitchFamily="18" charset="77"/>
              </a:rPr>
              <a:t>Key learnings</a:t>
            </a:r>
          </a:p>
        </p:txBody>
      </p:sp>
      <p:sp>
        <p:nvSpPr>
          <p:cNvPr id="6" name="TextBox 5">
            <a:extLst>
              <a:ext uri="{FF2B5EF4-FFF2-40B4-BE49-F238E27FC236}">
                <a16:creationId xmlns:a16="http://schemas.microsoft.com/office/drawing/2014/main" id="{84652CE0-6DD2-F6AC-8D30-18EAA11D47D5}"/>
              </a:ext>
            </a:extLst>
          </p:cNvPr>
          <p:cNvSpPr txBox="1"/>
          <p:nvPr/>
        </p:nvSpPr>
        <p:spPr>
          <a:xfrm>
            <a:off x="1050131" y="1443969"/>
            <a:ext cx="8029576" cy="338554"/>
          </a:xfrm>
          <a:prstGeom prst="rect">
            <a:avLst/>
          </a:prstGeom>
          <a:noFill/>
        </p:spPr>
        <p:txBody>
          <a:bodyPr wrap="square" rtlCol="0">
            <a:spAutoFit/>
          </a:bodyPr>
          <a:lstStyle/>
          <a:p>
            <a:pPr marL="285750" indent="-285750" algn="just">
              <a:buFont typeface="Wingdings" pitchFamily="2" charset="2"/>
              <a:buChar char="ü"/>
            </a:pPr>
            <a:r>
              <a:rPr lang="en-US" sz="1600" dirty="0">
                <a:latin typeface="Apple Braille" pitchFamily="2" charset="0"/>
              </a:rPr>
              <a:t>How to create a User Defined Function in SQL.</a:t>
            </a:r>
          </a:p>
        </p:txBody>
      </p:sp>
      <p:sp>
        <p:nvSpPr>
          <p:cNvPr id="4" name="TextBox 3">
            <a:extLst>
              <a:ext uri="{FF2B5EF4-FFF2-40B4-BE49-F238E27FC236}">
                <a16:creationId xmlns:a16="http://schemas.microsoft.com/office/drawing/2014/main" id="{0B1C5148-A137-FF71-5947-15DE4FABCAE2}"/>
              </a:ext>
            </a:extLst>
          </p:cNvPr>
          <p:cNvSpPr txBox="1"/>
          <p:nvPr/>
        </p:nvSpPr>
        <p:spPr>
          <a:xfrm>
            <a:off x="5738446" y="3022947"/>
            <a:ext cx="4094629" cy="1169551"/>
          </a:xfrm>
          <a:prstGeom prst="rect">
            <a:avLst/>
          </a:prstGeom>
          <a:noFill/>
        </p:spPr>
        <p:txBody>
          <a:bodyPr wrap="square" rtlCol="0">
            <a:spAutoFit/>
          </a:bodyPr>
          <a:lstStyle/>
          <a:p>
            <a:r>
              <a:rPr lang="en-US" sz="1400" dirty="0">
                <a:latin typeface="Apple Braille" pitchFamily="2" charset="0"/>
              </a:rPr>
              <a:t>We created a user-defined function, named as </a:t>
            </a:r>
          </a:p>
          <a:p>
            <a:r>
              <a:rPr lang="en-US" sz="1400" dirty="0">
                <a:latin typeface="Apple Braille" pitchFamily="2" charset="0"/>
              </a:rPr>
              <a:t>‘GetTopHeadShots’ to get the top ‘n’ number of `headshots_count` based on each `</a:t>
            </a:r>
            <a:r>
              <a:rPr lang="en-US" sz="1400" dirty="0" err="1">
                <a:latin typeface="Apple Braille" pitchFamily="2" charset="0"/>
              </a:rPr>
              <a:t>Dev_ID</a:t>
            </a:r>
            <a:r>
              <a:rPr lang="en-US" sz="1400" dirty="0">
                <a:latin typeface="Apple Braille" pitchFamily="2" charset="0"/>
              </a:rPr>
              <a:t>` and ranked them in increasing order of `</a:t>
            </a:r>
            <a:r>
              <a:rPr lang="en-US" sz="1400" dirty="0" err="1">
                <a:latin typeface="Apple Braille" pitchFamily="2" charset="0"/>
              </a:rPr>
              <a:t>Row_Number</a:t>
            </a:r>
            <a:r>
              <a:rPr lang="en-US" sz="1400" dirty="0">
                <a:latin typeface="Apple Braille" pitchFamily="2" charset="0"/>
              </a:rPr>
              <a:t>`.</a:t>
            </a:r>
          </a:p>
        </p:txBody>
      </p:sp>
      <p:pic>
        <p:nvPicPr>
          <p:cNvPr id="3" name="Picture 2">
            <a:extLst>
              <a:ext uri="{FF2B5EF4-FFF2-40B4-BE49-F238E27FC236}">
                <a16:creationId xmlns:a16="http://schemas.microsoft.com/office/drawing/2014/main" id="{DA9449AF-901D-09CB-4101-C234CD071566}"/>
              </a:ext>
            </a:extLst>
          </p:cNvPr>
          <p:cNvPicPr>
            <a:picLocks noChangeAspect="1"/>
          </p:cNvPicPr>
          <p:nvPr/>
        </p:nvPicPr>
        <p:blipFill>
          <a:blip r:embed="rId2"/>
          <a:stretch>
            <a:fillRect/>
          </a:stretch>
        </p:blipFill>
        <p:spPr>
          <a:xfrm>
            <a:off x="1174474" y="1987062"/>
            <a:ext cx="4399849" cy="4050323"/>
          </a:xfrm>
          <a:prstGeom prst="roundRect">
            <a:avLst>
              <a:gd name="adj" fmla="val 507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7288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{9110B881-5C55-6946-827A-109BC38EF3E7}tf10001064</Template>
  <TotalTime>2569</TotalTime>
  <Words>704</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 Braille</vt:lpstr>
      <vt:lpstr>Arial</vt:lpstr>
      <vt:lpstr>Engravers MT</vt:lpstr>
      <vt:lpstr>Trebuchet MS</vt:lpstr>
      <vt:lpstr>Wingdings</vt:lpstr>
      <vt:lpstr>Wingdings 3</vt:lpstr>
      <vt:lpstr>Facet</vt:lpstr>
      <vt:lpstr>GAME ANALYSIS ON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Srijon Datta</dc:creator>
  <cp:lastModifiedBy>Srijon Datta</cp:lastModifiedBy>
  <cp:revision>11</cp:revision>
  <dcterms:created xsi:type="dcterms:W3CDTF">2024-05-05T11:00:42Z</dcterms:created>
  <dcterms:modified xsi:type="dcterms:W3CDTF">2024-05-07T10:54:24Z</dcterms:modified>
</cp:coreProperties>
</file>