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oboto Mon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E66037-7DFA-4E78-8B23-7C68D174573C}">
  <a:tblStyle styleId="{9EE66037-7DFA-4E78-8B23-7C68D17457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Mono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Mono-italic.fntdata"/><Relationship Id="rId14" Type="http://schemas.openxmlformats.org/officeDocument/2006/relationships/slide" Target="slides/slide8.xml"/><Relationship Id="rId36" Type="http://schemas.openxmlformats.org/officeDocument/2006/relationships/font" Target="fonts/RobotoMon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RobotoMon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32d3c8c5e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32d3c8c5e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2e62c442e_0_1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2e62c442e_0_1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9beac493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9beac493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9beac493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9beac493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9beac493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9beac493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9beac493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9beac493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1c6e3b53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31c6e3b53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32d3c8c5e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32d3c8c5e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32d3c8c5e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332d3c8c5e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9beac493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9beac493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3e9f1e02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3e9f1e02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39beac493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39beac493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c2d70d1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3c2d70d1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c2d70d18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3c2d70d18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9beac493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39beac493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3c2d70d1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3c2d70d1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e83dbb55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3e83dbb55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e83dbb550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3e83dbb55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3e83dbb550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3e83dbb55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332d3c8c5e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332d3c8c5e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1c6e3b5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1c6e3b5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32d3c8c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32d3c8c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32d3c8c5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32d3c8c5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32d3c8c5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32d3c8c5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cdd10171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cdd10171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9beac493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9beac493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9beac493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9beac493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ocs.google.com/spreadsheets/d/1Oyn8DZYl4r2alg_vzuF8YJA6syH7MIlgA5i-eSSTyDA/edit?gid=0#gid=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491900" y="1523175"/>
            <a:ext cx="6659400" cy="23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</a:t>
            </a:r>
            <a:r>
              <a:rPr b="1" lang="en" sz="46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Linux Sound Architecture</a:t>
            </a:r>
            <a:endParaRPr b="1" sz="46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750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(User-Level)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the software processing audio, such as Audacity, VLC, or a game.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send audio data to the sound server or directly to ALSA.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Sound Server (PulseAudio / PipeWire)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Acts as an audio mixer and manager.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sound server like PulseAudio or Pipe Wire is needed because it allows multiple applications to play audio simultaneously by mixing audio streams before sending them to ALSA.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used, it communicates with ALSA to send audio data.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75975" y="766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ALSA (Advanced Linux Sound Architecture)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kernel-level driver responsible for interfacing with the hardware.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APIs for applications to access sound devices.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no sound server is used, applications can talk directly to ALSA.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Sound Card (Hardware)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physical device that converts digital audio into an analog signal.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Includes components like ADC, DAC (Digital-to-Analog Converter) and amplifiers.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final audio signal is sent to speakers or headphones.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401525" y="699575"/>
            <a:ext cx="421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Why PulseAudio</a:t>
            </a:r>
            <a:endParaRPr b="1"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446875" y="1526825"/>
            <a:ext cx="3889200" cy="2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ALSA consists of  client/server model.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server is ALSA drivers in kernel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client being the user space ALSA library in apps like Spotify and Firefox to talk to ALSA kernel drivers.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Consider one program playing audio: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Lets think of you are playing audio file in spotify.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24"/>
          <p:cNvPicPr preferRelativeResize="0"/>
          <p:nvPr/>
        </p:nvPicPr>
        <p:blipFill rotWithShape="1">
          <a:blip r:embed="rId3">
            <a:alphaModFix/>
          </a:blip>
          <a:srcRect b="0" l="0" r="37907" t="0"/>
          <a:stretch/>
        </p:blipFill>
        <p:spPr>
          <a:xfrm>
            <a:off x="4467825" y="1185863"/>
            <a:ext cx="427012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607150" y="445025"/>
            <a:ext cx="836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Drawback of ALSA 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607150" y="1453100"/>
            <a:ext cx="34140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One weakness in ALSA was that it couldn’t support support multiple programs simultaneously playing audio.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PulseAudio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the world was already using ALSA, PulseAudio was added as a plugin to the ALSA client libraries, so now existing apps who think they’re talking to ALSA actually talk indirectly to PulseAudio (which supports many inputs natively):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0" r="25132" t="0"/>
          <a:stretch/>
        </p:blipFill>
        <p:spPr>
          <a:xfrm>
            <a:off x="4242850" y="1136800"/>
            <a:ext cx="4626901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Pulse Audio 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975" y="1399100"/>
            <a:ext cx="4607300" cy="281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/>
          <p:nvPr/>
        </p:nvSpPr>
        <p:spPr>
          <a:xfrm>
            <a:off x="472400" y="1223375"/>
            <a:ext cx="3460500" cy="3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PulseAudio handles the audio output from both Spotify and also YouTube running in Firefox.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receives audio streams from both applications and mixes them together.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mixed audio is routed to the appropriate output device (e.g., speakers or headphones).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PulseAudio manages volume control and applies any audio effects.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ALSA communicates with the hardware, while PulseAudio provides advanced features like mixing and management.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: 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playing videos in two youtube tabs in Google Chrome  acts like two different alsa client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26700" y="823050"/>
            <a:ext cx="3956700" cy="22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/>
        </p:nvSpPr>
        <p:spPr>
          <a:xfrm>
            <a:off x="512350" y="1429200"/>
            <a:ext cx="4583400" cy="30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runs aplay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You execute the aplay command to play an audio file (e.g., aplay sample.wav).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alsa-lib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aplay relies on 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alsa-lib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handle communication with the ALSA kernel drivers.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ALSA Kernel Drivers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ALSA kernel drivers take the audio data from the application and send it to the sound hardware.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Sound Hardware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sound hardware (sound card, speaker, etc.) processes the audio and outputs it to the speakers or headphones.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Speaker :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Audio will be played from speaker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143" name="Google Shape;143;p27"/>
          <p:cNvPicPr preferRelativeResize="0"/>
          <p:nvPr/>
        </p:nvPicPr>
        <p:blipFill rotWithShape="1">
          <a:blip r:embed="rId3">
            <a:alphaModFix/>
          </a:blip>
          <a:srcRect b="9247" l="0" r="0" t="0"/>
          <a:stretch/>
        </p:blipFill>
        <p:spPr>
          <a:xfrm>
            <a:off x="5493600" y="476950"/>
            <a:ext cx="1776851" cy="425507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 txBox="1"/>
          <p:nvPr/>
        </p:nvSpPr>
        <p:spPr>
          <a:xfrm>
            <a:off x="373475" y="336675"/>
            <a:ext cx="64719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ALSA Audio Flow Using aplay utility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325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Understanding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 with Example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087175"/>
            <a:ext cx="8520600" cy="3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the WAVE (.wav) File Format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WAVE file contains: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 Information (metadata):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Rate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e.g., 8000 Hz, 44100 Hz.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 Depth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e.g., 16-bit, 24-bit.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Channels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Mono (1), Stereo (2).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Encoding Format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PCM, ADPCM, etc.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Audio Data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Raw sound samples.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 Involved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aplay: A command-line tool to play audio.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alsa-lib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Provides APIs for audio management.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PulseAudio (optional)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Processes and enhances audio.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ALSA Kernel Driver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Communicates with hardware.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Sound Card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physical device that plays the audio.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537325"/>
            <a:ext cx="4463400" cy="43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 Involved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1: aplay Calls ALSA-lib API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Role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Sends audio data to ALSA sound system.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alsa-lib functions: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snd_pcm_open(): Opens a PCM device.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snd_pcm_hw_params(): Configures hardware parameters (e.g., sample rate, channels).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snd_pcm_writei(): Sends raw PCM data to the sound card.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ALSA-lib Processing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PulseAudio: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Audio is directly sent to the ALSA kernel driver for playback.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PulseAudio: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ALSA-lib redirects audio to PulseAudio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via the PulseAudio ALSA plugin (alsa-plugins).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plugin replaces the default ALSA device with a virtual PulseAudio device.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6" name="Google Shape;156;p29"/>
          <p:cNvGraphicFramePr/>
          <p:nvPr/>
        </p:nvGraphicFramePr>
        <p:xfrm>
          <a:off x="4775100" y="182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{9EE66037-7DFA-4E78-8B23-7C68D174573C}</a:tableStyleId>
              </a:tblPr>
              <a:tblGrid>
                <a:gridCol w="1536425"/>
                <a:gridCol w="2538775"/>
              </a:tblGrid>
              <a:tr h="32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Command</a:t>
                      </a:r>
                      <a:r>
                        <a:rPr lang="en" sz="1200"/>
                        <a:t> 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How alsa-lib Works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60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aplay sample.wav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Alsa-lib automatically selects the default sound device and applies necessary conversions.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3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aplay -D hw:1,0 sample.wav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Alsa-lib bypasses software processing and sends raw data directly to the hardware.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3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aplay -D plughw:1,0 sample.wav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Alsa-lib enables the plug plugin to resample and convert formats if needed.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91075" y="1192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3: PulseAudio Processes the Audio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Mixing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Allows multiple applications to play audio simultaneously.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Resampling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Adjusts sample rates if needed.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Volume Control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Manages per-application audio levels.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Routing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Dynamically directs audio to various output devices.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Audio Sent to Hardware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PulseAudio sends the processed audio to the 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ALSA kernel driver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ALSA kernel driver communicates with the sound card to play the audio.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213275"/>
            <a:ext cx="85206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1400"/>
              <a:t>Case 1: 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aplay</a:t>
            </a:r>
            <a:r>
              <a:rPr b="1" lang="en" sz="1400"/>
              <a:t> Without PulseAudio (Direct ALSA)</a:t>
            </a:r>
            <a:endParaRPr sz="3100"/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925" y="604775"/>
            <a:ext cx="1359524" cy="4433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623400" y="545850"/>
            <a:ext cx="83790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20"/>
              <a:t>Contents</a:t>
            </a:r>
            <a:endParaRPr b="1" sz="2320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23400" y="1272250"/>
            <a:ext cx="7727700" cy="29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alsa 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Drawbacks of OSS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alsa overcome OSS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ALSA Architecture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Audio Setup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Drawback of ALSA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Sound Servers (Pulse Audio)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Audio Flow using ALSA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227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Case 2: 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aplay</a:t>
            </a:r>
            <a:r>
              <a:rPr b="1" lang="en" sz="1400"/>
              <a:t> With PulseAudio (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-D pulse</a:t>
            </a:r>
            <a:r>
              <a:rPr b="1" lang="en" sz="1400"/>
              <a:t> or Default)</a:t>
            </a:r>
            <a:endParaRPr b="1" sz="14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850" y="631225"/>
            <a:ext cx="1427400" cy="420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319200" y="911113"/>
            <a:ext cx="4555500" cy="3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Audacity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start by opening Audacity on your Linux machine.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 Audio File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load an audio file into Audacity, either by importing an existing file or recording new audio.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Configure Audio Device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Audacity, you can select ALSA as your audio host (usually in the preferences). This tells Audacity to use ALSA for audio playback.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Audio Playback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you press the play button, Audacity sends the audio data to ALSA's user-space library (</a:t>
            </a:r>
            <a:r>
              <a:rPr lang="en" sz="11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libasound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ALSA configures the audio parameters (e.g., sample rate, bit depth) according to Audacity's settings.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79" name="Google Shape;179;p33"/>
          <p:cNvSpPr txBox="1"/>
          <p:nvPr/>
        </p:nvSpPr>
        <p:spPr>
          <a:xfrm>
            <a:off x="360100" y="166275"/>
            <a:ext cx="80634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Audacity Example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0" name="Google Shape;1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8525" y="1138774"/>
            <a:ext cx="4005475" cy="28217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33"/>
          <p:cNvCxnSpPr/>
          <p:nvPr/>
        </p:nvCxnSpPr>
        <p:spPr>
          <a:xfrm flipH="1" rot="10800000">
            <a:off x="4808625" y="1923950"/>
            <a:ext cx="1737000" cy="119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452325" y="554050"/>
            <a:ext cx="3993900" cy="3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 Audio Data to ALSA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Audacity sends the digital audio data to the ALSA library.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ALSA library processes this data and prepares it for playback.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with Kernel Driver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ALSA library communicates with the ALSA kernel driver, passing the processed audio data to the driver.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kernel driver is responsible for interacting with the sound card hardware.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Audio Conversion and Playback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sound card DAC (Digital-to-Analog Converter) converts the digital audio data into an analog signal.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analog signal is sent to your speakers or headphones, allowing you to hear the sound.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87" name="Google Shape;187;p34"/>
          <p:cNvPicPr preferRelativeResize="0"/>
          <p:nvPr/>
        </p:nvPicPr>
        <p:blipFill rotWithShape="1">
          <a:blip r:embed="rId3">
            <a:alphaModFix/>
          </a:blip>
          <a:srcRect b="54468" l="0" r="0" t="0"/>
          <a:stretch/>
        </p:blipFill>
        <p:spPr>
          <a:xfrm>
            <a:off x="4935575" y="755052"/>
            <a:ext cx="1383275" cy="3633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4"/>
          <p:cNvPicPr preferRelativeResize="0"/>
          <p:nvPr/>
        </p:nvPicPr>
        <p:blipFill rotWithShape="1">
          <a:blip r:embed="rId3">
            <a:alphaModFix/>
          </a:blip>
          <a:srcRect b="0" l="0" r="0" t="52956"/>
          <a:stretch/>
        </p:blipFill>
        <p:spPr>
          <a:xfrm>
            <a:off x="6900250" y="766187"/>
            <a:ext cx="1301900" cy="35332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34"/>
          <p:cNvCxnSpPr>
            <a:stCxn id="187" idx="2"/>
            <a:endCxn id="188" idx="0"/>
          </p:cNvCxnSpPr>
          <p:nvPr/>
        </p:nvCxnSpPr>
        <p:spPr>
          <a:xfrm rot="-5400000">
            <a:off x="4778063" y="1615379"/>
            <a:ext cx="3622200" cy="1923900"/>
          </a:xfrm>
          <a:prstGeom prst="bentConnector5">
            <a:avLst>
              <a:gd fmla="val -6574" name="adj1"/>
              <a:gd fmla="val 51060" name="adj2"/>
              <a:gd fmla="val 106575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311700" y="763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ALSA TESTING</a:t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311700" y="519100"/>
            <a:ext cx="8520600" cy="44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</a:rPr>
              <a:t>1. Check ALSA Installation</a:t>
            </a:r>
            <a:endParaRPr b="1"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4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$which aplay</a:t>
            </a:r>
            <a:endParaRPr sz="4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aplay is not present install ALSA utilities using :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4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$sudo apt install alsa-utils</a:t>
            </a:r>
            <a:endParaRPr sz="4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</a:rPr>
              <a:t>2.Check ALSA </a:t>
            </a:r>
            <a:r>
              <a:rPr b="1" lang="en" sz="4800">
                <a:solidFill>
                  <a:schemeClr val="dk1"/>
                </a:solidFill>
              </a:rPr>
              <a:t>Kernel</a:t>
            </a:r>
            <a:r>
              <a:rPr b="1" lang="en" sz="4800">
                <a:solidFill>
                  <a:schemeClr val="dk1"/>
                </a:solidFill>
              </a:rPr>
              <a:t> Modules</a:t>
            </a:r>
            <a:endParaRPr b="1"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4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$lsmod | grep snd</a:t>
            </a:r>
            <a:endParaRPr sz="4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will list the ALSA Kernel Modules present in the system.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</a:rPr>
              <a:t>3. List Available Sound Devices</a:t>
            </a:r>
            <a:endParaRPr b="1"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4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$aplay -l</a:t>
            </a:r>
            <a:endParaRPr sz="4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will list the sound cards detected by ALSA.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4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311700" y="535250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4. List Recording Devices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$arecord -l</a:t>
            </a:r>
            <a:endParaRPr sz="11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will list the recording devices detected by ALSA.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5.Check ALSA logs for Errors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$dmesg | grep -i snd </a:t>
            </a:r>
            <a:endParaRPr sz="11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should not display errors like device busy or unable to open PCM device.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6</a:t>
            </a:r>
            <a:r>
              <a:rPr b="1" lang="en" sz="1200">
                <a:solidFill>
                  <a:schemeClr val="dk1"/>
                </a:solidFill>
              </a:rPr>
              <a:t>.Test Audio Playback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$speaker-test -c 2 -t sine</a:t>
            </a:r>
            <a:endParaRPr sz="11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Options :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-c 2 channel (stereo),   -t sine wave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it plays sound, ALSA is working fine.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311700" y="367575"/>
            <a:ext cx="85206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7. Play Wav File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$aplay /path/to/file.wav</a:t>
            </a:r>
            <a:endParaRPr sz="11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above command plays a wav file.    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: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aplay only works with wav files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8.Test Audio Record and Playback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$arecord -d 5 test.wav</a:t>
            </a:r>
            <a:endParaRPr sz="11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Options :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-d 5 Record for 5 seconds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above command records audio for 5 seconds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$aplay test.wav</a:t>
            </a:r>
            <a:endParaRPr sz="11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Plays the recorded audio file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idx="1" type="body"/>
          </p:nvPr>
        </p:nvSpPr>
        <p:spPr>
          <a:xfrm>
            <a:off x="395525" y="451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9</a:t>
            </a:r>
            <a:r>
              <a:rPr b="1" lang="en" sz="1200">
                <a:solidFill>
                  <a:schemeClr val="dk1"/>
                </a:solidFill>
              </a:rPr>
              <a:t>. Check and Adjust Volume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$alsamixer</a:t>
            </a:r>
            <a:endParaRPr sz="11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arrow keys to increase/decrease volume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Press M to mute/unmute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Press F6 to select a different sound card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Command Line Volume control amixer is used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$amixer set Master 70%   sets master volume to 70%.</a:t>
            </a:r>
            <a:endParaRPr sz="11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00"/>
              <a:t>Links </a:t>
            </a:r>
            <a:endParaRPr b="1" sz="1800"/>
          </a:p>
        </p:txBody>
      </p:sp>
      <p:sp>
        <p:nvSpPr>
          <p:cNvPr id="220" name="Google Shape;22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https://docs.google.com/spreadsheets/d/1Oyn8DZYl4r2alg_vzuF8YJA6syH7MIlgA5i-eSSTyDA/edit?gid=0#gid=0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What is ALSA</a:t>
            </a:r>
            <a:endParaRPr b="1" sz="1800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05000" y="1154750"/>
            <a:ext cx="3675900" cy="32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What is ALSA?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ALSA (Advanced Linux Sound Architecture) is the sound subsystem for Linux.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low-level access to audio devices.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Supports PCM, mixers, and sound cards.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Replaces the older OSS (Open Sound System).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ALSA?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➔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Better hardware support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➔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Supports multiple sound stream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➔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APIs for developers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➔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with PulseAudio &amp; PipeWire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050" y="1440750"/>
            <a:ext cx="3713500" cy="21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00"/>
              <a:t>Drawbacks of OSS</a:t>
            </a:r>
            <a:endParaRPr sz="1800"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0" l="0" r="49811" t="21079"/>
          <a:stretch/>
        </p:blipFill>
        <p:spPr>
          <a:xfrm>
            <a:off x="662225" y="1329927"/>
            <a:ext cx="7945001" cy="3001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20">
                <a:latin typeface="Times New Roman"/>
                <a:ea typeface="Times New Roman"/>
                <a:cs typeface="Times New Roman"/>
                <a:sym typeface="Times New Roman"/>
              </a:rPr>
              <a:t>How ALSA </a:t>
            </a:r>
            <a:r>
              <a:rPr b="1" lang="en" sz="1820">
                <a:latin typeface="Times New Roman"/>
                <a:ea typeface="Times New Roman"/>
                <a:cs typeface="Times New Roman"/>
                <a:sym typeface="Times New Roman"/>
              </a:rPr>
              <a:t>Overcome</a:t>
            </a:r>
            <a:r>
              <a:rPr b="1" lang="en" sz="1820">
                <a:latin typeface="Times New Roman"/>
                <a:ea typeface="Times New Roman"/>
                <a:cs typeface="Times New Roman"/>
                <a:sym typeface="Times New Roman"/>
              </a:rPr>
              <a:t> These Drawbacks</a:t>
            </a:r>
            <a:endParaRPr b="1" sz="1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-8" l="51224" r="0" t="19899"/>
          <a:stretch/>
        </p:blipFill>
        <p:spPr>
          <a:xfrm>
            <a:off x="701900" y="1340200"/>
            <a:ext cx="7503201" cy="296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20"/>
              <a:t>Real Time Example </a:t>
            </a:r>
            <a:endParaRPr b="1" sz="1820"/>
          </a:p>
        </p:txBody>
      </p:sp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 b="0" l="0" r="49872" t="0"/>
          <a:stretch/>
        </p:blipFill>
        <p:spPr>
          <a:xfrm>
            <a:off x="1320425" y="3782000"/>
            <a:ext cx="6433874" cy="11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420625" y="1017725"/>
            <a:ext cx="7848600" cy="25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Imagine you're a Linux user in the late 1990s: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You're running a Linux system with OSS.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try to connect a modern sound card, but your system doesn't recognize it (hardware issue).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you play music , you can't simultaneously hear sounds from a video in VLC (single-app limitation).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attempt to enjoy 5.1 surround sound in a movie, but it only plays in stereo (no multi-channel support).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fast forward to a Linux system with ALSA: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new sound card is immediately detected and works flawlessly.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play music in the background while watching a tutorial video.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home theater setup delivers immersive 5.1 surround sound.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605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20"/>
              <a:t>ALSA Architecture</a:t>
            </a:r>
            <a:endParaRPr b="1" sz="1820"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84300" y="1178600"/>
            <a:ext cx="4187700" cy="36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Space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Where applications interact with ALSA. </a:t>
            </a:r>
            <a:r>
              <a:rPr b="1"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VLC, Audacity.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ALSA Library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Bridges applications &amp; kernel drivers.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Function: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Simplifies audio management.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ALSA Utilities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Tools for managing sound settings.	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alsamixer, aplay, arecord.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➢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ALSA Plugins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Provides features like mixing, resampling, and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filtering(dmix).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 Space: 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 Drivers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Communicates with hardware.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Function: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Transfers audio signals.</a:t>
            </a:r>
            <a:b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Sound Hardware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Physical audio devices.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Speakers, microphones, sound car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ds.</a:t>
            </a:r>
            <a:b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232323"/>
              </a:solidFill>
              <a:highlight>
                <a:srgbClr val="FFFFFF"/>
              </a:highlight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3">
            <a:alphaModFix/>
          </a:blip>
          <a:srcRect b="23042" l="0" r="0" t="-550"/>
          <a:stretch/>
        </p:blipFill>
        <p:spPr>
          <a:xfrm>
            <a:off x="4572000" y="1373525"/>
            <a:ext cx="4454702" cy="2958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67175" y="374225"/>
            <a:ext cx="5423700" cy="44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ALSA Command Utilities (e.g., aplay, arecord)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Command-line tools that use alsa-lib to communicate with ALSA kernel drivers.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aplay plays audio files, while arecord records audio.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utilities simplify the user interaction with ALSA's audio features.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ALSA-lib (User-space Library)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library that abstracts the low-level details of kernel drivers.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APIs for applications to interact with the ALSA kernel drivers.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user applications to manage audio tasks like playback, recording, and volume control.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ALSA Kernel Drivers (Low-level)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Responsible for managing communication with the sound hardware (e.g., Realtek, Intel sound cards).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Manages tasks such as playback, recording, mixing, and routing of audio data.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Communicates directly with the sound hardware.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99" name="Google Shape;99;p20"/>
          <p:cNvGraphicFramePr/>
          <p:nvPr/>
        </p:nvGraphicFramePr>
        <p:xfrm>
          <a:off x="5790875" y="154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{9EE66037-7DFA-4E78-8B23-7C68D174573C}</a:tableStyleId>
              </a:tblPr>
              <a:tblGrid>
                <a:gridCol w="1451825"/>
                <a:gridCol w="1451825"/>
              </a:tblGrid>
              <a:tr h="38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Command 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play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Plays an audio file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arecord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Record an audio file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alsamixer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Volume control GUI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amixer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Volume control cmd line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83750" y="694675"/>
            <a:ext cx="8548500" cy="529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Audio Setup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 rotWithShape="1">
          <a:blip r:embed="rId3">
            <a:alphaModFix/>
          </a:blip>
          <a:srcRect b="0" l="0" r="0" t="12816"/>
          <a:stretch/>
        </p:blipFill>
        <p:spPr>
          <a:xfrm>
            <a:off x="152400" y="2125100"/>
            <a:ext cx="8839199" cy="13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