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embeddedFontLst>
    <p:embeddedFont>
      <p:font typeface="Lexend"/>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883A9E6-14C7-4315-BC88-2699B60F9EE7}">
  <a:tblStyle styleId="{C883A9E6-14C7-4315-BC88-2699B60F9EE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Lexend-bold.fntdata"/><Relationship Id="rId23" Type="http://schemas.openxmlformats.org/officeDocument/2006/relationships/slide" Target="slides/slide17.xml"/><Relationship Id="rId45" Type="http://schemas.openxmlformats.org/officeDocument/2006/relationships/font" Target="fonts/Lexen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f50f9e1d1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f50f9e1d1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f50f9e1d1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f50f9e1d1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f50f9e1d1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f50f9e1d1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f50f9e1d1d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f50f9e1d1d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321b0c1f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8321b0c1f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f50f9e1d1d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f50f9e1d1d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832aeb581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832aeb581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f50f9e1d1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f50f9e1d1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832aeb581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832aeb581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f50f9e1d1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f50f9e1d1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f50f9e1d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f50f9e1d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f50f9e1d1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f50f9e1d1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f50f9e1d1d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f50f9e1d1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f50f9e1d1d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f50f9e1d1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f50f9e1d1d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f50f9e1d1d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f50f9e1d1d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f50f9e1d1d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f50f9e1d1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f50f9e1d1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8321b0c1f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8321b0c1f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f50f9e1d1d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f50f9e1d1d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f50f9e1d1d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f50f9e1d1d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8321b0c1f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8321b0c1f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50f9e1d1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50f9e1d1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8321b0c1f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8321b0c1f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832aeb581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832aeb581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8321b0c1f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8321b0c1f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8321b0c1f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8321b0c1f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832aeb581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832aeb581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832aeb581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832aeb581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8321b0c1f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8321b0c1f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832aeb581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832aeb581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8338f74b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8338f74b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f50f9e1d1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f50f9e1d1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832aeb581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832aeb581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f50f9e1d1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f50f9e1d1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f50f9e1d1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f50f9e1d1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f50f9e1d1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f50f9e1d1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f50f9e1d1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f50f9e1d1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RISC-V</a:t>
            </a:r>
            <a:r>
              <a:rPr b="1" lang="en"/>
              <a:t> Memory Model</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Atomicity Axiom</a:t>
            </a:r>
            <a:endParaRPr b="1"/>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Statement :</a:t>
            </a:r>
            <a:r>
              <a:rPr lang="en">
                <a:solidFill>
                  <a:schemeClr val="dk1"/>
                </a:solidFill>
                <a:latin typeface="Times New Roman"/>
                <a:ea typeface="Times New Roman"/>
                <a:cs typeface="Times New Roman"/>
                <a:sym typeface="Times New Roman"/>
              </a:rPr>
              <a:t> If r and w are paired load and store operations generated by aligned LR and SC instructions in a hart h, s is a store to byte x, and r returns a value written by s, then s must precede w in the global memory order, and there can be no store from a hart other than h to byte x following s and preceding w in the global memory order.</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rPr lang="en">
                <a:solidFill>
                  <a:schemeClr val="dk1"/>
                </a:solidFill>
                <a:latin typeface="Times New Roman"/>
                <a:ea typeface="Times New Roman"/>
                <a:cs typeface="Times New Roman"/>
                <a:sym typeface="Times New Roman"/>
              </a:rPr>
              <a:t>The instructions LR (Load-Reserved) and SC (Store-Conditional) are used to implement atomic read-modify-write sequences. The LR loads a value from memory and reserves the memory address, while the SC attempts to store a new value back to that address.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319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LR/SC pairs and AMOs</a:t>
            </a:r>
            <a:endParaRPr b="1"/>
          </a:p>
        </p:txBody>
      </p:sp>
      <p:sp>
        <p:nvSpPr>
          <p:cNvPr id="117" name="Google Shape;117;p23"/>
          <p:cNvSpPr txBox="1"/>
          <p:nvPr>
            <p:ph idx="1" type="body"/>
          </p:nvPr>
        </p:nvSpPr>
        <p:spPr>
          <a:xfrm>
            <a:off x="311700" y="967600"/>
            <a:ext cx="8520600" cy="3747900"/>
          </a:xfrm>
          <a:prstGeom prst="rect">
            <a:avLst/>
          </a:prstGeom>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None/>
            </a:pPr>
            <a:r>
              <a:rPr lang="en" sz="5431">
                <a:solidFill>
                  <a:schemeClr val="dk1"/>
                </a:solidFill>
                <a:highlight>
                  <a:srgbClr val="FFFFFF"/>
                </a:highlight>
                <a:latin typeface="Times New Roman"/>
                <a:ea typeface="Times New Roman"/>
                <a:cs typeface="Times New Roman"/>
                <a:sym typeface="Times New Roman"/>
              </a:rPr>
              <a:t>RISC-V contains two types of atomics: </a:t>
            </a:r>
            <a:endParaRPr sz="5431">
              <a:solidFill>
                <a:schemeClr val="dk1"/>
              </a:solidFill>
              <a:highlight>
                <a:srgbClr val="FFFFFF"/>
              </a:highlight>
              <a:latin typeface="Times New Roman"/>
              <a:ea typeface="Times New Roman"/>
              <a:cs typeface="Times New Roman"/>
              <a:sym typeface="Times New Roman"/>
            </a:endParaRPr>
          </a:p>
          <a:p>
            <a:pPr indent="-314832" lvl="0" marL="457200" rtl="0" algn="l">
              <a:lnSpc>
                <a:spcPct val="150000"/>
              </a:lnSpc>
              <a:spcBef>
                <a:spcPts val="1200"/>
              </a:spcBef>
              <a:spcAft>
                <a:spcPts val="0"/>
              </a:spcAft>
              <a:buClr>
                <a:schemeClr val="dk1"/>
              </a:buClr>
              <a:buSzPct val="100000"/>
              <a:buFont typeface="Times New Roman"/>
              <a:buAutoNum type="arabicPeriod"/>
            </a:pPr>
            <a:r>
              <a:rPr b="1" lang="en" sz="5431">
                <a:solidFill>
                  <a:schemeClr val="dk1"/>
                </a:solidFill>
                <a:highlight>
                  <a:srgbClr val="FFFFFF"/>
                </a:highlight>
                <a:latin typeface="Times New Roman"/>
                <a:ea typeface="Times New Roman"/>
                <a:cs typeface="Times New Roman"/>
                <a:sym typeface="Times New Roman"/>
              </a:rPr>
              <a:t>LR/SC pairs</a:t>
            </a:r>
            <a:endParaRPr b="1" sz="5431">
              <a:solidFill>
                <a:schemeClr val="dk1"/>
              </a:solidFill>
              <a:highlight>
                <a:srgbClr val="FFFFFF"/>
              </a:highlight>
              <a:latin typeface="Times New Roman"/>
              <a:ea typeface="Times New Roman"/>
              <a:cs typeface="Times New Roman"/>
              <a:sym typeface="Times New Roman"/>
            </a:endParaRPr>
          </a:p>
          <a:p>
            <a:pPr indent="457200" lvl="0" marL="0" rtl="0" algn="l">
              <a:lnSpc>
                <a:spcPct val="150000"/>
              </a:lnSpc>
              <a:spcBef>
                <a:spcPts val="1200"/>
              </a:spcBef>
              <a:spcAft>
                <a:spcPts val="0"/>
              </a:spcAft>
              <a:buNone/>
            </a:pPr>
            <a:r>
              <a:rPr lang="en" sz="5431">
                <a:solidFill>
                  <a:schemeClr val="dk1"/>
                </a:solidFill>
                <a:latin typeface="Times New Roman"/>
                <a:ea typeface="Times New Roman"/>
                <a:cs typeface="Times New Roman"/>
                <a:sym typeface="Times New Roman"/>
              </a:rPr>
              <a:t>LR/SC pairs involve two separate operations: </a:t>
            </a:r>
            <a:endParaRPr sz="5431">
              <a:solidFill>
                <a:schemeClr val="dk1"/>
              </a:solidFill>
              <a:latin typeface="Times New Roman"/>
              <a:ea typeface="Times New Roman"/>
              <a:cs typeface="Times New Roman"/>
              <a:sym typeface="Times New Roman"/>
            </a:endParaRPr>
          </a:p>
          <a:p>
            <a:pPr indent="-314832" lvl="0" marL="914400" rtl="0" algn="l">
              <a:lnSpc>
                <a:spcPct val="150000"/>
              </a:lnSpc>
              <a:spcBef>
                <a:spcPts val="1200"/>
              </a:spcBef>
              <a:spcAft>
                <a:spcPts val="0"/>
              </a:spcAft>
              <a:buClr>
                <a:schemeClr val="dk1"/>
              </a:buClr>
              <a:buSzPct val="100000"/>
              <a:buFont typeface="Times New Roman"/>
              <a:buAutoNum type="alphaLcPeriod"/>
            </a:pPr>
            <a:r>
              <a:rPr lang="en" sz="5431">
                <a:solidFill>
                  <a:schemeClr val="dk1"/>
                </a:solidFill>
                <a:latin typeface="Times New Roman"/>
                <a:ea typeface="Times New Roman"/>
                <a:cs typeface="Times New Roman"/>
                <a:sym typeface="Times New Roman"/>
              </a:rPr>
              <a:t>First, a load (LR) that reads a value from memory and establishes a reservation on the memory location</a:t>
            </a:r>
            <a:endParaRPr sz="5431">
              <a:solidFill>
                <a:schemeClr val="dk1"/>
              </a:solidFill>
              <a:latin typeface="Times New Roman"/>
              <a:ea typeface="Times New Roman"/>
              <a:cs typeface="Times New Roman"/>
              <a:sym typeface="Times New Roman"/>
            </a:endParaRPr>
          </a:p>
          <a:p>
            <a:pPr indent="-314832" lvl="0" marL="914400" rtl="0" algn="l">
              <a:lnSpc>
                <a:spcPct val="150000"/>
              </a:lnSpc>
              <a:spcBef>
                <a:spcPts val="0"/>
              </a:spcBef>
              <a:spcAft>
                <a:spcPts val="0"/>
              </a:spcAft>
              <a:buClr>
                <a:schemeClr val="dk1"/>
              </a:buClr>
              <a:buSzPct val="100000"/>
              <a:buFont typeface="Times New Roman"/>
              <a:buAutoNum type="alphaLcPeriod"/>
            </a:pPr>
            <a:r>
              <a:rPr lang="en" sz="5431">
                <a:solidFill>
                  <a:schemeClr val="dk1"/>
                </a:solidFill>
                <a:latin typeface="Times New Roman"/>
                <a:ea typeface="Times New Roman"/>
                <a:cs typeface="Times New Roman"/>
                <a:sym typeface="Times New Roman"/>
              </a:rPr>
              <a:t>The SC then checks if the reservation is still valid (i.e., no other hart has written to the memory location since the LR). If the reservation is valid, the SC writes the new value to memory and succeeds; if not, it fails and the operation must be retried</a:t>
            </a:r>
            <a:endParaRPr sz="5431">
              <a:solidFill>
                <a:schemeClr val="dk1"/>
              </a:solidFill>
              <a:latin typeface="Times New Roman"/>
              <a:ea typeface="Times New Roman"/>
              <a:cs typeface="Times New Roman"/>
              <a:sym typeface="Times New Roman"/>
            </a:endParaRPr>
          </a:p>
          <a:p>
            <a:pPr indent="-314832" lvl="0" marL="457200" rtl="0" algn="l">
              <a:lnSpc>
                <a:spcPct val="150000"/>
              </a:lnSpc>
              <a:spcBef>
                <a:spcPts val="0"/>
              </a:spcBef>
              <a:spcAft>
                <a:spcPts val="0"/>
              </a:spcAft>
              <a:buClr>
                <a:schemeClr val="dk1"/>
              </a:buClr>
              <a:buSzPct val="100000"/>
              <a:buFont typeface="Times New Roman"/>
              <a:buAutoNum type="arabicPeriod"/>
            </a:pPr>
            <a:r>
              <a:rPr b="1" lang="en" sz="5431">
                <a:solidFill>
                  <a:schemeClr val="dk1"/>
                </a:solidFill>
                <a:highlight>
                  <a:srgbClr val="FFFFFF"/>
                </a:highlight>
                <a:latin typeface="Times New Roman"/>
                <a:ea typeface="Times New Roman"/>
                <a:cs typeface="Times New Roman"/>
                <a:sym typeface="Times New Roman"/>
              </a:rPr>
              <a:t>AMOs</a:t>
            </a:r>
            <a:endParaRPr b="1" sz="5431">
              <a:solidFill>
                <a:schemeClr val="dk1"/>
              </a:solidFill>
              <a:highlight>
                <a:srgbClr val="FFFFFF"/>
              </a:highlight>
              <a:latin typeface="Times New Roman"/>
              <a:ea typeface="Times New Roman"/>
              <a:cs typeface="Times New Roman"/>
              <a:sym typeface="Times New Roman"/>
            </a:endParaRPr>
          </a:p>
          <a:p>
            <a:pPr indent="-314832" lvl="1" marL="914400" rtl="0" algn="l">
              <a:lnSpc>
                <a:spcPct val="150000"/>
              </a:lnSpc>
              <a:spcBef>
                <a:spcPts val="0"/>
              </a:spcBef>
              <a:spcAft>
                <a:spcPts val="0"/>
              </a:spcAft>
              <a:buClr>
                <a:schemeClr val="dk1"/>
              </a:buClr>
              <a:buSzPct val="100000"/>
              <a:buFont typeface="Times New Roman"/>
              <a:buAutoNum type="alphaLcPeriod"/>
            </a:pPr>
            <a:r>
              <a:rPr lang="en" sz="5431">
                <a:solidFill>
                  <a:schemeClr val="dk1"/>
                </a:solidFill>
                <a:highlight>
                  <a:srgbClr val="FFFFFF"/>
                </a:highlight>
                <a:latin typeface="Times New Roman"/>
                <a:ea typeface="Times New Roman"/>
                <a:cs typeface="Times New Roman"/>
                <a:sym typeface="Times New Roman"/>
              </a:rPr>
              <a:t>These are single atomic operations that perform a read-modify-write sequence directly in memory</a:t>
            </a:r>
            <a:endParaRPr sz="5431">
              <a:solidFill>
                <a:schemeClr val="dk1"/>
              </a:solidFill>
              <a:highlight>
                <a:srgbClr val="FFFFFF"/>
              </a:highlight>
              <a:latin typeface="Times New Roman"/>
              <a:ea typeface="Times New Roman"/>
              <a:cs typeface="Times New Roman"/>
              <a:sym typeface="Times New Roman"/>
            </a:endParaRPr>
          </a:p>
          <a:p>
            <a:pPr indent="-314832" lvl="1" marL="914400" rtl="0" algn="l">
              <a:lnSpc>
                <a:spcPct val="150000"/>
              </a:lnSpc>
              <a:spcBef>
                <a:spcPts val="0"/>
              </a:spcBef>
              <a:spcAft>
                <a:spcPts val="0"/>
              </a:spcAft>
              <a:buClr>
                <a:schemeClr val="dk1"/>
              </a:buClr>
              <a:buSzPct val="100000"/>
              <a:buFont typeface="Times New Roman"/>
              <a:buAutoNum type="alphaLcPeriod"/>
            </a:pPr>
            <a:r>
              <a:rPr lang="en" sz="5431">
                <a:solidFill>
                  <a:schemeClr val="dk1"/>
                </a:solidFill>
                <a:highlight>
                  <a:srgbClr val="FFFFFF"/>
                </a:highlight>
                <a:latin typeface="Times New Roman"/>
                <a:ea typeface="Times New Roman"/>
                <a:cs typeface="Times New Roman"/>
                <a:sym typeface="Times New Roman"/>
              </a:rPr>
              <a:t>An AMO reads a value from memory, applies an operation (e.g., addition), and writes the result back to memory—all as a single atomic transaction.</a:t>
            </a:r>
            <a:endParaRPr sz="5431">
              <a:solidFill>
                <a:schemeClr val="dk1"/>
              </a:solidFill>
              <a:highlight>
                <a:srgbClr val="FFFFFF"/>
              </a:highlight>
              <a:latin typeface="Times New Roman"/>
              <a:ea typeface="Times New Roman"/>
              <a:cs typeface="Times New Roman"/>
              <a:sym typeface="Times New Roman"/>
            </a:endParaRPr>
          </a:p>
          <a:p>
            <a:pPr indent="-314832" lvl="1" marL="914400" rtl="0" algn="l">
              <a:lnSpc>
                <a:spcPct val="150000"/>
              </a:lnSpc>
              <a:spcBef>
                <a:spcPts val="0"/>
              </a:spcBef>
              <a:spcAft>
                <a:spcPts val="0"/>
              </a:spcAft>
              <a:buClr>
                <a:schemeClr val="dk1"/>
              </a:buClr>
              <a:buSzPct val="100000"/>
              <a:buAutoNum type="alphaLcPeriod"/>
            </a:pPr>
            <a:r>
              <a:rPr lang="en" sz="5431">
                <a:solidFill>
                  <a:schemeClr val="dk1"/>
                </a:solidFill>
                <a:latin typeface="Times New Roman"/>
                <a:ea typeface="Times New Roman"/>
                <a:cs typeface="Times New Roman"/>
                <a:sym typeface="Times New Roman"/>
              </a:rPr>
              <a:t>Examples include atomic addition (amoadd), bitwise operations, and other</a:t>
            </a:r>
            <a:endParaRPr sz="5431">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200">
              <a:solidFill>
                <a:srgbClr val="1F2328"/>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4"/>
          <p:cNvPicPr preferRelativeResize="0"/>
          <p:nvPr/>
        </p:nvPicPr>
        <p:blipFill rotWithShape="1">
          <a:blip r:embed="rId3">
            <a:alphaModFix/>
          </a:blip>
          <a:srcRect b="0" l="1273" r="0" t="0"/>
          <a:stretch/>
        </p:blipFill>
        <p:spPr>
          <a:xfrm>
            <a:off x="625900" y="1095850"/>
            <a:ext cx="7892201" cy="3441675"/>
          </a:xfrm>
          <a:prstGeom prst="rect">
            <a:avLst/>
          </a:prstGeom>
          <a:noFill/>
          <a:ln>
            <a:noFill/>
          </a:ln>
        </p:spPr>
      </p:pic>
      <p:sp>
        <p:nvSpPr>
          <p:cNvPr id="123" name="Google Shape;123;p24"/>
          <p:cNvSpPr txBox="1"/>
          <p:nvPr>
            <p:ph type="title"/>
          </p:nvPr>
        </p:nvSpPr>
        <p:spPr>
          <a:xfrm>
            <a:off x="311700" y="335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LR/SC </a:t>
            </a:r>
            <a:r>
              <a:rPr b="1" lang="en"/>
              <a:t>instructions</a:t>
            </a:r>
            <a:r>
              <a:rPr b="1" lang="en"/>
              <a:t> examples</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1200"/>
              </a:spcBef>
              <a:spcAft>
                <a:spcPts val="0"/>
              </a:spcAft>
              <a:buClr>
                <a:schemeClr val="dk1"/>
              </a:buClr>
              <a:buSzPct val="45412"/>
              <a:buFont typeface="Arial"/>
              <a:buNone/>
            </a:pPr>
            <a:r>
              <a:rPr b="1" lang="en" sz="2422">
                <a:highlight>
                  <a:srgbClr val="FFFFFF"/>
                </a:highlight>
              </a:rPr>
              <a:t>Progress axiom</a:t>
            </a:r>
            <a:endParaRPr b="1" sz="2422">
              <a:highlight>
                <a:srgbClr val="FFFFFF"/>
              </a:highlight>
            </a:endParaRPr>
          </a:p>
          <a:p>
            <a:pPr indent="0" lvl="0" marL="0" rtl="0" algn="l">
              <a:spcBef>
                <a:spcPts val="200"/>
              </a:spcBef>
              <a:spcAft>
                <a:spcPts val="0"/>
              </a:spcAft>
              <a:buNone/>
            </a:pPr>
            <a:r>
              <a:t/>
            </a:r>
            <a:endParaRPr/>
          </a:p>
        </p:txBody>
      </p:sp>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Statement : </a:t>
            </a:r>
            <a:r>
              <a:rPr lang="en">
                <a:solidFill>
                  <a:schemeClr val="dk1"/>
                </a:solidFill>
                <a:highlight>
                  <a:srgbClr val="FFFFFF"/>
                </a:highlight>
                <a:latin typeface="Times New Roman"/>
                <a:ea typeface="Times New Roman"/>
                <a:cs typeface="Times New Roman"/>
                <a:sym typeface="Times New Roman"/>
              </a:rPr>
              <a:t>No memory operation may be preceded in the global memory order by an infinite sequence of other memory operations.</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b="1" lang="en">
                <a:solidFill>
                  <a:schemeClr val="dk1"/>
                </a:solidFill>
                <a:highlight>
                  <a:srgbClr val="FFFFFF"/>
                </a:highlight>
                <a:latin typeface="Times New Roman"/>
                <a:ea typeface="Times New Roman"/>
                <a:cs typeface="Times New Roman"/>
                <a:sym typeface="Times New Roman"/>
              </a:rPr>
              <a:t>Explanation : </a:t>
            </a:r>
            <a:r>
              <a:rPr lang="en">
                <a:solidFill>
                  <a:schemeClr val="dk1"/>
                </a:solidFill>
                <a:highlight>
                  <a:srgbClr val="FFFFFF"/>
                </a:highlight>
                <a:latin typeface="Times New Roman"/>
                <a:ea typeface="Times New Roman"/>
                <a:cs typeface="Times New Roman"/>
                <a:sym typeface="Times New Roman"/>
              </a:rPr>
              <a:t>Stores from one hart (processor core) will eventually become visible to other harts within a finite time. This guarantees that memory operations are not indefinitely delayed and that data will eventually be visible to other parts of the system.</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b="1" lang="en">
                <a:solidFill>
                  <a:schemeClr val="dk1"/>
                </a:solidFill>
                <a:highlight>
                  <a:srgbClr val="FFFFFF"/>
                </a:highlight>
                <a:latin typeface="Times New Roman"/>
                <a:ea typeface="Times New Roman"/>
                <a:cs typeface="Times New Roman"/>
                <a:sym typeface="Times New Roman"/>
              </a:rPr>
              <a:t>Usage:</a:t>
            </a:r>
            <a:endParaRPr b="1">
              <a:solidFill>
                <a:schemeClr val="dk1"/>
              </a:solidFill>
              <a:highlight>
                <a:srgbClr val="FFFFFF"/>
              </a:highlight>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Font typeface="Times New Roman"/>
              <a:buAutoNum type="arabicPeriod"/>
            </a:pPr>
            <a:r>
              <a:rPr lang="en">
                <a:solidFill>
                  <a:schemeClr val="dk1"/>
                </a:solidFill>
                <a:highlight>
                  <a:srgbClr val="FFFFFF"/>
                </a:highlight>
                <a:latin typeface="Times New Roman"/>
                <a:ea typeface="Times New Roman"/>
                <a:cs typeface="Times New Roman"/>
                <a:sym typeface="Times New Roman"/>
              </a:rPr>
              <a:t>Visibility</a:t>
            </a:r>
            <a:r>
              <a:rPr lang="en">
                <a:solidFill>
                  <a:schemeClr val="dk1"/>
                </a:solidFill>
                <a:highlight>
                  <a:srgbClr val="FFFFFF"/>
                </a:highlight>
                <a:latin typeface="Times New Roman"/>
                <a:ea typeface="Times New Roman"/>
                <a:cs typeface="Times New Roman"/>
                <a:sym typeface="Times New Roman"/>
              </a:rPr>
              <a:t> of stores by forwarding</a:t>
            </a:r>
            <a:endParaRPr>
              <a:solidFill>
                <a:schemeClr val="dk1"/>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AutoNum type="arabicPeriod"/>
            </a:pPr>
            <a:r>
              <a:rPr lang="en">
                <a:solidFill>
                  <a:schemeClr val="dk1"/>
                </a:solidFill>
                <a:highlight>
                  <a:srgbClr val="FFFFFF"/>
                </a:highlight>
                <a:latin typeface="Times New Roman"/>
                <a:ea typeface="Times New Roman"/>
                <a:cs typeface="Times New Roman"/>
                <a:sym typeface="Times New Roman"/>
              </a:rPr>
              <a:t>Avoiding </a:t>
            </a:r>
            <a:r>
              <a:rPr lang="en">
                <a:solidFill>
                  <a:schemeClr val="dk1"/>
                </a:solidFill>
                <a:highlight>
                  <a:srgbClr val="FFFFFF"/>
                </a:highlight>
                <a:latin typeface="Times New Roman"/>
                <a:ea typeface="Times New Roman"/>
                <a:cs typeface="Times New Roman"/>
                <a:sym typeface="Times New Roman"/>
              </a:rPr>
              <a:t>Infinite</a:t>
            </a:r>
            <a:r>
              <a:rPr lang="en">
                <a:solidFill>
                  <a:schemeClr val="dk1"/>
                </a:solidFill>
                <a:highlight>
                  <a:srgbClr val="FFFFFF"/>
                </a:highlight>
                <a:latin typeface="Times New Roman"/>
                <a:ea typeface="Times New Roman"/>
                <a:cs typeface="Times New Roman"/>
                <a:sym typeface="Times New Roman"/>
              </a:rPr>
              <a:t> Delay</a:t>
            </a:r>
            <a:endParaRPr>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2087575"/>
            <a:ext cx="8520600" cy="77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000000"/>
                </a:solidFill>
              </a:rPr>
              <a:t>RVWMO rules (Rule 1-13)</a:t>
            </a:r>
            <a:endParaRPr b="1" sz="4000">
              <a:solidFill>
                <a:srgbClr val="000000"/>
              </a:solidFill>
            </a:endParaRPr>
          </a:p>
          <a:p>
            <a:pPr indent="0" lvl="0" marL="0" rtl="0" algn="ctr">
              <a:spcBef>
                <a:spcPts val="0"/>
              </a:spcBef>
              <a:spcAft>
                <a:spcPts val="0"/>
              </a:spcAft>
              <a:buNone/>
            </a:pPr>
            <a:r>
              <a:t/>
            </a:r>
            <a:endParaRPr sz="4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idx="1" type="body"/>
          </p:nvPr>
        </p:nvSpPr>
        <p:spPr>
          <a:xfrm>
            <a:off x="311700" y="377275"/>
            <a:ext cx="6255600" cy="4648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2200">
                <a:solidFill>
                  <a:schemeClr val="dk1"/>
                </a:solidFill>
                <a:latin typeface="Times New Roman"/>
                <a:ea typeface="Times New Roman"/>
                <a:cs typeface="Times New Roman"/>
                <a:sym typeface="Times New Roman"/>
              </a:rPr>
              <a:t>Overlapping-Address orderings</a:t>
            </a:r>
            <a:endParaRPr b="1" sz="2200">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t/>
            </a:r>
            <a:endParaRPr b="1" sz="100">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rPr b="1" lang="en" sz="2300">
                <a:solidFill>
                  <a:schemeClr val="dk1"/>
                </a:solidFill>
                <a:latin typeface="Times New Roman"/>
                <a:ea typeface="Times New Roman"/>
                <a:cs typeface="Times New Roman"/>
                <a:sym typeface="Times New Roman"/>
              </a:rPr>
              <a:t>Rule 1: Store ordering </a:t>
            </a:r>
            <a:r>
              <a:rPr b="1" lang="en" sz="2300">
                <a:solidFill>
                  <a:srgbClr val="222222"/>
                </a:solidFill>
                <a:highlight>
                  <a:srgbClr val="FFFFFF"/>
                </a:highlight>
                <a:latin typeface="Times New Roman"/>
                <a:ea typeface="Times New Roman"/>
                <a:cs typeface="Times New Roman"/>
                <a:sym typeface="Times New Roman"/>
              </a:rPr>
              <a:t>[ppo:-&gt;st] </a:t>
            </a:r>
            <a:endParaRPr b="1" sz="2300">
              <a:solidFill>
                <a:schemeClr val="dk1"/>
              </a:solidFill>
              <a:latin typeface="Times New Roman"/>
              <a:ea typeface="Times New Roman"/>
              <a:cs typeface="Times New Roman"/>
              <a:sym typeface="Times New Roman"/>
            </a:endParaRPr>
          </a:p>
          <a:p>
            <a:pPr indent="-336550" lvl="0" marL="457200" rtl="0" algn="just">
              <a:spcBef>
                <a:spcPts val="1200"/>
              </a:spcBef>
              <a:spcAft>
                <a:spcPts val="0"/>
              </a:spcAft>
              <a:buClr>
                <a:schemeClr val="dk1"/>
              </a:buClr>
              <a:buSzPts val="1700"/>
              <a:buChar char="●"/>
            </a:pPr>
            <a:r>
              <a:rPr b="1" lang="en" sz="1700">
                <a:solidFill>
                  <a:schemeClr val="dk1"/>
                </a:solidFill>
                <a:highlight>
                  <a:srgbClr val="FFFFFF"/>
                </a:highlight>
                <a:latin typeface="Times New Roman"/>
                <a:ea typeface="Times New Roman"/>
                <a:cs typeface="Times New Roman"/>
                <a:sym typeface="Times New Roman"/>
              </a:rPr>
              <a:t>Statement</a:t>
            </a:r>
            <a:r>
              <a:rPr lang="en" sz="1700">
                <a:solidFill>
                  <a:schemeClr val="dk1"/>
                </a:solidFill>
                <a:highlight>
                  <a:srgbClr val="FFFFFF"/>
                </a:highlight>
                <a:latin typeface="Times New Roman"/>
                <a:ea typeface="Times New Roman"/>
                <a:cs typeface="Times New Roman"/>
                <a:sym typeface="Times New Roman"/>
              </a:rPr>
              <a:t>: If b is a store and a and b access overlapping memory addresses, then a (if it is a load) cannot be reordered with b.</a:t>
            </a:r>
            <a:endParaRPr sz="1700">
              <a:solidFill>
                <a:schemeClr val="dk1"/>
              </a:solidFill>
              <a:highlight>
                <a:srgbClr val="FFFFFF"/>
              </a:highlight>
              <a:latin typeface="Times New Roman"/>
              <a:ea typeface="Times New Roman"/>
              <a:cs typeface="Times New Roman"/>
              <a:sym typeface="Times New Roman"/>
            </a:endParaRPr>
          </a:p>
          <a:p>
            <a:pPr indent="-336550" lvl="0" marL="457200" rtl="0" algn="just">
              <a:spcBef>
                <a:spcPts val="1200"/>
              </a:spcBef>
              <a:spcAft>
                <a:spcPts val="0"/>
              </a:spcAft>
              <a:buClr>
                <a:schemeClr val="dk1"/>
              </a:buClr>
              <a:buSzPts val="1700"/>
              <a:buChar char="●"/>
            </a:pPr>
            <a:r>
              <a:rPr b="1" lang="en" sz="1700">
                <a:solidFill>
                  <a:schemeClr val="dk1"/>
                </a:solidFill>
                <a:highlight>
                  <a:srgbClr val="FFFFFF"/>
                </a:highlight>
                <a:latin typeface="Times New Roman"/>
                <a:ea typeface="Times New Roman"/>
                <a:cs typeface="Times New Roman"/>
                <a:sym typeface="Times New Roman"/>
              </a:rPr>
              <a:t>Explanation</a:t>
            </a:r>
            <a:r>
              <a:rPr lang="en" sz="1700">
                <a:solidFill>
                  <a:schemeClr val="dk1"/>
                </a:solidFill>
                <a:highlight>
                  <a:srgbClr val="FFFFFF"/>
                </a:highlight>
                <a:latin typeface="Times New Roman"/>
                <a:ea typeface="Times New Roman"/>
                <a:cs typeface="Times New Roman"/>
                <a:sym typeface="Times New Roman"/>
              </a:rPr>
              <a:t>: A store operation b to a memory address must be visible to any subsequent load operation a accessing the same address. This means that if a store to an address is performed, any subsequent load to that address must see the value written by that store, preserving the ordering of stores relative to loads.</a:t>
            </a:r>
            <a:endParaRPr sz="1700">
              <a:solidFill>
                <a:schemeClr val="dk1"/>
              </a:solidFill>
              <a:highlight>
                <a:srgbClr val="FFFFFF"/>
              </a:highlight>
              <a:latin typeface="Times New Roman"/>
              <a:ea typeface="Times New Roman"/>
              <a:cs typeface="Times New Roman"/>
              <a:sym typeface="Times New Roman"/>
            </a:endParaRPr>
          </a:p>
          <a:p>
            <a:pPr indent="0" lvl="0" marL="0" rtl="0" algn="just">
              <a:spcBef>
                <a:spcPts val="1200"/>
              </a:spcBef>
              <a:spcAft>
                <a:spcPts val="1200"/>
              </a:spcAft>
              <a:buNone/>
            </a:pPr>
            <a:r>
              <a:t/>
            </a:r>
            <a:endParaRPr sz="1700">
              <a:solidFill>
                <a:schemeClr val="dk1"/>
              </a:solidFill>
              <a:latin typeface="Times New Roman"/>
              <a:ea typeface="Times New Roman"/>
              <a:cs typeface="Times New Roman"/>
              <a:sym typeface="Times New Roman"/>
            </a:endParaRPr>
          </a:p>
        </p:txBody>
      </p:sp>
      <p:pic>
        <p:nvPicPr>
          <p:cNvPr id="140" name="Google Shape;140;p27"/>
          <p:cNvPicPr preferRelativeResize="0"/>
          <p:nvPr/>
        </p:nvPicPr>
        <p:blipFill>
          <a:blip r:embed="rId3">
            <a:alphaModFix/>
          </a:blip>
          <a:stretch>
            <a:fillRect/>
          </a:stretch>
        </p:blipFill>
        <p:spPr>
          <a:xfrm>
            <a:off x="7214975" y="1997975"/>
            <a:ext cx="1126075" cy="1776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Example of Rule 1:</a:t>
            </a:r>
            <a:endParaRPr b="1">
              <a:latin typeface="Times New Roman"/>
              <a:ea typeface="Times New Roman"/>
              <a:cs typeface="Times New Roman"/>
              <a:sym typeface="Times New Roman"/>
            </a:endParaRPr>
          </a:p>
        </p:txBody>
      </p:sp>
      <p:pic>
        <p:nvPicPr>
          <p:cNvPr id="146" name="Google Shape;146;p28"/>
          <p:cNvPicPr preferRelativeResize="0"/>
          <p:nvPr/>
        </p:nvPicPr>
        <p:blipFill rotWithShape="1">
          <a:blip r:embed="rId3">
            <a:alphaModFix/>
          </a:blip>
          <a:srcRect b="0" l="2666" r="0" t="0"/>
          <a:stretch/>
        </p:blipFill>
        <p:spPr>
          <a:xfrm>
            <a:off x="311700" y="1298350"/>
            <a:ext cx="8393774" cy="3067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idx="1" type="body"/>
          </p:nvPr>
        </p:nvSpPr>
        <p:spPr>
          <a:xfrm>
            <a:off x="386900" y="300225"/>
            <a:ext cx="6192900" cy="4650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9436">
                <a:solidFill>
                  <a:schemeClr val="dk1"/>
                </a:solidFill>
                <a:latin typeface="Times New Roman"/>
                <a:ea typeface="Times New Roman"/>
                <a:cs typeface="Times New Roman"/>
                <a:sym typeface="Times New Roman"/>
              </a:rPr>
              <a:t>Rule 2: Load-Load Ordering [ppo:rdw]</a:t>
            </a:r>
            <a:endParaRPr b="1" sz="6000">
              <a:solidFill>
                <a:schemeClr val="dk1"/>
              </a:solidFill>
              <a:latin typeface="Times New Roman"/>
              <a:ea typeface="Times New Roman"/>
              <a:cs typeface="Times New Roman"/>
              <a:sym typeface="Times New Roman"/>
            </a:endParaRPr>
          </a:p>
          <a:p>
            <a:pPr indent="-317500" lvl="0" marL="457200" rtl="0" algn="just">
              <a:spcBef>
                <a:spcPts val="1200"/>
              </a:spcBef>
              <a:spcAft>
                <a:spcPts val="0"/>
              </a:spcAft>
              <a:buClr>
                <a:schemeClr val="dk1"/>
              </a:buClr>
              <a:buSzPct val="77777"/>
              <a:buFont typeface="Times New Roman"/>
              <a:buChar char="●"/>
            </a:pPr>
            <a:r>
              <a:rPr b="1" lang="en" sz="7200">
                <a:solidFill>
                  <a:schemeClr val="dk1"/>
                </a:solidFill>
                <a:highlight>
                  <a:srgbClr val="FFFFFF"/>
                </a:highlight>
                <a:latin typeface="Times New Roman"/>
                <a:ea typeface="Times New Roman"/>
                <a:cs typeface="Times New Roman"/>
                <a:sym typeface="Times New Roman"/>
              </a:rPr>
              <a:t>Statement : </a:t>
            </a:r>
            <a:r>
              <a:rPr lang="en" sz="5600">
                <a:solidFill>
                  <a:schemeClr val="dk1"/>
                </a:solidFill>
                <a:highlight>
                  <a:srgbClr val="FFFFFF"/>
                </a:highlight>
                <a:latin typeface="Times New Roman"/>
                <a:ea typeface="Times New Roman"/>
                <a:cs typeface="Times New Roman"/>
                <a:sym typeface="Times New Roman"/>
              </a:rPr>
              <a:t>a and b are loads, x is a byte read by both a and b, there is no store to x between a and b in program order, and a and b return values for x written by different memory operations</a:t>
            </a:r>
            <a:endParaRPr sz="5600">
              <a:solidFill>
                <a:schemeClr val="dk1"/>
              </a:solidFill>
              <a:highlight>
                <a:srgbClr val="FFFFFF"/>
              </a:highlight>
              <a:latin typeface="Times New Roman"/>
              <a:ea typeface="Times New Roman"/>
              <a:cs typeface="Times New Roman"/>
              <a:sym typeface="Times New Roman"/>
            </a:endParaRPr>
          </a:p>
          <a:p>
            <a:pPr indent="-336550" lvl="0" marL="457200" rtl="0" algn="just">
              <a:spcBef>
                <a:spcPts val="1000"/>
              </a:spcBef>
              <a:spcAft>
                <a:spcPts val="0"/>
              </a:spcAft>
              <a:buClr>
                <a:schemeClr val="dk1"/>
              </a:buClr>
              <a:buSzPct val="100000"/>
              <a:buFont typeface="Times New Roman"/>
              <a:buChar char="●"/>
            </a:pPr>
            <a:r>
              <a:rPr b="1" lang="en" sz="6800">
                <a:solidFill>
                  <a:schemeClr val="dk1"/>
                </a:solidFill>
                <a:highlight>
                  <a:srgbClr val="FFFFFF"/>
                </a:highlight>
                <a:latin typeface="Times New Roman"/>
                <a:ea typeface="Times New Roman"/>
                <a:cs typeface="Times New Roman"/>
                <a:sym typeface="Times New Roman"/>
              </a:rPr>
              <a:t>Explanation :</a:t>
            </a:r>
            <a:endParaRPr b="1" sz="6800">
              <a:solidFill>
                <a:schemeClr val="dk1"/>
              </a:solidFill>
              <a:highlight>
                <a:srgbClr val="FFFFFF"/>
              </a:highlight>
              <a:latin typeface="Times New Roman"/>
              <a:ea typeface="Times New Roman"/>
              <a:cs typeface="Times New Roman"/>
              <a:sym typeface="Times New Roman"/>
            </a:endParaRPr>
          </a:p>
          <a:p>
            <a:pPr indent="-317500" lvl="1" marL="914400" rtl="0" algn="just">
              <a:spcBef>
                <a:spcPts val="1000"/>
              </a:spcBef>
              <a:spcAft>
                <a:spcPts val="0"/>
              </a:spcAft>
              <a:buClr>
                <a:schemeClr val="dk1"/>
              </a:buClr>
              <a:buSzPct val="100000"/>
              <a:buFont typeface="Times New Roman"/>
              <a:buChar char="○"/>
            </a:pPr>
            <a:r>
              <a:rPr lang="en" sz="5600">
                <a:solidFill>
                  <a:schemeClr val="dk1"/>
                </a:solidFill>
                <a:latin typeface="Times New Roman"/>
                <a:ea typeface="Times New Roman"/>
                <a:cs typeface="Times New Roman"/>
                <a:sym typeface="Times New Roman"/>
              </a:rPr>
              <a:t>Both a and b are loading from the same memory location s0.</a:t>
            </a:r>
            <a:endParaRPr sz="5600">
              <a:solidFill>
                <a:schemeClr val="dk1"/>
              </a:solidFill>
              <a:latin typeface="Times New Roman"/>
              <a:ea typeface="Times New Roman"/>
              <a:cs typeface="Times New Roman"/>
              <a:sym typeface="Times New Roman"/>
            </a:endParaRPr>
          </a:p>
          <a:p>
            <a:pPr indent="-317500" lvl="1" marL="914400" rtl="0" algn="just">
              <a:spcBef>
                <a:spcPts val="1000"/>
              </a:spcBef>
              <a:spcAft>
                <a:spcPts val="0"/>
              </a:spcAft>
              <a:buClr>
                <a:schemeClr val="dk1"/>
              </a:buClr>
              <a:buSzPct val="100000"/>
              <a:buFont typeface="Times New Roman"/>
              <a:buChar char="○"/>
            </a:pPr>
            <a:r>
              <a:rPr lang="en" sz="5600">
                <a:solidFill>
                  <a:schemeClr val="dk1"/>
                </a:solidFill>
                <a:latin typeface="Times New Roman"/>
                <a:ea typeface="Times New Roman"/>
                <a:cs typeface="Times New Roman"/>
                <a:sym typeface="Times New Roman"/>
              </a:rPr>
              <a:t>In a straightforward execution, a and b return the same value since they read from the same address.</a:t>
            </a:r>
            <a:endParaRPr sz="5600">
              <a:solidFill>
                <a:schemeClr val="dk1"/>
              </a:solidFill>
              <a:latin typeface="Times New Roman"/>
              <a:ea typeface="Times New Roman"/>
              <a:cs typeface="Times New Roman"/>
              <a:sym typeface="Times New Roman"/>
            </a:endParaRPr>
          </a:p>
          <a:p>
            <a:pPr indent="-317500" lvl="1" marL="914400" rtl="0" algn="just">
              <a:spcBef>
                <a:spcPts val="1000"/>
              </a:spcBef>
              <a:spcAft>
                <a:spcPts val="0"/>
              </a:spcAft>
              <a:buClr>
                <a:schemeClr val="dk1"/>
              </a:buClr>
              <a:buSzPct val="100000"/>
              <a:buFont typeface="Times New Roman"/>
              <a:buChar char="○"/>
            </a:pPr>
            <a:r>
              <a:rPr lang="en" sz="5600">
                <a:solidFill>
                  <a:schemeClr val="dk1"/>
                </a:solidFill>
                <a:latin typeface="Times New Roman"/>
                <a:ea typeface="Times New Roman"/>
                <a:cs typeface="Times New Roman"/>
                <a:sym typeface="Times New Roman"/>
              </a:rPr>
              <a:t>However, if a returns a different value than b, This could happen in a system with a relaxed memory consistency model, where loads might see different values depending on how memory operations are interleaved and executed.</a:t>
            </a:r>
            <a:endParaRPr sz="5600">
              <a:solidFill>
                <a:schemeClr val="dk1"/>
              </a:solidFill>
              <a:latin typeface="Times New Roman"/>
              <a:ea typeface="Times New Roman"/>
              <a:cs typeface="Times New Roman"/>
              <a:sym typeface="Times New Roman"/>
            </a:endParaRPr>
          </a:p>
          <a:p>
            <a:pPr indent="-317500" lvl="1" marL="914400" rtl="0" algn="just">
              <a:spcBef>
                <a:spcPts val="1000"/>
              </a:spcBef>
              <a:spcAft>
                <a:spcPts val="0"/>
              </a:spcAft>
              <a:buClr>
                <a:schemeClr val="dk1"/>
              </a:buClr>
              <a:buSzPct val="100000"/>
              <a:buFont typeface="Times New Roman"/>
              <a:buChar char="○"/>
            </a:pPr>
            <a:r>
              <a:rPr lang="en" sz="5600">
                <a:solidFill>
                  <a:schemeClr val="dk1"/>
                </a:solidFill>
                <a:highlight>
                  <a:srgbClr val="FFFFFF"/>
                </a:highlight>
                <a:latin typeface="Times New Roman"/>
                <a:ea typeface="Times New Roman"/>
                <a:cs typeface="Times New Roman"/>
                <a:sym typeface="Times New Roman"/>
              </a:rPr>
              <a:t>This rule ensures the principle of Coherence for Read-Read pairs (CoRR), means a younger load cannot return a value older than what was returned by an older load.</a:t>
            </a:r>
            <a:endParaRPr sz="5600">
              <a:solidFill>
                <a:schemeClr val="dk1"/>
              </a:solidFill>
              <a:latin typeface="Times New Roman"/>
              <a:ea typeface="Times New Roman"/>
              <a:cs typeface="Times New Roman"/>
              <a:sym typeface="Times New Roman"/>
            </a:endParaRPr>
          </a:p>
          <a:p>
            <a:pPr indent="0" lvl="0" marL="0" rtl="0" algn="just">
              <a:spcBef>
                <a:spcPts val="1200"/>
              </a:spcBef>
              <a:spcAft>
                <a:spcPts val="1200"/>
              </a:spcAft>
              <a:buNone/>
            </a:pPr>
            <a:r>
              <a:t/>
            </a:r>
            <a:endParaRPr sz="3250">
              <a:solidFill>
                <a:schemeClr val="dk1"/>
              </a:solidFill>
              <a:highlight>
                <a:srgbClr val="FFFFFF"/>
              </a:highlight>
              <a:latin typeface="Times New Roman"/>
              <a:ea typeface="Times New Roman"/>
              <a:cs typeface="Times New Roman"/>
              <a:sym typeface="Times New Roman"/>
            </a:endParaRPr>
          </a:p>
        </p:txBody>
      </p:sp>
      <p:pic>
        <p:nvPicPr>
          <p:cNvPr id="152" name="Google Shape;152;p29"/>
          <p:cNvPicPr preferRelativeResize="0"/>
          <p:nvPr/>
        </p:nvPicPr>
        <p:blipFill>
          <a:blip r:embed="rId3">
            <a:alphaModFix/>
          </a:blip>
          <a:stretch>
            <a:fillRect/>
          </a:stretch>
        </p:blipFill>
        <p:spPr>
          <a:xfrm>
            <a:off x="7167100" y="1726775"/>
            <a:ext cx="1146750" cy="1689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Example of Rule 2:</a:t>
            </a:r>
            <a:endParaRPr b="1">
              <a:latin typeface="Times New Roman"/>
              <a:ea typeface="Times New Roman"/>
              <a:cs typeface="Times New Roman"/>
              <a:sym typeface="Times New Roman"/>
            </a:endParaRPr>
          </a:p>
        </p:txBody>
      </p:sp>
      <p:pic>
        <p:nvPicPr>
          <p:cNvPr id="158" name="Google Shape;158;p30"/>
          <p:cNvPicPr preferRelativeResize="0"/>
          <p:nvPr/>
        </p:nvPicPr>
        <p:blipFill>
          <a:blip r:embed="rId3">
            <a:alphaModFix/>
          </a:blip>
          <a:stretch>
            <a:fillRect/>
          </a:stretch>
        </p:blipFill>
        <p:spPr>
          <a:xfrm>
            <a:off x="152400" y="1170125"/>
            <a:ext cx="8679901" cy="3053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200"/>
              </a:spcAft>
              <a:buClr>
                <a:schemeClr val="dk1"/>
              </a:buClr>
              <a:buSzPts val="1100"/>
              <a:buFont typeface="Arial"/>
              <a:buNone/>
            </a:pPr>
            <a:r>
              <a:rPr b="1" lang="en" sz="2500">
                <a:highlight>
                  <a:srgbClr val="FFFFFF"/>
                </a:highlight>
                <a:latin typeface="Times New Roman"/>
                <a:ea typeface="Times New Roman"/>
                <a:cs typeface="Times New Roman"/>
                <a:sym typeface="Times New Roman"/>
              </a:rPr>
              <a:t>Rule 3: AMO/SC Ordering [ppo:amoforward]</a:t>
            </a:r>
            <a:endParaRPr sz="2500">
              <a:latin typeface="Times New Roman"/>
              <a:ea typeface="Times New Roman"/>
              <a:cs typeface="Times New Roman"/>
              <a:sym typeface="Times New Roman"/>
            </a:endParaRPr>
          </a:p>
        </p:txBody>
      </p:sp>
      <p:sp>
        <p:nvSpPr>
          <p:cNvPr id="164" name="Google Shape;164;p31"/>
          <p:cNvSpPr txBox="1"/>
          <p:nvPr>
            <p:ph idx="1" type="body"/>
          </p:nvPr>
        </p:nvSpPr>
        <p:spPr>
          <a:xfrm>
            <a:off x="311700" y="1152475"/>
            <a:ext cx="6268200" cy="3416400"/>
          </a:xfrm>
          <a:prstGeom prst="rect">
            <a:avLst/>
          </a:prstGeom>
        </p:spPr>
        <p:txBody>
          <a:bodyPr anchorCtr="0" anchor="t" bIns="91425" lIns="91425" spcFirstLastPara="1" rIns="91425" wrap="square" tIns="91425">
            <a:normAutofit/>
          </a:bodyPr>
          <a:lstStyle/>
          <a:p>
            <a:pPr indent="0" lvl="0" marL="0" rtl="0" algn="just">
              <a:spcBef>
                <a:spcPts val="1000"/>
              </a:spcBef>
              <a:spcAft>
                <a:spcPts val="0"/>
              </a:spcAft>
              <a:buNone/>
            </a:pPr>
            <a:r>
              <a:rPr b="1" lang="en">
                <a:solidFill>
                  <a:schemeClr val="dk1"/>
                </a:solidFill>
                <a:latin typeface="Times New Roman"/>
                <a:ea typeface="Times New Roman"/>
                <a:cs typeface="Times New Roman"/>
                <a:sym typeface="Times New Roman"/>
              </a:rPr>
              <a:t>Statement :</a:t>
            </a:r>
            <a:r>
              <a:rPr lang="en">
                <a:solidFill>
                  <a:schemeClr val="dk1"/>
                </a:solidFill>
                <a:latin typeface="Times New Roman"/>
                <a:ea typeface="Times New Roman"/>
                <a:cs typeface="Times New Roman"/>
                <a:sym typeface="Times New Roman"/>
              </a:rPr>
              <a:t> </a:t>
            </a:r>
            <a:r>
              <a:rPr lang="en">
                <a:solidFill>
                  <a:schemeClr val="dk1"/>
                </a:solidFill>
                <a:highlight>
                  <a:srgbClr val="FFFFFF"/>
                </a:highlight>
                <a:latin typeface="Times New Roman"/>
                <a:ea typeface="Times New Roman"/>
                <a:cs typeface="Times New Roman"/>
                <a:sym typeface="Times New Roman"/>
              </a:rPr>
              <a:t>If a is an AMO (Atomic Memory Operation) or SC (Store Conditional) instruction, and b is a load that returns a value written by a.</a:t>
            </a:r>
            <a:endParaRPr>
              <a:solidFill>
                <a:schemeClr val="dk1"/>
              </a:solidFill>
              <a:highlight>
                <a:srgbClr val="FFFFFF"/>
              </a:highlight>
              <a:latin typeface="Times New Roman"/>
              <a:ea typeface="Times New Roman"/>
              <a:cs typeface="Times New Roman"/>
              <a:sym typeface="Times New Roman"/>
            </a:endParaRPr>
          </a:p>
          <a:p>
            <a:pPr indent="0" lvl="0" marL="0" rtl="0" algn="just">
              <a:spcBef>
                <a:spcPts val="1200"/>
              </a:spcBef>
              <a:spcAft>
                <a:spcPts val="0"/>
              </a:spcAft>
              <a:buNone/>
            </a:pPr>
            <a:r>
              <a:t/>
            </a:r>
            <a:endParaRPr>
              <a:solidFill>
                <a:schemeClr val="dk1"/>
              </a:solidFill>
              <a:highlight>
                <a:srgbClr val="FFFFFF"/>
              </a:highlight>
              <a:latin typeface="Times New Roman"/>
              <a:ea typeface="Times New Roman"/>
              <a:cs typeface="Times New Roman"/>
              <a:sym typeface="Times New Roman"/>
            </a:endParaRPr>
          </a:p>
          <a:p>
            <a:pPr indent="0" lvl="0" marL="0" rtl="0" algn="just">
              <a:spcBef>
                <a:spcPts val="1200"/>
              </a:spcBef>
              <a:spcAft>
                <a:spcPts val="1200"/>
              </a:spcAft>
              <a:buNone/>
            </a:pPr>
            <a:r>
              <a:rPr b="1" lang="en">
                <a:solidFill>
                  <a:schemeClr val="dk1"/>
                </a:solidFill>
                <a:highlight>
                  <a:srgbClr val="FFFFFF"/>
                </a:highlight>
                <a:latin typeface="Times New Roman"/>
                <a:ea typeface="Times New Roman"/>
                <a:cs typeface="Times New Roman"/>
                <a:sym typeface="Times New Roman"/>
              </a:rPr>
              <a:t>Explanation: </a:t>
            </a:r>
            <a:r>
              <a:rPr lang="en">
                <a:solidFill>
                  <a:schemeClr val="dk1"/>
                </a:solidFill>
                <a:highlight>
                  <a:srgbClr val="FFFFFF"/>
                </a:highlight>
                <a:latin typeface="Times New Roman"/>
                <a:ea typeface="Times New Roman"/>
                <a:cs typeface="Times New Roman"/>
                <a:sym typeface="Times New Roman"/>
              </a:rPr>
              <a:t>This rule ensures that if a load operation returns a value written by an AMO or SC instruction, the AMO or SC operation must have occurred before the load in the global memory order.</a:t>
            </a:r>
            <a:endParaRPr>
              <a:solidFill>
                <a:schemeClr val="dk1"/>
              </a:solidFill>
              <a:highlight>
                <a:srgbClr val="FFFFFF"/>
              </a:highlight>
              <a:latin typeface="Times New Roman"/>
              <a:ea typeface="Times New Roman"/>
              <a:cs typeface="Times New Roman"/>
              <a:sym typeface="Times New Roman"/>
            </a:endParaRPr>
          </a:p>
        </p:txBody>
      </p:sp>
      <p:pic>
        <p:nvPicPr>
          <p:cNvPr id="165" name="Google Shape;165;p31"/>
          <p:cNvPicPr preferRelativeResize="0"/>
          <p:nvPr/>
        </p:nvPicPr>
        <p:blipFill>
          <a:blip r:embed="rId3">
            <a:alphaModFix/>
          </a:blip>
          <a:stretch>
            <a:fillRect/>
          </a:stretch>
        </p:blipFill>
        <p:spPr>
          <a:xfrm>
            <a:off x="7057525" y="1677938"/>
            <a:ext cx="1241400" cy="1787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Memory </a:t>
            </a:r>
            <a:r>
              <a:rPr b="1" lang="en"/>
              <a:t>consistency</a:t>
            </a:r>
            <a:r>
              <a:rPr b="1" lang="en"/>
              <a:t> model</a:t>
            </a:r>
            <a:endParaRPr b="1"/>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A </a:t>
            </a:r>
            <a:r>
              <a:rPr b="1" lang="en">
                <a:solidFill>
                  <a:schemeClr val="dk1"/>
                </a:solidFill>
                <a:latin typeface="Times New Roman"/>
                <a:ea typeface="Times New Roman"/>
                <a:cs typeface="Times New Roman"/>
                <a:sym typeface="Times New Roman"/>
              </a:rPr>
              <a:t>memory consistency model</a:t>
            </a:r>
            <a:r>
              <a:rPr lang="en">
                <a:solidFill>
                  <a:schemeClr val="dk1"/>
                </a:solidFill>
                <a:latin typeface="Times New Roman"/>
                <a:ea typeface="Times New Roman"/>
                <a:cs typeface="Times New Roman"/>
                <a:sym typeface="Times New Roman"/>
              </a:rPr>
              <a:t> is a set of rules that defines the order in which memory operations (such as reads and writes) appear to execute from the perspective of different threads or processors in a multiprocessor system. It dictates how and when the changes made by one processor to the memory are visible to other processors.</a:t>
            </a:r>
            <a:endParaRPr>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RISC-V ISA (Reduced Instruction Set Computer - Five Instruction Set Architecture) by default uses a memory model called “RVWMO” (RISC-V Weak Memory Ordering).</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990"/>
              <a:buFont typeface="Arial"/>
              <a:buNone/>
            </a:pPr>
            <a:r>
              <a:rPr b="1" lang="en" sz="2775">
                <a:solidFill>
                  <a:srgbClr val="1F2328"/>
                </a:solidFill>
                <a:highlight>
                  <a:srgbClr val="FFFFFF"/>
                </a:highlight>
                <a:latin typeface="Times New Roman"/>
                <a:ea typeface="Times New Roman"/>
                <a:cs typeface="Times New Roman"/>
                <a:sym typeface="Times New Roman"/>
              </a:rPr>
              <a:t>Rule 4: Fences [ppo:fence]</a:t>
            </a:r>
            <a:endParaRPr b="1" sz="2775">
              <a:solidFill>
                <a:srgbClr val="1F2328"/>
              </a:solidFill>
              <a:highlight>
                <a:srgbClr val="FFFFFF"/>
              </a:highlight>
              <a:latin typeface="Times New Roman"/>
              <a:ea typeface="Times New Roman"/>
              <a:cs typeface="Times New Roman"/>
              <a:sym typeface="Times New Roman"/>
            </a:endParaRPr>
          </a:p>
          <a:p>
            <a:pPr indent="0" lvl="0" marL="0" rtl="0" algn="l">
              <a:spcBef>
                <a:spcPts val="400"/>
              </a:spcBef>
              <a:spcAft>
                <a:spcPts val="0"/>
              </a:spcAft>
              <a:buSzPts val="990"/>
              <a:buNone/>
            </a:pPr>
            <a:r>
              <a:t/>
            </a:r>
            <a:endParaRPr sz="2820">
              <a:latin typeface="Times New Roman"/>
              <a:ea typeface="Times New Roman"/>
              <a:cs typeface="Times New Roman"/>
              <a:sym typeface="Times New Roman"/>
            </a:endParaRPr>
          </a:p>
        </p:txBody>
      </p:sp>
      <p:sp>
        <p:nvSpPr>
          <p:cNvPr id="171" name="Google Shape;171;p32"/>
          <p:cNvSpPr txBox="1"/>
          <p:nvPr>
            <p:ph idx="1" type="body"/>
          </p:nvPr>
        </p:nvSpPr>
        <p:spPr>
          <a:xfrm>
            <a:off x="311700" y="1152475"/>
            <a:ext cx="5638200" cy="3647700"/>
          </a:xfrm>
          <a:prstGeom prst="rect">
            <a:avLst/>
          </a:prstGeom>
        </p:spPr>
        <p:txBody>
          <a:bodyPr anchorCtr="0" anchor="t" bIns="91425" lIns="91425" spcFirstLastPara="1" rIns="91425" wrap="square" tIns="91425">
            <a:noAutofit/>
          </a:bodyPr>
          <a:lstStyle/>
          <a:p>
            <a:pPr indent="0" lvl="0" marL="0" rtl="0" algn="just">
              <a:lnSpc>
                <a:spcPct val="95000"/>
              </a:lnSpc>
              <a:spcBef>
                <a:spcPts val="1000"/>
              </a:spcBef>
              <a:spcAft>
                <a:spcPts val="0"/>
              </a:spcAft>
              <a:buSzPts val="275"/>
              <a:buNone/>
            </a:pPr>
            <a:r>
              <a:rPr b="1" lang="en" sz="1600">
                <a:solidFill>
                  <a:schemeClr val="dk1"/>
                </a:solidFill>
                <a:latin typeface="Times New Roman"/>
                <a:ea typeface="Times New Roman"/>
                <a:cs typeface="Times New Roman"/>
                <a:sym typeface="Times New Roman"/>
              </a:rPr>
              <a:t>Statement :</a:t>
            </a:r>
            <a:r>
              <a:rPr lang="en" sz="1600">
                <a:solidFill>
                  <a:schemeClr val="dk1"/>
                </a:solidFill>
                <a:latin typeface="Times New Roman"/>
                <a:ea typeface="Times New Roman"/>
                <a:cs typeface="Times New Roman"/>
                <a:sym typeface="Times New Roman"/>
              </a:rPr>
              <a:t> </a:t>
            </a:r>
            <a:r>
              <a:rPr lang="en" sz="1600">
                <a:solidFill>
                  <a:schemeClr val="dk1"/>
                </a:solidFill>
                <a:highlight>
                  <a:srgbClr val="FFFFFF"/>
                </a:highlight>
                <a:latin typeface="Times New Roman"/>
                <a:ea typeface="Times New Roman"/>
                <a:cs typeface="Times New Roman"/>
                <a:sym typeface="Times New Roman"/>
              </a:rPr>
              <a:t>There is a FENCE instruction that orders a before b (fence [r][w][i][o],[r][w][i][o])</a:t>
            </a:r>
            <a:endParaRPr sz="1600">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1000"/>
              </a:spcBef>
              <a:spcAft>
                <a:spcPts val="0"/>
              </a:spcAft>
              <a:buSzPts val="1100"/>
              <a:buNone/>
            </a:pPr>
            <a:r>
              <a:rPr b="1" lang="en" sz="1600">
                <a:solidFill>
                  <a:schemeClr val="dk1"/>
                </a:solidFill>
                <a:latin typeface="Times New Roman"/>
                <a:ea typeface="Times New Roman"/>
                <a:cs typeface="Times New Roman"/>
                <a:sym typeface="Times New Roman"/>
              </a:rPr>
              <a:t>Explanation:</a:t>
            </a:r>
            <a:endParaRPr b="1" sz="1600">
              <a:solidFill>
                <a:schemeClr val="dk1"/>
              </a:solidFill>
              <a:latin typeface="Times New Roman"/>
              <a:ea typeface="Times New Roman"/>
              <a:cs typeface="Times New Roman"/>
              <a:sym typeface="Times New Roman"/>
            </a:endParaRPr>
          </a:p>
          <a:p>
            <a:pPr indent="-330200" lvl="0" marL="457200" rtl="0" algn="l">
              <a:spcBef>
                <a:spcPts val="1000"/>
              </a:spcBef>
              <a:spcAft>
                <a:spcPts val="0"/>
              </a:spcAft>
              <a:buClr>
                <a:schemeClr val="dk1"/>
              </a:buClr>
              <a:buSzPts val="1600"/>
              <a:buFont typeface="Times New Roman"/>
              <a:buChar char="●"/>
            </a:pPr>
            <a:r>
              <a:rPr lang="en" sz="1600">
                <a:solidFill>
                  <a:schemeClr val="dk1"/>
                </a:solidFill>
                <a:highlight>
                  <a:srgbClr val="FFFFFF"/>
                </a:highlight>
                <a:latin typeface="Times New Roman"/>
                <a:ea typeface="Times New Roman"/>
                <a:cs typeface="Times New Roman"/>
                <a:sym typeface="Times New Roman"/>
              </a:rPr>
              <a:t>Specifically, it ensures that all memory operations (loads and stores) that appear before the FENCE instruction in program order are observed to occur before those that appear after the FENCE in global memory order. </a:t>
            </a:r>
            <a:endParaRPr sz="1600">
              <a:solidFill>
                <a:schemeClr val="dk1"/>
              </a:solidFill>
              <a:highlight>
                <a:srgbClr val="FFFFFF"/>
              </a:highlight>
              <a:latin typeface="Times New Roman"/>
              <a:ea typeface="Times New Roman"/>
              <a:cs typeface="Times New Roman"/>
              <a:sym typeface="Times New Roman"/>
            </a:endParaRPr>
          </a:p>
          <a:p>
            <a:pPr indent="-330200" lvl="0" marL="457200" rtl="0" algn="l">
              <a:spcBef>
                <a:spcPts val="1000"/>
              </a:spcBef>
              <a:spcAft>
                <a:spcPts val="0"/>
              </a:spcAft>
              <a:buClr>
                <a:schemeClr val="dk1"/>
              </a:buClr>
              <a:buSzPts val="1600"/>
              <a:buFont typeface="Times New Roman"/>
              <a:buChar char="●"/>
            </a:pPr>
            <a:r>
              <a:rPr lang="en" sz="1600">
                <a:solidFill>
                  <a:schemeClr val="dk1"/>
                </a:solidFill>
                <a:highlight>
                  <a:srgbClr val="FFFFFF"/>
                </a:highlight>
                <a:latin typeface="Times New Roman"/>
                <a:ea typeface="Times New Roman"/>
                <a:cs typeface="Times New Roman"/>
                <a:sym typeface="Times New Roman"/>
              </a:rPr>
              <a:t>This helps synchronize memory operations, especially in a multi-core or multi-threaded environment.</a:t>
            </a:r>
            <a:endParaRPr sz="1600">
              <a:solidFill>
                <a:schemeClr val="dk1"/>
              </a:solidFill>
              <a:highlight>
                <a:srgbClr val="FFFFFF"/>
              </a:highlight>
              <a:latin typeface="Times New Roman"/>
              <a:ea typeface="Times New Roman"/>
              <a:cs typeface="Times New Roman"/>
              <a:sym typeface="Times New Roman"/>
            </a:endParaRPr>
          </a:p>
          <a:p>
            <a:pPr indent="0" lvl="0" marL="457200" rtl="0" algn="l">
              <a:spcBef>
                <a:spcPts val="1000"/>
              </a:spcBef>
              <a:spcAft>
                <a:spcPts val="0"/>
              </a:spcAft>
              <a:buNone/>
            </a:pPr>
            <a:r>
              <a:t/>
            </a:r>
            <a:endParaRPr sz="1600">
              <a:solidFill>
                <a:schemeClr val="dk1"/>
              </a:solidFill>
              <a:highlight>
                <a:srgbClr val="FFFFFF"/>
              </a:highlight>
              <a:latin typeface="Times New Roman"/>
              <a:ea typeface="Times New Roman"/>
              <a:cs typeface="Times New Roman"/>
              <a:sym typeface="Times New Roman"/>
            </a:endParaRPr>
          </a:p>
          <a:p>
            <a:pPr indent="0" lvl="0" marL="457200" rtl="0" algn="l">
              <a:lnSpc>
                <a:spcPct val="100000"/>
              </a:lnSpc>
              <a:spcBef>
                <a:spcPts val="1000"/>
              </a:spcBef>
              <a:spcAft>
                <a:spcPts val="1000"/>
              </a:spcAft>
              <a:buNone/>
            </a:pPr>
            <a:r>
              <a:t/>
            </a:r>
            <a:endParaRPr sz="1600">
              <a:solidFill>
                <a:schemeClr val="dk1"/>
              </a:solidFill>
              <a:highlight>
                <a:srgbClr val="FFFFFF"/>
              </a:highlight>
              <a:latin typeface="Times New Roman"/>
              <a:ea typeface="Times New Roman"/>
              <a:cs typeface="Times New Roman"/>
              <a:sym typeface="Times New Roman"/>
            </a:endParaRPr>
          </a:p>
        </p:txBody>
      </p:sp>
      <p:pic>
        <p:nvPicPr>
          <p:cNvPr id="172" name="Google Shape;172;p32"/>
          <p:cNvPicPr preferRelativeResize="0"/>
          <p:nvPr/>
        </p:nvPicPr>
        <p:blipFill>
          <a:blip r:embed="rId3">
            <a:alphaModFix/>
          </a:blip>
          <a:stretch>
            <a:fillRect/>
          </a:stretch>
        </p:blipFill>
        <p:spPr>
          <a:xfrm>
            <a:off x="6648525" y="1731625"/>
            <a:ext cx="1484825" cy="2028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idx="1" type="body"/>
          </p:nvPr>
        </p:nvSpPr>
        <p:spPr>
          <a:xfrm>
            <a:off x="448800" y="2255925"/>
            <a:ext cx="8383500" cy="2569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600">
                <a:solidFill>
                  <a:schemeClr val="dk1"/>
                </a:solidFill>
                <a:highlight>
                  <a:srgbClr val="FFFFFF"/>
                </a:highlight>
                <a:latin typeface="Times New Roman"/>
                <a:ea typeface="Times New Roman"/>
                <a:cs typeface="Times New Roman"/>
                <a:sym typeface="Times New Roman"/>
              </a:rPr>
              <a:t>The FENCE instruction includes several control bits that allow for fine-tuning of its ordering behavior. These bits restrict which memory operations are included in the ordering constraints</a:t>
            </a:r>
            <a:endParaRPr sz="1600">
              <a:solidFill>
                <a:schemeClr val="dk1"/>
              </a:solidFill>
              <a:latin typeface="Times New Roman"/>
              <a:ea typeface="Times New Roman"/>
              <a:cs typeface="Times New Roman"/>
              <a:sym typeface="Times New Roman"/>
            </a:endParaRPr>
          </a:p>
          <a:p>
            <a:pPr indent="0" lvl="0" marL="457200" rtl="0" algn="l">
              <a:lnSpc>
                <a:spcPct val="100000"/>
              </a:lnSpc>
              <a:spcBef>
                <a:spcPts val="1200"/>
              </a:spcBef>
              <a:spcAft>
                <a:spcPts val="0"/>
              </a:spcAft>
              <a:buNone/>
            </a:pPr>
            <a:r>
              <a:rPr lang="en" sz="1600">
                <a:solidFill>
                  <a:schemeClr val="dk1"/>
                </a:solidFill>
                <a:latin typeface="Times New Roman"/>
                <a:ea typeface="Times New Roman"/>
                <a:cs typeface="Times New Roman"/>
                <a:sym typeface="Times New Roman"/>
              </a:rPr>
              <a:t>PR: previous reads. 			SR: subsequent reads </a:t>
            </a:r>
            <a:endParaRPr sz="1600">
              <a:solidFill>
                <a:schemeClr val="dk1"/>
              </a:solidFill>
              <a:latin typeface="Times New Roman"/>
              <a:ea typeface="Times New Roman"/>
              <a:cs typeface="Times New Roman"/>
              <a:sym typeface="Times New Roman"/>
            </a:endParaRPr>
          </a:p>
          <a:p>
            <a:pPr indent="0" lvl="0" marL="457200" rtl="0" algn="l">
              <a:lnSpc>
                <a:spcPct val="100000"/>
              </a:lnSpc>
              <a:spcBef>
                <a:spcPts val="1000"/>
              </a:spcBef>
              <a:spcAft>
                <a:spcPts val="0"/>
              </a:spcAft>
              <a:buNone/>
            </a:pPr>
            <a:r>
              <a:rPr lang="en" sz="1600">
                <a:solidFill>
                  <a:schemeClr val="dk1"/>
                </a:solidFill>
                <a:latin typeface="Times New Roman"/>
                <a:ea typeface="Times New Roman"/>
                <a:cs typeface="Times New Roman"/>
                <a:sym typeface="Times New Roman"/>
              </a:rPr>
              <a:t>PW: previous writes. 			SW: subsequent writes </a:t>
            </a:r>
            <a:endParaRPr sz="1600">
              <a:solidFill>
                <a:schemeClr val="dk1"/>
              </a:solidFill>
              <a:latin typeface="Times New Roman"/>
              <a:ea typeface="Times New Roman"/>
              <a:cs typeface="Times New Roman"/>
              <a:sym typeface="Times New Roman"/>
            </a:endParaRPr>
          </a:p>
          <a:p>
            <a:pPr indent="0" lvl="0" marL="457200" rtl="0" algn="l">
              <a:lnSpc>
                <a:spcPct val="100000"/>
              </a:lnSpc>
              <a:spcBef>
                <a:spcPts val="1000"/>
              </a:spcBef>
              <a:spcAft>
                <a:spcPts val="0"/>
              </a:spcAft>
              <a:buNone/>
            </a:pPr>
            <a:r>
              <a:rPr lang="en" sz="1600">
                <a:solidFill>
                  <a:schemeClr val="dk1"/>
                </a:solidFill>
                <a:latin typeface="Times New Roman"/>
                <a:ea typeface="Times New Roman"/>
                <a:cs typeface="Times New Roman"/>
                <a:sym typeface="Times New Roman"/>
              </a:rPr>
              <a:t>PI: previous I/O reads. 		SI: subsequent I/O reads </a:t>
            </a:r>
            <a:endParaRPr sz="1600">
              <a:solidFill>
                <a:schemeClr val="dk1"/>
              </a:solidFill>
              <a:latin typeface="Times New Roman"/>
              <a:ea typeface="Times New Roman"/>
              <a:cs typeface="Times New Roman"/>
              <a:sym typeface="Times New Roman"/>
            </a:endParaRPr>
          </a:p>
          <a:p>
            <a:pPr indent="0" lvl="0" marL="457200" rtl="0" algn="l">
              <a:lnSpc>
                <a:spcPct val="100000"/>
              </a:lnSpc>
              <a:spcBef>
                <a:spcPts val="1000"/>
              </a:spcBef>
              <a:spcAft>
                <a:spcPts val="0"/>
              </a:spcAft>
              <a:buNone/>
            </a:pPr>
            <a:r>
              <a:rPr lang="en" sz="1600">
                <a:solidFill>
                  <a:schemeClr val="dk1"/>
                </a:solidFill>
                <a:latin typeface="Times New Roman"/>
                <a:ea typeface="Times New Roman"/>
                <a:cs typeface="Times New Roman"/>
                <a:sym typeface="Times New Roman"/>
              </a:rPr>
              <a:t>PO: previous I/O writes. 		SO: subsequent I/O writes</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solidFill>
                <a:schemeClr val="dk1"/>
              </a:solidFill>
            </a:endParaRPr>
          </a:p>
        </p:txBody>
      </p:sp>
      <p:pic>
        <p:nvPicPr>
          <p:cNvPr id="178" name="Google Shape;178;p33"/>
          <p:cNvPicPr preferRelativeResize="0"/>
          <p:nvPr/>
        </p:nvPicPr>
        <p:blipFill>
          <a:blip r:embed="rId3">
            <a:alphaModFix/>
          </a:blip>
          <a:stretch>
            <a:fillRect/>
          </a:stretch>
        </p:blipFill>
        <p:spPr>
          <a:xfrm>
            <a:off x="448788" y="1017725"/>
            <a:ext cx="8383524" cy="1171575"/>
          </a:xfrm>
          <a:prstGeom prst="rect">
            <a:avLst/>
          </a:prstGeom>
          <a:noFill/>
          <a:ln>
            <a:noFill/>
          </a:ln>
        </p:spPr>
      </p:pic>
      <p:sp>
        <p:nvSpPr>
          <p:cNvPr id="179" name="Google Shape;17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45833"/>
              <a:buFont typeface="Arial"/>
              <a:buNone/>
            </a:pPr>
            <a:r>
              <a:rPr b="1" lang="en" sz="2400">
                <a:highlight>
                  <a:srgbClr val="FFFFFF"/>
                </a:highlight>
              </a:rPr>
              <a:t>FENCE Bits and Their Function</a:t>
            </a:r>
            <a:endParaRPr b="1" sz="2400">
              <a:highlight>
                <a:srgbClr val="FFFFFF"/>
              </a:highlight>
            </a:endParaRPr>
          </a:p>
          <a:p>
            <a:pPr indent="0" lvl="0" marL="0" rtl="0" algn="l">
              <a:spcBef>
                <a:spcPts val="200"/>
              </a:spcBef>
              <a:spcAft>
                <a:spcPts val="0"/>
              </a:spcAft>
              <a:buNone/>
            </a:pPr>
            <a:r>
              <a:t/>
            </a:r>
            <a:endParaRPr b="1" sz="2750">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311700" y="24450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Clr>
                <a:schemeClr val="dk1"/>
              </a:buClr>
              <a:buSzPct val="45833"/>
              <a:buFont typeface="Arial"/>
              <a:buNone/>
            </a:pPr>
            <a:r>
              <a:rPr b="1" lang="en" sz="2400">
                <a:solidFill>
                  <a:srgbClr val="1F2328"/>
                </a:solidFill>
                <a:highlight>
                  <a:srgbClr val="FFFFFF"/>
                </a:highlight>
              </a:rPr>
              <a:t>Non-Trivial Combinations of PR, PW, SR, and SW Bits</a:t>
            </a:r>
            <a:endParaRPr b="1" sz="2400">
              <a:solidFill>
                <a:srgbClr val="1F2328"/>
              </a:solidFill>
              <a:highlight>
                <a:srgbClr val="FFFFFF"/>
              </a:highlight>
            </a:endParaRPr>
          </a:p>
          <a:p>
            <a:pPr indent="0" lvl="0" marL="0" rtl="0" algn="l">
              <a:spcBef>
                <a:spcPts val="400"/>
              </a:spcBef>
              <a:spcAft>
                <a:spcPts val="0"/>
              </a:spcAft>
              <a:buNone/>
            </a:pPr>
            <a:r>
              <a:t/>
            </a:r>
            <a:endParaRPr/>
          </a:p>
        </p:txBody>
      </p:sp>
      <p:sp>
        <p:nvSpPr>
          <p:cNvPr id="185" name="Google Shape;185;p34"/>
          <p:cNvSpPr txBox="1"/>
          <p:nvPr>
            <p:ph idx="1" type="body"/>
          </p:nvPr>
        </p:nvSpPr>
        <p:spPr>
          <a:xfrm>
            <a:off x="311700" y="920275"/>
            <a:ext cx="4260300" cy="3773100"/>
          </a:xfrm>
          <a:prstGeom prst="rect">
            <a:avLst/>
          </a:prstGeom>
        </p:spPr>
        <p:txBody>
          <a:bodyPr anchorCtr="0" anchor="t" bIns="91425" lIns="91425" spcFirstLastPara="1" rIns="91425" wrap="square" tIns="91425">
            <a:noAutofit/>
          </a:bodyPr>
          <a:lstStyle/>
          <a:p>
            <a:pPr indent="0" lvl="0" marL="0" rtl="0" algn="just">
              <a:lnSpc>
                <a:spcPct val="95000"/>
              </a:lnSpc>
              <a:spcBef>
                <a:spcPts val="1000"/>
              </a:spcBef>
              <a:spcAft>
                <a:spcPts val="0"/>
              </a:spcAft>
              <a:buSzPts val="275"/>
              <a:buNone/>
            </a:pPr>
            <a:r>
              <a:rPr lang="en" sz="1359">
                <a:solidFill>
                  <a:srgbClr val="1F2328"/>
                </a:solidFill>
                <a:highlight>
                  <a:srgbClr val="FFFFFF"/>
                </a:highlight>
                <a:latin typeface="Times New Roman"/>
                <a:ea typeface="Times New Roman"/>
                <a:cs typeface="Times New Roman"/>
                <a:sym typeface="Times New Roman"/>
              </a:rPr>
              <a:t>The FENCE encoding currently has nine non-trivial combinations of the four bits PR, PW, SR, and SW, plus one extra encoding FENCE.TSO</a:t>
            </a:r>
            <a:endParaRPr sz="1359">
              <a:solidFill>
                <a:srgbClr val="1F2328"/>
              </a:solidFill>
              <a:highlight>
                <a:srgbClr val="FFFFFF"/>
              </a:highlight>
              <a:latin typeface="Times New Roman"/>
              <a:ea typeface="Times New Roman"/>
              <a:cs typeface="Times New Roman"/>
              <a:sym typeface="Times New Roman"/>
            </a:endParaRPr>
          </a:p>
          <a:p>
            <a:pPr indent="-314945" lvl="0" marL="457200" rtl="0" algn="just">
              <a:lnSpc>
                <a:spcPct val="95000"/>
              </a:lnSpc>
              <a:spcBef>
                <a:spcPts val="1200"/>
              </a:spcBef>
              <a:spcAft>
                <a:spcPts val="0"/>
              </a:spcAft>
              <a:buClr>
                <a:srgbClr val="1F2328"/>
              </a:buClr>
              <a:buSzPts val="1360"/>
              <a:buAutoNum type="arabicPeriod"/>
            </a:pPr>
            <a:r>
              <a:rPr b="1" lang="en" sz="1359">
                <a:solidFill>
                  <a:srgbClr val="1F2328"/>
                </a:solidFill>
                <a:highlight>
                  <a:srgbClr val="FFFFFF"/>
                </a:highlight>
                <a:latin typeface="Times New Roman"/>
                <a:ea typeface="Times New Roman"/>
                <a:cs typeface="Times New Roman"/>
                <a:sym typeface="Times New Roman"/>
              </a:rPr>
              <a:t>FENCE RW, RW</a:t>
            </a:r>
            <a:r>
              <a:rPr lang="en" sz="1359">
                <a:solidFill>
                  <a:srgbClr val="1F2328"/>
                </a:solidFill>
                <a:highlight>
                  <a:srgbClr val="FFFFFF"/>
                </a:highlight>
                <a:latin typeface="Times New Roman"/>
                <a:ea typeface="Times New Roman"/>
                <a:cs typeface="Times New Roman"/>
                <a:sym typeface="Times New Roman"/>
              </a:rPr>
              <a:t> (</a:t>
            </a:r>
            <a:r>
              <a:rPr lang="en" sz="1359">
                <a:solidFill>
                  <a:srgbClr val="188038"/>
                </a:solidFill>
                <a:highlight>
                  <a:srgbClr val="FFFFFF"/>
                </a:highlight>
                <a:latin typeface="Times New Roman"/>
                <a:ea typeface="Times New Roman"/>
                <a:cs typeface="Times New Roman"/>
                <a:sym typeface="Times New Roman"/>
              </a:rPr>
              <a:t>PR=1, PW=1, SR=1, SW=1</a:t>
            </a:r>
            <a:r>
              <a:rPr lang="en" sz="1359">
                <a:solidFill>
                  <a:srgbClr val="1F2328"/>
                </a:solidFill>
                <a:highlight>
                  <a:srgbClr val="FFFFFF"/>
                </a:highlight>
                <a:latin typeface="Times New Roman"/>
                <a:ea typeface="Times New Roman"/>
                <a:cs typeface="Times New Roman"/>
                <a:sym typeface="Times New Roman"/>
              </a:rPr>
              <a:t>)</a:t>
            </a:r>
            <a:endParaRPr sz="1359">
              <a:solidFill>
                <a:srgbClr val="1F2328"/>
              </a:solidFill>
              <a:highlight>
                <a:srgbClr val="FFFFFF"/>
              </a:highlight>
              <a:latin typeface="Times New Roman"/>
              <a:ea typeface="Times New Roman"/>
              <a:cs typeface="Times New Roman"/>
              <a:sym typeface="Times New Roman"/>
            </a:endParaRPr>
          </a:p>
          <a:p>
            <a:pPr indent="-314945" lvl="0" marL="457200" rtl="0" algn="just">
              <a:lnSpc>
                <a:spcPct val="95000"/>
              </a:lnSpc>
              <a:spcBef>
                <a:spcPts val="1200"/>
              </a:spcBef>
              <a:spcAft>
                <a:spcPts val="0"/>
              </a:spcAft>
              <a:buClr>
                <a:srgbClr val="1F2328"/>
              </a:buClr>
              <a:buSzPts val="1360"/>
              <a:buAutoNum type="arabicPeriod"/>
            </a:pPr>
            <a:r>
              <a:rPr b="1" lang="en" sz="1359">
                <a:solidFill>
                  <a:srgbClr val="1F2328"/>
                </a:solidFill>
                <a:highlight>
                  <a:srgbClr val="FFFFFF"/>
                </a:highlight>
                <a:latin typeface="Times New Roman"/>
                <a:ea typeface="Times New Roman"/>
                <a:cs typeface="Times New Roman"/>
                <a:sym typeface="Times New Roman"/>
              </a:rPr>
              <a:t>FENCE RW, W</a:t>
            </a:r>
            <a:r>
              <a:rPr lang="en" sz="1359">
                <a:solidFill>
                  <a:srgbClr val="1F2328"/>
                </a:solidFill>
                <a:highlight>
                  <a:srgbClr val="FFFFFF"/>
                </a:highlight>
                <a:latin typeface="Times New Roman"/>
                <a:ea typeface="Times New Roman"/>
                <a:cs typeface="Times New Roman"/>
                <a:sym typeface="Times New Roman"/>
              </a:rPr>
              <a:t> (</a:t>
            </a:r>
            <a:r>
              <a:rPr lang="en" sz="1359">
                <a:solidFill>
                  <a:srgbClr val="188038"/>
                </a:solidFill>
                <a:highlight>
                  <a:srgbClr val="FFFFFF"/>
                </a:highlight>
                <a:latin typeface="Times New Roman"/>
                <a:ea typeface="Times New Roman"/>
                <a:cs typeface="Times New Roman"/>
                <a:sym typeface="Times New Roman"/>
              </a:rPr>
              <a:t>PR=1, PW=1, SR=, SW=1</a:t>
            </a:r>
            <a:r>
              <a:rPr lang="en" sz="1359">
                <a:solidFill>
                  <a:srgbClr val="1F2328"/>
                </a:solidFill>
                <a:highlight>
                  <a:srgbClr val="FFFFFF"/>
                </a:highlight>
                <a:latin typeface="Times New Roman"/>
                <a:ea typeface="Times New Roman"/>
                <a:cs typeface="Times New Roman"/>
                <a:sym typeface="Times New Roman"/>
              </a:rPr>
              <a:t>)</a:t>
            </a:r>
            <a:endParaRPr sz="1359">
              <a:solidFill>
                <a:srgbClr val="1F2328"/>
              </a:solidFill>
              <a:highlight>
                <a:srgbClr val="FFFFFF"/>
              </a:highlight>
              <a:latin typeface="Times New Roman"/>
              <a:ea typeface="Times New Roman"/>
              <a:cs typeface="Times New Roman"/>
              <a:sym typeface="Times New Roman"/>
            </a:endParaRPr>
          </a:p>
          <a:p>
            <a:pPr indent="-314945" lvl="0" marL="457200" rtl="0" algn="just">
              <a:lnSpc>
                <a:spcPct val="95000"/>
              </a:lnSpc>
              <a:spcBef>
                <a:spcPts val="1000"/>
              </a:spcBef>
              <a:spcAft>
                <a:spcPts val="0"/>
              </a:spcAft>
              <a:buClr>
                <a:srgbClr val="1F2328"/>
              </a:buClr>
              <a:buSzPts val="1360"/>
              <a:buAutoNum type="arabicPeriod"/>
            </a:pPr>
            <a:r>
              <a:rPr b="1" lang="en" sz="1359">
                <a:solidFill>
                  <a:srgbClr val="1F2328"/>
                </a:solidFill>
                <a:highlight>
                  <a:srgbClr val="FFFFFF"/>
                </a:highlight>
                <a:latin typeface="Times New Roman"/>
                <a:ea typeface="Times New Roman"/>
                <a:cs typeface="Times New Roman"/>
                <a:sym typeface="Times New Roman"/>
              </a:rPr>
              <a:t>FENCE R, RW</a:t>
            </a:r>
            <a:r>
              <a:rPr lang="en" sz="1359">
                <a:solidFill>
                  <a:srgbClr val="1F2328"/>
                </a:solidFill>
                <a:highlight>
                  <a:srgbClr val="FFFFFF"/>
                </a:highlight>
                <a:latin typeface="Times New Roman"/>
                <a:ea typeface="Times New Roman"/>
                <a:cs typeface="Times New Roman"/>
                <a:sym typeface="Times New Roman"/>
              </a:rPr>
              <a:t> (</a:t>
            </a:r>
            <a:r>
              <a:rPr lang="en" sz="1359">
                <a:solidFill>
                  <a:srgbClr val="188038"/>
                </a:solidFill>
                <a:highlight>
                  <a:srgbClr val="FFFFFF"/>
                </a:highlight>
                <a:latin typeface="Times New Roman"/>
                <a:ea typeface="Times New Roman"/>
                <a:cs typeface="Times New Roman"/>
                <a:sym typeface="Times New Roman"/>
              </a:rPr>
              <a:t>PR=1, PW=0, SR=1, SW=1</a:t>
            </a:r>
            <a:r>
              <a:rPr lang="en" sz="1359">
                <a:solidFill>
                  <a:srgbClr val="1F2328"/>
                </a:solidFill>
                <a:highlight>
                  <a:srgbClr val="FFFFFF"/>
                </a:highlight>
                <a:latin typeface="Times New Roman"/>
                <a:ea typeface="Times New Roman"/>
                <a:cs typeface="Times New Roman"/>
                <a:sym typeface="Times New Roman"/>
              </a:rPr>
              <a:t>)</a:t>
            </a:r>
            <a:endParaRPr sz="1359">
              <a:solidFill>
                <a:srgbClr val="1F2328"/>
              </a:solidFill>
              <a:highlight>
                <a:srgbClr val="FFFFFF"/>
              </a:highlight>
              <a:latin typeface="Times New Roman"/>
              <a:ea typeface="Times New Roman"/>
              <a:cs typeface="Times New Roman"/>
              <a:sym typeface="Times New Roman"/>
            </a:endParaRPr>
          </a:p>
          <a:p>
            <a:pPr indent="-314945" lvl="0" marL="457200" rtl="0" algn="just">
              <a:lnSpc>
                <a:spcPct val="95000"/>
              </a:lnSpc>
              <a:spcBef>
                <a:spcPts val="1000"/>
              </a:spcBef>
              <a:spcAft>
                <a:spcPts val="0"/>
              </a:spcAft>
              <a:buClr>
                <a:srgbClr val="1F2328"/>
              </a:buClr>
              <a:buSzPts val="1360"/>
              <a:buAutoNum type="arabicPeriod"/>
            </a:pPr>
            <a:r>
              <a:rPr b="1" lang="en" sz="1359">
                <a:solidFill>
                  <a:srgbClr val="1F2328"/>
                </a:solidFill>
                <a:highlight>
                  <a:srgbClr val="FFFFFF"/>
                </a:highlight>
                <a:latin typeface="Times New Roman"/>
                <a:ea typeface="Times New Roman"/>
                <a:cs typeface="Times New Roman"/>
                <a:sym typeface="Times New Roman"/>
              </a:rPr>
              <a:t>FENCE R, R</a:t>
            </a:r>
            <a:r>
              <a:rPr lang="en" sz="1359">
                <a:solidFill>
                  <a:srgbClr val="1F2328"/>
                </a:solidFill>
                <a:highlight>
                  <a:srgbClr val="FFFFFF"/>
                </a:highlight>
                <a:latin typeface="Times New Roman"/>
                <a:ea typeface="Times New Roman"/>
                <a:cs typeface="Times New Roman"/>
                <a:sym typeface="Times New Roman"/>
              </a:rPr>
              <a:t> (</a:t>
            </a:r>
            <a:r>
              <a:rPr lang="en" sz="1359">
                <a:solidFill>
                  <a:srgbClr val="188038"/>
                </a:solidFill>
                <a:highlight>
                  <a:srgbClr val="FFFFFF"/>
                </a:highlight>
                <a:latin typeface="Times New Roman"/>
                <a:ea typeface="Times New Roman"/>
                <a:cs typeface="Times New Roman"/>
                <a:sym typeface="Times New Roman"/>
              </a:rPr>
              <a:t>PR=1, PW=0, SR=1, SW=0</a:t>
            </a:r>
            <a:r>
              <a:rPr lang="en" sz="1359">
                <a:solidFill>
                  <a:srgbClr val="1F2328"/>
                </a:solidFill>
                <a:highlight>
                  <a:srgbClr val="FFFFFF"/>
                </a:highlight>
                <a:latin typeface="Times New Roman"/>
                <a:ea typeface="Times New Roman"/>
                <a:cs typeface="Times New Roman"/>
                <a:sym typeface="Times New Roman"/>
              </a:rPr>
              <a:t>)</a:t>
            </a:r>
            <a:endParaRPr sz="1359">
              <a:solidFill>
                <a:srgbClr val="1F2328"/>
              </a:solidFill>
              <a:highlight>
                <a:srgbClr val="FFFFFF"/>
              </a:highlight>
              <a:latin typeface="Times New Roman"/>
              <a:ea typeface="Times New Roman"/>
              <a:cs typeface="Times New Roman"/>
              <a:sym typeface="Times New Roman"/>
            </a:endParaRPr>
          </a:p>
          <a:p>
            <a:pPr indent="-314945" lvl="0" marL="457200" rtl="0" algn="just">
              <a:lnSpc>
                <a:spcPct val="95000"/>
              </a:lnSpc>
              <a:spcBef>
                <a:spcPts val="1000"/>
              </a:spcBef>
              <a:spcAft>
                <a:spcPts val="0"/>
              </a:spcAft>
              <a:buClr>
                <a:srgbClr val="1F2328"/>
              </a:buClr>
              <a:buSzPts val="1360"/>
              <a:buAutoNum type="arabicPeriod"/>
            </a:pPr>
            <a:r>
              <a:rPr b="1" lang="en" sz="1359">
                <a:solidFill>
                  <a:srgbClr val="1F2328"/>
                </a:solidFill>
                <a:highlight>
                  <a:srgbClr val="FFFFFF"/>
                </a:highlight>
                <a:latin typeface="Times New Roman"/>
                <a:ea typeface="Times New Roman"/>
                <a:cs typeface="Times New Roman"/>
                <a:sym typeface="Times New Roman"/>
              </a:rPr>
              <a:t>FENCE W, W</a:t>
            </a:r>
            <a:r>
              <a:rPr lang="en" sz="1359">
                <a:solidFill>
                  <a:srgbClr val="1F2328"/>
                </a:solidFill>
                <a:highlight>
                  <a:srgbClr val="FFFFFF"/>
                </a:highlight>
                <a:latin typeface="Times New Roman"/>
                <a:ea typeface="Times New Roman"/>
                <a:cs typeface="Times New Roman"/>
                <a:sym typeface="Times New Roman"/>
              </a:rPr>
              <a:t> (</a:t>
            </a:r>
            <a:r>
              <a:rPr lang="en" sz="1359">
                <a:solidFill>
                  <a:srgbClr val="188038"/>
                </a:solidFill>
                <a:highlight>
                  <a:srgbClr val="FFFFFF"/>
                </a:highlight>
                <a:latin typeface="Times New Roman"/>
                <a:ea typeface="Times New Roman"/>
                <a:cs typeface="Times New Roman"/>
                <a:sym typeface="Times New Roman"/>
              </a:rPr>
              <a:t>PR=0, PW=1, SR=0, SW=1</a:t>
            </a:r>
            <a:r>
              <a:rPr lang="en" sz="1359">
                <a:solidFill>
                  <a:srgbClr val="1F2328"/>
                </a:solidFill>
                <a:highlight>
                  <a:srgbClr val="FFFFFF"/>
                </a:highlight>
                <a:latin typeface="Times New Roman"/>
                <a:ea typeface="Times New Roman"/>
                <a:cs typeface="Times New Roman"/>
                <a:sym typeface="Times New Roman"/>
              </a:rPr>
              <a:t>)</a:t>
            </a:r>
            <a:endParaRPr sz="1359">
              <a:solidFill>
                <a:srgbClr val="1F2328"/>
              </a:solidFill>
              <a:highlight>
                <a:srgbClr val="FFFFFF"/>
              </a:highlight>
              <a:latin typeface="Times New Roman"/>
              <a:ea typeface="Times New Roman"/>
              <a:cs typeface="Times New Roman"/>
              <a:sym typeface="Times New Roman"/>
            </a:endParaRPr>
          </a:p>
          <a:p>
            <a:pPr indent="-314945" lvl="0" marL="457200" rtl="0" algn="just">
              <a:lnSpc>
                <a:spcPct val="95000"/>
              </a:lnSpc>
              <a:spcBef>
                <a:spcPts val="1000"/>
              </a:spcBef>
              <a:spcAft>
                <a:spcPts val="0"/>
              </a:spcAft>
              <a:buClr>
                <a:srgbClr val="1F2328"/>
              </a:buClr>
              <a:buSzPts val="1360"/>
              <a:buAutoNum type="arabicPeriod"/>
            </a:pPr>
            <a:r>
              <a:rPr b="1" lang="en" sz="1359">
                <a:solidFill>
                  <a:srgbClr val="1F2328"/>
                </a:solidFill>
                <a:highlight>
                  <a:srgbClr val="FFFFFF"/>
                </a:highlight>
                <a:latin typeface="Times New Roman"/>
                <a:ea typeface="Times New Roman"/>
                <a:cs typeface="Times New Roman"/>
                <a:sym typeface="Times New Roman"/>
              </a:rPr>
              <a:t>FENCE W, RW</a:t>
            </a:r>
            <a:r>
              <a:rPr lang="en" sz="1359">
                <a:solidFill>
                  <a:srgbClr val="1F2328"/>
                </a:solidFill>
                <a:highlight>
                  <a:srgbClr val="FFFFFF"/>
                </a:highlight>
                <a:latin typeface="Times New Roman"/>
                <a:ea typeface="Times New Roman"/>
                <a:cs typeface="Times New Roman"/>
                <a:sym typeface="Times New Roman"/>
              </a:rPr>
              <a:t> (</a:t>
            </a:r>
            <a:r>
              <a:rPr lang="en" sz="1359">
                <a:solidFill>
                  <a:srgbClr val="188038"/>
                </a:solidFill>
                <a:highlight>
                  <a:srgbClr val="FFFFFF"/>
                </a:highlight>
                <a:latin typeface="Times New Roman"/>
                <a:ea typeface="Times New Roman"/>
                <a:cs typeface="Times New Roman"/>
                <a:sym typeface="Times New Roman"/>
              </a:rPr>
              <a:t>PR=0, PW=1, SR=1, SW=1</a:t>
            </a:r>
            <a:r>
              <a:rPr lang="en" sz="1359">
                <a:solidFill>
                  <a:srgbClr val="1F2328"/>
                </a:solidFill>
                <a:highlight>
                  <a:srgbClr val="FFFFFF"/>
                </a:highlight>
                <a:latin typeface="Times New Roman"/>
                <a:ea typeface="Times New Roman"/>
                <a:cs typeface="Times New Roman"/>
                <a:sym typeface="Times New Roman"/>
              </a:rPr>
              <a:t>)</a:t>
            </a:r>
            <a:endParaRPr sz="1359">
              <a:solidFill>
                <a:srgbClr val="1F2328"/>
              </a:solidFill>
              <a:highlight>
                <a:srgbClr val="FFFFFF"/>
              </a:highlight>
              <a:latin typeface="Times New Roman"/>
              <a:ea typeface="Times New Roman"/>
              <a:cs typeface="Times New Roman"/>
              <a:sym typeface="Times New Roman"/>
            </a:endParaRPr>
          </a:p>
          <a:p>
            <a:pPr indent="-314945" lvl="0" marL="457200" rtl="0" algn="just">
              <a:lnSpc>
                <a:spcPct val="95000"/>
              </a:lnSpc>
              <a:spcBef>
                <a:spcPts val="1000"/>
              </a:spcBef>
              <a:spcAft>
                <a:spcPts val="0"/>
              </a:spcAft>
              <a:buClr>
                <a:srgbClr val="1F2328"/>
              </a:buClr>
              <a:buSzPts val="1360"/>
              <a:buAutoNum type="arabicPeriod"/>
            </a:pPr>
            <a:r>
              <a:rPr b="1" lang="en" sz="1359">
                <a:solidFill>
                  <a:srgbClr val="1F2328"/>
                </a:solidFill>
                <a:highlight>
                  <a:srgbClr val="FFFFFF"/>
                </a:highlight>
                <a:latin typeface="Times New Roman"/>
                <a:ea typeface="Times New Roman"/>
                <a:cs typeface="Times New Roman"/>
                <a:sym typeface="Times New Roman"/>
              </a:rPr>
              <a:t>FENCE RW, R</a:t>
            </a:r>
            <a:r>
              <a:rPr lang="en" sz="1359">
                <a:solidFill>
                  <a:srgbClr val="1F2328"/>
                </a:solidFill>
                <a:highlight>
                  <a:srgbClr val="FFFFFF"/>
                </a:highlight>
                <a:latin typeface="Times New Roman"/>
                <a:ea typeface="Times New Roman"/>
                <a:cs typeface="Times New Roman"/>
                <a:sym typeface="Times New Roman"/>
              </a:rPr>
              <a:t> (</a:t>
            </a:r>
            <a:r>
              <a:rPr lang="en" sz="1359">
                <a:solidFill>
                  <a:srgbClr val="188038"/>
                </a:solidFill>
                <a:highlight>
                  <a:srgbClr val="FFFFFF"/>
                </a:highlight>
                <a:latin typeface="Times New Roman"/>
                <a:ea typeface="Times New Roman"/>
                <a:cs typeface="Times New Roman"/>
                <a:sym typeface="Times New Roman"/>
              </a:rPr>
              <a:t>PR=1, PW=1, SR=1, SW=0</a:t>
            </a:r>
            <a:r>
              <a:rPr lang="en" sz="1359">
                <a:solidFill>
                  <a:srgbClr val="1F2328"/>
                </a:solidFill>
                <a:highlight>
                  <a:srgbClr val="FFFFFF"/>
                </a:highlight>
                <a:latin typeface="Times New Roman"/>
                <a:ea typeface="Times New Roman"/>
                <a:cs typeface="Times New Roman"/>
                <a:sym typeface="Times New Roman"/>
              </a:rPr>
              <a:t>)</a:t>
            </a:r>
            <a:endParaRPr sz="1359">
              <a:solidFill>
                <a:srgbClr val="1F2328"/>
              </a:solidFill>
              <a:highlight>
                <a:srgbClr val="FFFFFF"/>
              </a:highlight>
              <a:latin typeface="Times New Roman"/>
              <a:ea typeface="Times New Roman"/>
              <a:cs typeface="Times New Roman"/>
              <a:sym typeface="Times New Roman"/>
            </a:endParaRPr>
          </a:p>
          <a:p>
            <a:pPr indent="-314945" lvl="0" marL="457200" rtl="0" algn="just">
              <a:lnSpc>
                <a:spcPct val="95000"/>
              </a:lnSpc>
              <a:spcBef>
                <a:spcPts val="1000"/>
              </a:spcBef>
              <a:spcAft>
                <a:spcPts val="0"/>
              </a:spcAft>
              <a:buClr>
                <a:srgbClr val="1F2328"/>
              </a:buClr>
              <a:buSzPts val="1360"/>
              <a:buAutoNum type="arabicPeriod"/>
            </a:pPr>
            <a:r>
              <a:rPr b="1" lang="en" sz="1359">
                <a:solidFill>
                  <a:srgbClr val="1F2328"/>
                </a:solidFill>
                <a:highlight>
                  <a:srgbClr val="FFFFFF"/>
                </a:highlight>
                <a:latin typeface="Times New Roman"/>
                <a:ea typeface="Times New Roman"/>
                <a:cs typeface="Times New Roman"/>
                <a:sym typeface="Times New Roman"/>
              </a:rPr>
              <a:t>FENCE W, R</a:t>
            </a:r>
            <a:r>
              <a:rPr lang="en" sz="1359">
                <a:solidFill>
                  <a:srgbClr val="1F2328"/>
                </a:solidFill>
                <a:highlight>
                  <a:srgbClr val="FFFFFF"/>
                </a:highlight>
                <a:latin typeface="Times New Roman"/>
                <a:ea typeface="Times New Roman"/>
                <a:cs typeface="Times New Roman"/>
                <a:sym typeface="Times New Roman"/>
              </a:rPr>
              <a:t> (</a:t>
            </a:r>
            <a:r>
              <a:rPr lang="en" sz="1359">
                <a:solidFill>
                  <a:srgbClr val="188038"/>
                </a:solidFill>
                <a:highlight>
                  <a:srgbClr val="FFFFFF"/>
                </a:highlight>
                <a:latin typeface="Times New Roman"/>
                <a:ea typeface="Times New Roman"/>
                <a:cs typeface="Times New Roman"/>
                <a:sym typeface="Times New Roman"/>
              </a:rPr>
              <a:t>PR=0, PW=1, SR=1, SW=0</a:t>
            </a:r>
            <a:r>
              <a:rPr lang="en" sz="1359">
                <a:solidFill>
                  <a:srgbClr val="1F2328"/>
                </a:solidFill>
                <a:highlight>
                  <a:srgbClr val="FFFFFF"/>
                </a:highlight>
                <a:latin typeface="Times New Roman"/>
                <a:ea typeface="Times New Roman"/>
                <a:cs typeface="Times New Roman"/>
                <a:sym typeface="Times New Roman"/>
              </a:rPr>
              <a:t>)</a:t>
            </a:r>
            <a:endParaRPr sz="1359">
              <a:solidFill>
                <a:srgbClr val="1F2328"/>
              </a:solidFill>
              <a:highlight>
                <a:srgbClr val="FFFFFF"/>
              </a:highlight>
              <a:latin typeface="Times New Roman"/>
              <a:ea typeface="Times New Roman"/>
              <a:cs typeface="Times New Roman"/>
              <a:sym typeface="Times New Roman"/>
            </a:endParaRPr>
          </a:p>
          <a:p>
            <a:pPr indent="-314945" lvl="0" marL="457200" rtl="0" algn="just">
              <a:lnSpc>
                <a:spcPct val="95000"/>
              </a:lnSpc>
              <a:spcBef>
                <a:spcPts val="1000"/>
              </a:spcBef>
              <a:spcAft>
                <a:spcPts val="0"/>
              </a:spcAft>
              <a:buClr>
                <a:srgbClr val="1F2328"/>
              </a:buClr>
              <a:buSzPts val="1360"/>
              <a:buAutoNum type="arabicPeriod"/>
            </a:pPr>
            <a:r>
              <a:rPr b="1" lang="en" sz="1359">
                <a:solidFill>
                  <a:srgbClr val="1F2328"/>
                </a:solidFill>
                <a:highlight>
                  <a:srgbClr val="FFFFFF"/>
                </a:highlight>
                <a:latin typeface="Times New Roman"/>
                <a:ea typeface="Times New Roman"/>
                <a:cs typeface="Times New Roman"/>
                <a:sym typeface="Times New Roman"/>
              </a:rPr>
              <a:t>FENCE R, W</a:t>
            </a:r>
            <a:r>
              <a:rPr lang="en" sz="1359">
                <a:solidFill>
                  <a:srgbClr val="1F2328"/>
                </a:solidFill>
                <a:highlight>
                  <a:srgbClr val="FFFFFF"/>
                </a:highlight>
                <a:latin typeface="Times New Roman"/>
                <a:ea typeface="Times New Roman"/>
                <a:cs typeface="Times New Roman"/>
                <a:sym typeface="Times New Roman"/>
              </a:rPr>
              <a:t> (</a:t>
            </a:r>
            <a:r>
              <a:rPr lang="en" sz="1359">
                <a:solidFill>
                  <a:srgbClr val="188038"/>
                </a:solidFill>
                <a:highlight>
                  <a:srgbClr val="FFFFFF"/>
                </a:highlight>
                <a:latin typeface="Times New Roman"/>
                <a:ea typeface="Times New Roman"/>
                <a:cs typeface="Times New Roman"/>
                <a:sym typeface="Times New Roman"/>
              </a:rPr>
              <a:t>PR=1, PW=0, SR=0, SW=1</a:t>
            </a:r>
            <a:r>
              <a:rPr lang="en" sz="1359">
                <a:solidFill>
                  <a:srgbClr val="1F2328"/>
                </a:solidFill>
                <a:highlight>
                  <a:srgbClr val="FFFFFF"/>
                </a:highlight>
                <a:latin typeface="Times New Roman"/>
                <a:ea typeface="Times New Roman"/>
                <a:cs typeface="Times New Roman"/>
                <a:sym typeface="Times New Roman"/>
              </a:rPr>
              <a:t>)</a:t>
            </a:r>
            <a:endParaRPr sz="1359">
              <a:solidFill>
                <a:srgbClr val="1F2328"/>
              </a:solidFill>
              <a:highlight>
                <a:srgbClr val="FFFFFF"/>
              </a:highlight>
              <a:latin typeface="Times New Roman"/>
              <a:ea typeface="Times New Roman"/>
              <a:cs typeface="Times New Roman"/>
              <a:sym typeface="Times New Roman"/>
            </a:endParaRPr>
          </a:p>
          <a:p>
            <a:pPr indent="0" lvl="0" marL="0" rtl="0" algn="just">
              <a:lnSpc>
                <a:spcPct val="95000"/>
              </a:lnSpc>
              <a:spcBef>
                <a:spcPts val="1200"/>
              </a:spcBef>
              <a:spcAft>
                <a:spcPts val="1200"/>
              </a:spcAft>
              <a:buSzPts val="275"/>
              <a:buNone/>
            </a:pPr>
            <a:r>
              <a:t/>
            </a:r>
            <a:endParaRPr sz="300">
              <a:solidFill>
                <a:srgbClr val="1F2328"/>
              </a:solidFill>
              <a:highlight>
                <a:srgbClr val="FFFFFF"/>
              </a:highlight>
              <a:latin typeface="Times New Roman"/>
              <a:ea typeface="Times New Roman"/>
              <a:cs typeface="Times New Roman"/>
              <a:sym typeface="Times New Roman"/>
            </a:endParaRPr>
          </a:p>
        </p:txBody>
      </p:sp>
      <p:sp>
        <p:nvSpPr>
          <p:cNvPr id="186" name="Google Shape;186;p34"/>
          <p:cNvSpPr txBox="1"/>
          <p:nvPr/>
        </p:nvSpPr>
        <p:spPr>
          <a:xfrm>
            <a:off x="5000600" y="917400"/>
            <a:ext cx="3831600" cy="330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350">
                <a:solidFill>
                  <a:srgbClr val="1F2328"/>
                </a:solidFill>
                <a:highlight>
                  <a:srgbClr val="FFFFFF"/>
                </a:highlight>
                <a:latin typeface="Times New Roman"/>
                <a:ea typeface="Times New Roman"/>
                <a:cs typeface="Times New Roman"/>
                <a:sym typeface="Times New Roman"/>
              </a:rPr>
              <a:t>Of the ten non-trivial options, only six are commonly used in practice:</a:t>
            </a:r>
            <a:endParaRPr sz="1350">
              <a:solidFill>
                <a:srgbClr val="1F2328"/>
              </a:solidFill>
              <a:highlight>
                <a:srgbClr val="FFFFFF"/>
              </a:highlight>
              <a:latin typeface="Times New Roman"/>
              <a:ea typeface="Times New Roman"/>
              <a:cs typeface="Times New Roman"/>
              <a:sym typeface="Times New Roman"/>
            </a:endParaRPr>
          </a:p>
          <a:p>
            <a:pPr indent="-314325" lvl="0" marL="457200" rtl="0" algn="l">
              <a:lnSpc>
                <a:spcPct val="115000"/>
              </a:lnSpc>
              <a:spcBef>
                <a:spcPts val="1000"/>
              </a:spcBef>
              <a:spcAft>
                <a:spcPts val="0"/>
              </a:spcAft>
              <a:buClr>
                <a:srgbClr val="1F2328"/>
              </a:buClr>
              <a:buSzPts val="1350"/>
              <a:buFont typeface="Times New Roman"/>
              <a:buChar char="●"/>
            </a:pPr>
            <a:r>
              <a:rPr lang="en" sz="1350">
                <a:solidFill>
                  <a:srgbClr val="1F2328"/>
                </a:solidFill>
                <a:highlight>
                  <a:srgbClr val="FFFFFF"/>
                </a:highlight>
                <a:latin typeface="Times New Roman"/>
                <a:ea typeface="Times New Roman"/>
                <a:cs typeface="Times New Roman"/>
                <a:sym typeface="Times New Roman"/>
              </a:rPr>
              <a:t>FENCE RW,RW</a:t>
            </a:r>
            <a:endParaRPr sz="1350">
              <a:solidFill>
                <a:srgbClr val="1F2328"/>
              </a:solidFill>
              <a:highlight>
                <a:srgbClr val="FFFFFF"/>
              </a:highlight>
              <a:latin typeface="Times New Roman"/>
              <a:ea typeface="Times New Roman"/>
              <a:cs typeface="Times New Roman"/>
              <a:sym typeface="Times New Roman"/>
            </a:endParaRPr>
          </a:p>
          <a:p>
            <a:pPr indent="-314325" lvl="0" marL="457200" rtl="0" algn="l">
              <a:lnSpc>
                <a:spcPct val="115000"/>
              </a:lnSpc>
              <a:spcBef>
                <a:spcPts val="1000"/>
              </a:spcBef>
              <a:spcAft>
                <a:spcPts val="0"/>
              </a:spcAft>
              <a:buClr>
                <a:srgbClr val="1F2328"/>
              </a:buClr>
              <a:buSzPts val="1350"/>
              <a:buFont typeface="Times New Roman"/>
              <a:buChar char="●"/>
            </a:pPr>
            <a:r>
              <a:rPr lang="en" sz="1350">
                <a:solidFill>
                  <a:srgbClr val="1F2328"/>
                </a:solidFill>
                <a:highlight>
                  <a:srgbClr val="FFFFFF"/>
                </a:highlight>
                <a:latin typeface="Times New Roman"/>
                <a:ea typeface="Times New Roman"/>
                <a:cs typeface="Times New Roman"/>
                <a:sym typeface="Times New Roman"/>
              </a:rPr>
              <a:t>FENCE.TSO</a:t>
            </a:r>
            <a:endParaRPr sz="1350">
              <a:solidFill>
                <a:srgbClr val="1F2328"/>
              </a:solidFill>
              <a:highlight>
                <a:srgbClr val="FFFFFF"/>
              </a:highlight>
              <a:latin typeface="Times New Roman"/>
              <a:ea typeface="Times New Roman"/>
              <a:cs typeface="Times New Roman"/>
              <a:sym typeface="Times New Roman"/>
            </a:endParaRPr>
          </a:p>
          <a:p>
            <a:pPr indent="-314325" lvl="0" marL="457200" rtl="0" algn="l">
              <a:lnSpc>
                <a:spcPct val="115000"/>
              </a:lnSpc>
              <a:spcBef>
                <a:spcPts val="1000"/>
              </a:spcBef>
              <a:spcAft>
                <a:spcPts val="0"/>
              </a:spcAft>
              <a:buClr>
                <a:srgbClr val="1F2328"/>
              </a:buClr>
              <a:buSzPts val="1350"/>
              <a:buFont typeface="Times New Roman"/>
              <a:buChar char="●"/>
            </a:pPr>
            <a:r>
              <a:rPr lang="en" sz="1350">
                <a:solidFill>
                  <a:srgbClr val="1F2328"/>
                </a:solidFill>
                <a:highlight>
                  <a:srgbClr val="FFFFFF"/>
                </a:highlight>
                <a:latin typeface="Times New Roman"/>
                <a:ea typeface="Times New Roman"/>
                <a:cs typeface="Times New Roman"/>
                <a:sym typeface="Times New Roman"/>
              </a:rPr>
              <a:t>FENCE RW,W</a:t>
            </a:r>
            <a:endParaRPr sz="1350">
              <a:solidFill>
                <a:srgbClr val="1F2328"/>
              </a:solidFill>
              <a:highlight>
                <a:srgbClr val="FFFFFF"/>
              </a:highlight>
              <a:latin typeface="Times New Roman"/>
              <a:ea typeface="Times New Roman"/>
              <a:cs typeface="Times New Roman"/>
              <a:sym typeface="Times New Roman"/>
            </a:endParaRPr>
          </a:p>
          <a:p>
            <a:pPr indent="-314325" lvl="0" marL="457200" rtl="0" algn="l">
              <a:lnSpc>
                <a:spcPct val="115000"/>
              </a:lnSpc>
              <a:spcBef>
                <a:spcPts val="1000"/>
              </a:spcBef>
              <a:spcAft>
                <a:spcPts val="0"/>
              </a:spcAft>
              <a:buClr>
                <a:srgbClr val="1F2328"/>
              </a:buClr>
              <a:buSzPts val="1350"/>
              <a:buFont typeface="Times New Roman"/>
              <a:buChar char="●"/>
            </a:pPr>
            <a:r>
              <a:rPr lang="en" sz="1350">
                <a:solidFill>
                  <a:srgbClr val="1F2328"/>
                </a:solidFill>
                <a:highlight>
                  <a:srgbClr val="FFFFFF"/>
                </a:highlight>
                <a:latin typeface="Times New Roman"/>
                <a:ea typeface="Times New Roman"/>
                <a:cs typeface="Times New Roman"/>
                <a:sym typeface="Times New Roman"/>
              </a:rPr>
              <a:t>FENCE R,RW</a:t>
            </a:r>
            <a:endParaRPr sz="1350">
              <a:solidFill>
                <a:srgbClr val="1F2328"/>
              </a:solidFill>
              <a:highlight>
                <a:srgbClr val="FFFFFF"/>
              </a:highlight>
              <a:latin typeface="Times New Roman"/>
              <a:ea typeface="Times New Roman"/>
              <a:cs typeface="Times New Roman"/>
              <a:sym typeface="Times New Roman"/>
            </a:endParaRPr>
          </a:p>
          <a:p>
            <a:pPr indent="-314325" lvl="0" marL="457200" rtl="0" algn="l">
              <a:lnSpc>
                <a:spcPct val="115000"/>
              </a:lnSpc>
              <a:spcBef>
                <a:spcPts val="1000"/>
              </a:spcBef>
              <a:spcAft>
                <a:spcPts val="0"/>
              </a:spcAft>
              <a:buClr>
                <a:srgbClr val="1F2328"/>
              </a:buClr>
              <a:buSzPts val="1350"/>
              <a:buFont typeface="Times New Roman"/>
              <a:buChar char="●"/>
            </a:pPr>
            <a:r>
              <a:rPr lang="en" sz="1350">
                <a:solidFill>
                  <a:srgbClr val="1F2328"/>
                </a:solidFill>
                <a:highlight>
                  <a:srgbClr val="FFFFFF"/>
                </a:highlight>
                <a:latin typeface="Times New Roman"/>
                <a:ea typeface="Times New Roman"/>
                <a:cs typeface="Times New Roman"/>
                <a:sym typeface="Times New Roman"/>
              </a:rPr>
              <a:t>FENCE R,R</a:t>
            </a:r>
            <a:endParaRPr sz="1350">
              <a:solidFill>
                <a:srgbClr val="1F2328"/>
              </a:solidFill>
              <a:highlight>
                <a:srgbClr val="FFFFFF"/>
              </a:highlight>
              <a:latin typeface="Times New Roman"/>
              <a:ea typeface="Times New Roman"/>
              <a:cs typeface="Times New Roman"/>
              <a:sym typeface="Times New Roman"/>
            </a:endParaRPr>
          </a:p>
          <a:p>
            <a:pPr indent="-314325" lvl="0" marL="457200" rtl="0" algn="l">
              <a:lnSpc>
                <a:spcPct val="115000"/>
              </a:lnSpc>
              <a:spcBef>
                <a:spcPts val="1000"/>
              </a:spcBef>
              <a:spcAft>
                <a:spcPts val="0"/>
              </a:spcAft>
              <a:buClr>
                <a:srgbClr val="1F2328"/>
              </a:buClr>
              <a:buSzPts val="1350"/>
              <a:buFont typeface="Times New Roman"/>
              <a:buChar char="●"/>
            </a:pPr>
            <a:r>
              <a:rPr lang="en" sz="1350">
                <a:solidFill>
                  <a:srgbClr val="1F2328"/>
                </a:solidFill>
                <a:highlight>
                  <a:srgbClr val="FFFFFF"/>
                </a:highlight>
                <a:latin typeface="Times New Roman"/>
                <a:ea typeface="Times New Roman"/>
                <a:cs typeface="Times New Roman"/>
                <a:sym typeface="Times New Roman"/>
              </a:rPr>
              <a:t>FENCE W,W</a:t>
            </a:r>
            <a:endParaRPr sz="1350">
              <a:solidFill>
                <a:srgbClr val="1F2328"/>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rgbClr val="188038"/>
                </a:solidFill>
                <a:latin typeface="Times New Roman"/>
                <a:ea typeface="Times New Roman"/>
                <a:cs typeface="Times New Roman"/>
                <a:sym typeface="Times New Roman"/>
              </a:rPr>
              <a:t>FENCE.TSO</a:t>
            </a:r>
            <a:r>
              <a:rPr lang="en" sz="1100">
                <a:solidFill>
                  <a:schemeClr val="dk1"/>
                </a:solidFill>
                <a:latin typeface="Times New Roman"/>
                <a:ea typeface="Times New Roman"/>
                <a:cs typeface="Times New Roman"/>
                <a:sym typeface="Times New Roman"/>
              </a:rPr>
              <a:t> encoding can be used to map acquire and release semantics to ensure that all memory operations before the fence are visible to all operations that follow it. This helps in implementing a memory model similar to TSO (Total Store Order), where stores are globally ordered and loads can be reordered with respect to stores.</a:t>
            </a:r>
            <a:endParaRPr sz="1350">
              <a:solidFill>
                <a:srgbClr val="1F2328"/>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350">
              <a:solidFill>
                <a:srgbClr val="1F2328"/>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sz="1350">
              <a:solidFill>
                <a:schemeClr val="dk2"/>
              </a:solidFill>
              <a:latin typeface="Times New Roman"/>
              <a:ea typeface="Times New Roman"/>
              <a:cs typeface="Times New Roman"/>
              <a:sym typeface="Times New Roman"/>
            </a:endParaRPr>
          </a:p>
        </p:txBody>
      </p:sp>
      <p:cxnSp>
        <p:nvCxnSpPr>
          <p:cNvPr id="187" name="Google Shape;187;p34"/>
          <p:cNvCxnSpPr/>
          <p:nvPr/>
        </p:nvCxnSpPr>
        <p:spPr>
          <a:xfrm>
            <a:off x="4780000" y="1033375"/>
            <a:ext cx="20100" cy="38544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1200"/>
              </a:spcBef>
              <a:spcAft>
                <a:spcPts val="0"/>
              </a:spcAft>
              <a:buClr>
                <a:schemeClr val="dk1"/>
              </a:buClr>
              <a:buSzPct val="45833"/>
              <a:buFont typeface="Arial"/>
              <a:buNone/>
            </a:pPr>
            <a:r>
              <a:rPr b="1" lang="en" sz="2400">
                <a:highlight>
                  <a:srgbClr val="FFFFFF"/>
                </a:highlight>
              </a:rPr>
              <a:t>Explicit Synchronization</a:t>
            </a:r>
            <a:endParaRPr b="1" sz="2400">
              <a:highlight>
                <a:srgbClr val="FFFFFF"/>
              </a:highlight>
            </a:endParaRPr>
          </a:p>
          <a:p>
            <a:pPr indent="0" lvl="0" marL="0" rtl="0" algn="l">
              <a:spcBef>
                <a:spcPts val="200"/>
              </a:spcBef>
              <a:spcAft>
                <a:spcPts val="0"/>
              </a:spcAft>
              <a:buNone/>
            </a:pPr>
            <a:r>
              <a:t/>
            </a:r>
            <a:endParaRPr/>
          </a:p>
        </p:txBody>
      </p:sp>
      <p:sp>
        <p:nvSpPr>
          <p:cNvPr id="193" name="Google Shape;193;p35"/>
          <p:cNvSpPr txBox="1"/>
          <p:nvPr>
            <p:ph idx="1" type="body"/>
          </p:nvPr>
        </p:nvSpPr>
        <p:spPr>
          <a:xfrm>
            <a:off x="311700" y="1017725"/>
            <a:ext cx="6108300" cy="383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000">
                <a:solidFill>
                  <a:schemeClr val="dk1"/>
                </a:solidFill>
                <a:latin typeface="Times New Roman"/>
                <a:ea typeface="Times New Roman"/>
                <a:cs typeface="Times New Roman"/>
                <a:sym typeface="Times New Roman"/>
              </a:rPr>
              <a:t>Rule 5: acquire annotation [ppo:acquire]</a:t>
            </a:r>
            <a:endParaRPr b="1" sz="2000">
              <a:solidFill>
                <a:schemeClr val="dk1"/>
              </a:solidFill>
              <a:latin typeface="Times New Roman"/>
              <a:ea typeface="Times New Roman"/>
              <a:cs typeface="Times New Roman"/>
              <a:sym typeface="Times New Roman"/>
            </a:endParaRPr>
          </a:p>
          <a:p>
            <a:pPr indent="-317500" lvl="0" marL="457200" rtl="0" algn="just">
              <a:spcBef>
                <a:spcPts val="120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Statement : </a:t>
            </a:r>
            <a:r>
              <a:rPr lang="en" sz="1400">
                <a:solidFill>
                  <a:schemeClr val="dk1"/>
                </a:solidFill>
                <a:highlight>
                  <a:srgbClr val="FFFFFF"/>
                </a:highlight>
                <a:latin typeface="Times New Roman"/>
                <a:ea typeface="Times New Roman"/>
                <a:cs typeface="Times New Roman"/>
                <a:sym typeface="Times New Roman"/>
              </a:rPr>
              <a:t>An acquire operation ensures that all memory operations following it in program order (i.e., in the program's instruction sequence) will also follow it in the global memory order (the order observed by all processors in a system)</a:t>
            </a:r>
            <a:endParaRPr sz="1400">
              <a:solidFill>
                <a:schemeClr val="dk1"/>
              </a:solidFill>
              <a:highlight>
                <a:srgbClr val="FFFFFF"/>
              </a:highlight>
              <a:latin typeface="Times New Roman"/>
              <a:ea typeface="Times New Roman"/>
              <a:cs typeface="Times New Roman"/>
              <a:sym typeface="Times New Roman"/>
            </a:endParaRPr>
          </a:p>
          <a:p>
            <a:pPr indent="-317500" lvl="0" marL="457200" rtl="0" algn="just">
              <a:spcBef>
                <a:spcPts val="1200"/>
              </a:spcBef>
              <a:spcAft>
                <a:spcPts val="0"/>
              </a:spcAft>
              <a:buClr>
                <a:schemeClr val="dk1"/>
              </a:buClr>
              <a:buSzPts val="1400"/>
              <a:buFont typeface="Times New Roman"/>
              <a:buChar char="●"/>
            </a:pPr>
            <a:r>
              <a:rPr lang="en" sz="1400">
                <a:solidFill>
                  <a:schemeClr val="dk1"/>
                </a:solidFill>
                <a:highlight>
                  <a:srgbClr val="FFFFFF"/>
                </a:highlight>
                <a:latin typeface="Times New Roman"/>
                <a:ea typeface="Times New Roman"/>
                <a:cs typeface="Times New Roman"/>
                <a:sym typeface="Times New Roman"/>
              </a:rPr>
              <a:t>Acquire ordering can be enforced in one of two ways: </a:t>
            </a:r>
            <a:endParaRPr sz="1400">
              <a:solidFill>
                <a:schemeClr val="dk1"/>
              </a:solidFill>
              <a:highlight>
                <a:srgbClr val="FFFFFF"/>
              </a:highlight>
              <a:latin typeface="Times New Roman"/>
              <a:ea typeface="Times New Roman"/>
              <a:cs typeface="Times New Roman"/>
              <a:sym typeface="Times New Roman"/>
            </a:endParaRPr>
          </a:p>
          <a:p>
            <a:pPr indent="-317500" lvl="1" marL="914400" rtl="0" algn="just">
              <a:spcBef>
                <a:spcPts val="1000"/>
              </a:spcBef>
              <a:spcAft>
                <a:spcPts val="0"/>
              </a:spcAft>
              <a:buClr>
                <a:schemeClr val="dk1"/>
              </a:buClr>
              <a:buSzPts val="1400"/>
              <a:buFont typeface="Times New Roman"/>
              <a:buChar char="○"/>
            </a:pPr>
            <a:r>
              <a:rPr lang="en">
                <a:solidFill>
                  <a:schemeClr val="dk1"/>
                </a:solidFill>
                <a:highlight>
                  <a:srgbClr val="FFFFFF"/>
                </a:highlight>
                <a:latin typeface="Times New Roman"/>
                <a:ea typeface="Times New Roman"/>
                <a:cs typeface="Times New Roman"/>
                <a:sym typeface="Times New Roman"/>
              </a:rPr>
              <a:t>with an </a:t>
            </a:r>
            <a:r>
              <a:rPr b="1" lang="en">
                <a:solidFill>
                  <a:schemeClr val="dk1"/>
                </a:solidFill>
                <a:highlight>
                  <a:srgbClr val="FFFFFF"/>
                </a:highlight>
                <a:latin typeface="Times New Roman"/>
                <a:ea typeface="Times New Roman"/>
                <a:cs typeface="Times New Roman"/>
                <a:sym typeface="Times New Roman"/>
              </a:rPr>
              <a:t>acquire annotation,</a:t>
            </a:r>
            <a:r>
              <a:rPr lang="en">
                <a:solidFill>
                  <a:schemeClr val="dk1"/>
                </a:solidFill>
                <a:highlight>
                  <a:srgbClr val="FFFFFF"/>
                </a:highlight>
                <a:latin typeface="Times New Roman"/>
                <a:ea typeface="Times New Roman"/>
                <a:cs typeface="Times New Roman"/>
                <a:sym typeface="Times New Roman"/>
              </a:rPr>
              <a:t> which enforces ordering with respect to just the synchronization variable itself. This method is often used with atomic operations or specific synchronization primitives</a:t>
            </a:r>
            <a:endParaRPr>
              <a:solidFill>
                <a:schemeClr val="dk1"/>
              </a:solidFill>
              <a:highlight>
                <a:srgbClr val="FFFFFF"/>
              </a:highlight>
              <a:latin typeface="Times New Roman"/>
              <a:ea typeface="Times New Roman"/>
              <a:cs typeface="Times New Roman"/>
              <a:sym typeface="Times New Roman"/>
            </a:endParaRPr>
          </a:p>
          <a:p>
            <a:pPr indent="-317500" lvl="1" marL="914400" rtl="0" algn="just">
              <a:spcBef>
                <a:spcPts val="1000"/>
              </a:spcBef>
              <a:spcAft>
                <a:spcPts val="0"/>
              </a:spcAft>
              <a:buClr>
                <a:schemeClr val="dk1"/>
              </a:buClr>
              <a:buSzPts val="1400"/>
              <a:buFont typeface="Times New Roman"/>
              <a:buChar char="○"/>
            </a:pPr>
            <a:r>
              <a:rPr lang="en">
                <a:solidFill>
                  <a:schemeClr val="dk1"/>
                </a:solidFill>
                <a:highlight>
                  <a:srgbClr val="FFFFFF"/>
                </a:highlight>
                <a:latin typeface="Times New Roman"/>
                <a:ea typeface="Times New Roman"/>
                <a:cs typeface="Times New Roman"/>
                <a:sym typeface="Times New Roman"/>
              </a:rPr>
              <a:t>with a </a:t>
            </a:r>
            <a:r>
              <a:rPr b="1" lang="en">
                <a:solidFill>
                  <a:schemeClr val="dk1"/>
                </a:solidFill>
                <a:highlight>
                  <a:srgbClr val="FFFFFF"/>
                </a:highlight>
                <a:latin typeface="Times New Roman"/>
                <a:ea typeface="Times New Roman"/>
                <a:cs typeface="Times New Roman"/>
                <a:sym typeface="Times New Roman"/>
              </a:rPr>
              <a:t>FENCE R,RW,</a:t>
            </a:r>
            <a:r>
              <a:rPr lang="en">
                <a:solidFill>
                  <a:schemeClr val="dk1"/>
                </a:solidFill>
                <a:highlight>
                  <a:srgbClr val="FFFFFF"/>
                </a:highlight>
                <a:latin typeface="Times New Roman"/>
                <a:ea typeface="Times New Roman"/>
                <a:cs typeface="Times New Roman"/>
                <a:sym typeface="Times New Roman"/>
              </a:rPr>
              <a:t> which enforces ordering with respect to all previous loads</a:t>
            </a:r>
            <a:endParaRPr>
              <a:solidFill>
                <a:schemeClr val="dk1"/>
              </a:solidFill>
              <a:highlight>
                <a:srgbClr val="FFFFFF"/>
              </a:highlight>
              <a:latin typeface="Times New Roman"/>
              <a:ea typeface="Times New Roman"/>
              <a:cs typeface="Times New Roman"/>
              <a:sym typeface="Times New Roman"/>
            </a:endParaRPr>
          </a:p>
          <a:p>
            <a:pPr indent="0" lvl="0" marL="0" rtl="0" algn="just">
              <a:spcBef>
                <a:spcPts val="1200"/>
              </a:spcBef>
              <a:spcAft>
                <a:spcPts val="0"/>
              </a:spcAft>
              <a:buNone/>
            </a:pPr>
            <a:r>
              <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400">
              <a:solidFill>
                <a:schemeClr val="dk1"/>
              </a:solidFill>
              <a:highlight>
                <a:srgbClr val="FFFFFF"/>
              </a:highlight>
            </a:endParaRPr>
          </a:p>
        </p:txBody>
      </p:sp>
      <p:pic>
        <p:nvPicPr>
          <p:cNvPr id="194" name="Google Shape;194;p35"/>
          <p:cNvPicPr preferRelativeResize="0"/>
          <p:nvPr/>
        </p:nvPicPr>
        <p:blipFill>
          <a:blip r:embed="rId3">
            <a:alphaModFix/>
          </a:blip>
          <a:stretch>
            <a:fillRect/>
          </a:stretch>
        </p:blipFill>
        <p:spPr>
          <a:xfrm>
            <a:off x="6845313" y="1895325"/>
            <a:ext cx="1762125" cy="1685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400"/>
              </a:spcAft>
              <a:buClr>
                <a:schemeClr val="dk1"/>
              </a:buClr>
              <a:buSzPts val="1100"/>
              <a:buFont typeface="Arial"/>
              <a:buNone/>
            </a:pPr>
            <a:r>
              <a:rPr b="1" lang="en" sz="2600">
                <a:solidFill>
                  <a:srgbClr val="1F2328"/>
                </a:solidFill>
                <a:highlight>
                  <a:srgbClr val="FFFFFF"/>
                </a:highlight>
                <a:latin typeface="Times New Roman"/>
                <a:ea typeface="Times New Roman"/>
                <a:cs typeface="Times New Roman"/>
                <a:sym typeface="Times New Roman"/>
              </a:rPr>
              <a:t>Rule 6: Release Annotation [ppo:release]</a:t>
            </a:r>
            <a:endParaRPr sz="2600">
              <a:latin typeface="Times New Roman"/>
              <a:ea typeface="Times New Roman"/>
              <a:cs typeface="Times New Roman"/>
              <a:sym typeface="Times New Roman"/>
            </a:endParaRPr>
          </a:p>
        </p:txBody>
      </p:sp>
      <p:sp>
        <p:nvSpPr>
          <p:cNvPr id="200" name="Google Shape;200;p36"/>
          <p:cNvSpPr txBox="1"/>
          <p:nvPr>
            <p:ph idx="1" type="body"/>
          </p:nvPr>
        </p:nvSpPr>
        <p:spPr>
          <a:xfrm>
            <a:off x="311700" y="1152475"/>
            <a:ext cx="8248500" cy="3416400"/>
          </a:xfrm>
          <a:prstGeom prst="rect">
            <a:avLst/>
          </a:prstGeom>
        </p:spPr>
        <p:txBody>
          <a:bodyPr anchorCtr="0" anchor="t" bIns="91425" lIns="91425" spcFirstLastPara="1" rIns="91425" wrap="square" tIns="91425">
            <a:noAutofit/>
          </a:bodyPr>
          <a:lstStyle/>
          <a:p>
            <a:pPr indent="-330200" lvl="0" marL="457200" rtl="0" algn="l">
              <a:spcBef>
                <a:spcPts val="1000"/>
              </a:spcBef>
              <a:spcAft>
                <a:spcPts val="0"/>
              </a:spcAft>
              <a:buClr>
                <a:srgbClr val="1F2328"/>
              </a:buClr>
              <a:buSzPts val="1600"/>
              <a:buFont typeface="Times New Roman"/>
              <a:buChar char="●"/>
            </a:pPr>
            <a:r>
              <a:rPr b="1" lang="en" sz="1600">
                <a:solidFill>
                  <a:srgbClr val="1F2328"/>
                </a:solidFill>
                <a:highlight>
                  <a:srgbClr val="FFFFFF"/>
                </a:highlight>
                <a:latin typeface="Times New Roman"/>
                <a:ea typeface="Times New Roman"/>
                <a:cs typeface="Times New Roman"/>
                <a:sym typeface="Times New Roman"/>
              </a:rPr>
              <a:t>Statement : </a:t>
            </a:r>
            <a:r>
              <a:rPr lang="en" sz="1600">
                <a:solidFill>
                  <a:srgbClr val="1F2328"/>
                </a:solidFill>
                <a:highlight>
                  <a:srgbClr val="FFFFFF"/>
                </a:highlight>
                <a:latin typeface="Times New Roman"/>
                <a:ea typeface="Times New Roman"/>
                <a:cs typeface="Times New Roman"/>
                <a:sym typeface="Times New Roman"/>
              </a:rPr>
              <a:t>A release operation ensures that all memory operations preceding it in program order will also precede it in the global memory order.</a:t>
            </a:r>
            <a:endParaRPr sz="1600">
              <a:solidFill>
                <a:srgbClr val="1F2328"/>
              </a:solidFill>
              <a:highlight>
                <a:srgbClr val="FFFFFF"/>
              </a:highlight>
              <a:latin typeface="Times New Roman"/>
              <a:ea typeface="Times New Roman"/>
              <a:cs typeface="Times New Roman"/>
              <a:sym typeface="Times New Roman"/>
            </a:endParaRPr>
          </a:p>
          <a:p>
            <a:pPr indent="-330200" lvl="0" marL="457200" rtl="0" algn="l">
              <a:spcBef>
                <a:spcPts val="1000"/>
              </a:spcBef>
              <a:spcAft>
                <a:spcPts val="0"/>
              </a:spcAft>
              <a:buClr>
                <a:srgbClr val="1F2328"/>
              </a:buClr>
              <a:buSzPts val="1600"/>
              <a:buFont typeface="Times New Roman"/>
              <a:buChar char="●"/>
            </a:pPr>
            <a:r>
              <a:rPr lang="en" sz="1600">
                <a:solidFill>
                  <a:srgbClr val="1F2328"/>
                </a:solidFill>
                <a:highlight>
                  <a:srgbClr val="FFFFFF"/>
                </a:highlight>
                <a:latin typeface="Times New Roman"/>
                <a:ea typeface="Times New Roman"/>
                <a:cs typeface="Times New Roman"/>
                <a:sym typeface="Times New Roman"/>
              </a:rPr>
              <a:t>Release semantics require all loads and stores preceding the release operation in program order to also precede the release operation in the global memory order.</a:t>
            </a:r>
            <a:endParaRPr sz="1600">
              <a:solidFill>
                <a:srgbClr val="1F2328"/>
              </a:solidFill>
              <a:highlight>
                <a:srgbClr val="FFFFFF"/>
              </a:highlight>
              <a:latin typeface="Times New Roman"/>
              <a:ea typeface="Times New Roman"/>
              <a:cs typeface="Times New Roman"/>
              <a:sym typeface="Times New Roman"/>
            </a:endParaRPr>
          </a:p>
          <a:p>
            <a:pPr indent="-330200" lvl="0" marL="457200" rtl="0" algn="l">
              <a:spcBef>
                <a:spcPts val="1000"/>
              </a:spcBef>
              <a:spcAft>
                <a:spcPts val="0"/>
              </a:spcAft>
              <a:buClr>
                <a:srgbClr val="1F2328"/>
              </a:buClr>
              <a:buSzPts val="1600"/>
              <a:buFont typeface="Times New Roman"/>
              <a:buChar char="●"/>
            </a:pPr>
            <a:r>
              <a:rPr lang="en" sz="1600">
                <a:solidFill>
                  <a:srgbClr val="1F2328"/>
                </a:solidFill>
                <a:highlight>
                  <a:srgbClr val="FFFFFF"/>
                </a:highlight>
                <a:latin typeface="Times New Roman"/>
                <a:ea typeface="Times New Roman"/>
                <a:cs typeface="Times New Roman"/>
                <a:sym typeface="Times New Roman"/>
              </a:rPr>
              <a:t>Release semantics can be enforced by two ways</a:t>
            </a:r>
            <a:endParaRPr sz="1600">
              <a:solidFill>
                <a:srgbClr val="1F2328"/>
              </a:solidFill>
              <a:highlight>
                <a:srgbClr val="FFFFFF"/>
              </a:highlight>
              <a:latin typeface="Times New Roman"/>
              <a:ea typeface="Times New Roman"/>
              <a:cs typeface="Times New Roman"/>
              <a:sym typeface="Times New Roman"/>
            </a:endParaRPr>
          </a:p>
          <a:p>
            <a:pPr indent="-330200" lvl="1" marL="914400" rtl="0" algn="l">
              <a:spcBef>
                <a:spcPts val="1000"/>
              </a:spcBef>
              <a:spcAft>
                <a:spcPts val="0"/>
              </a:spcAft>
              <a:buClr>
                <a:srgbClr val="1F2328"/>
              </a:buClr>
              <a:buSzPts val="1600"/>
              <a:buFont typeface="Times New Roman"/>
              <a:buChar char="○"/>
            </a:pPr>
            <a:r>
              <a:rPr lang="en" sz="1600">
                <a:solidFill>
                  <a:srgbClr val="1F2328"/>
                </a:solidFill>
                <a:highlight>
                  <a:srgbClr val="FFFFFF"/>
                </a:highlight>
                <a:latin typeface="Times New Roman"/>
                <a:ea typeface="Times New Roman"/>
                <a:cs typeface="Times New Roman"/>
                <a:sym typeface="Times New Roman"/>
              </a:rPr>
              <a:t>with a </a:t>
            </a:r>
            <a:r>
              <a:rPr b="1" lang="en" sz="1600">
                <a:solidFill>
                  <a:srgbClr val="1F2328"/>
                </a:solidFill>
                <a:highlight>
                  <a:srgbClr val="FFFFFF"/>
                </a:highlight>
                <a:latin typeface="Times New Roman"/>
                <a:ea typeface="Times New Roman"/>
                <a:cs typeface="Times New Roman"/>
                <a:sym typeface="Times New Roman"/>
              </a:rPr>
              <a:t>release annotation </a:t>
            </a:r>
            <a:r>
              <a:rPr lang="en" sz="1600">
                <a:solidFill>
                  <a:srgbClr val="1F2328"/>
                </a:solidFill>
                <a:highlight>
                  <a:srgbClr val="FFFFFF"/>
                </a:highlight>
                <a:latin typeface="Times New Roman"/>
                <a:ea typeface="Times New Roman"/>
                <a:cs typeface="Times New Roman"/>
                <a:sym typeface="Times New Roman"/>
              </a:rPr>
              <a:t>on a specific instruction (like a store) </a:t>
            </a:r>
            <a:endParaRPr sz="1600">
              <a:solidFill>
                <a:srgbClr val="1F2328"/>
              </a:solidFill>
              <a:highlight>
                <a:srgbClr val="FFFFFF"/>
              </a:highlight>
              <a:latin typeface="Times New Roman"/>
              <a:ea typeface="Times New Roman"/>
              <a:cs typeface="Times New Roman"/>
              <a:sym typeface="Times New Roman"/>
            </a:endParaRPr>
          </a:p>
          <a:p>
            <a:pPr indent="-330200" lvl="1" marL="914400" rtl="0" algn="l">
              <a:spcBef>
                <a:spcPts val="1000"/>
              </a:spcBef>
              <a:spcAft>
                <a:spcPts val="0"/>
              </a:spcAft>
              <a:buClr>
                <a:srgbClr val="1F2328"/>
              </a:buClr>
              <a:buSzPts val="1600"/>
              <a:buChar char="○"/>
            </a:pPr>
            <a:r>
              <a:rPr lang="en" sz="1600">
                <a:solidFill>
                  <a:srgbClr val="1F2328"/>
                </a:solidFill>
                <a:highlight>
                  <a:srgbClr val="FFFFFF"/>
                </a:highlight>
                <a:latin typeface="Times New Roman"/>
                <a:ea typeface="Times New Roman"/>
                <a:cs typeface="Times New Roman"/>
                <a:sym typeface="Times New Roman"/>
              </a:rPr>
              <a:t>using a </a:t>
            </a:r>
            <a:r>
              <a:rPr b="1" lang="en" sz="1600">
                <a:solidFill>
                  <a:schemeClr val="dk1"/>
                </a:solidFill>
                <a:highlight>
                  <a:srgbClr val="FFFFFF"/>
                </a:highlight>
                <a:latin typeface="Times New Roman"/>
                <a:ea typeface="Times New Roman"/>
                <a:cs typeface="Times New Roman"/>
                <a:sym typeface="Times New Roman"/>
              </a:rPr>
              <a:t>FENCE RW,W</a:t>
            </a:r>
            <a:r>
              <a:rPr lang="en" sz="1600">
                <a:solidFill>
                  <a:srgbClr val="1F2328"/>
                </a:solidFill>
                <a:highlight>
                  <a:srgbClr val="FFFFFF"/>
                </a:highlight>
                <a:latin typeface="Times New Roman"/>
                <a:ea typeface="Times New Roman"/>
                <a:cs typeface="Times New Roman"/>
                <a:sym typeface="Times New Roman"/>
              </a:rPr>
              <a:t>, which ensures that all preceding loads and stores are completed before any subsequent stores</a:t>
            </a:r>
            <a:endParaRPr sz="1600">
              <a:solidFill>
                <a:srgbClr val="1F2328"/>
              </a:solidFill>
              <a:highlight>
                <a:srgbClr val="FFFFFF"/>
              </a:highlight>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t/>
            </a:r>
            <a:endParaRPr sz="1600">
              <a:solidFill>
                <a:srgbClr val="1F2328"/>
              </a:solidFill>
              <a:highlight>
                <a:srgbClr val="FFFFFF"/>
              </a:highlight>
              <a:latin typeface="Times New Roman"/>
              <a:ea typeface="Times New Roman"/>
              <a:cs typeface="Times New Roman"/>
              <a:sym typeface="Times New Roman"/>
            </a:endParaRPr>
          </a:p>
          <a:p>
            <a:pPr indent="0" lvl="0" marL="0" rtl="0" algn="l">
              <a:spcBef>
                <a:spcPts val="1000"/>
              </a:spcBef>
              <a:spcAft>
                <a:spcPts val="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311700" y="188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acquire and release annotations using atomics</a:t>
            </a:r>
            <a:endParaRPr b="1"/>
          </a:p>
        </p:txBody>
      </p:sp>
      <p:sp>
        <p:nvSpPr>
          <p:cNvPr id="206" name="Google Shape;206;p37"/>
          <p:cNvSpPr txBox="1"/>
          <p:nvPr>
            <p:ph idx="1" type="body"/>
          </p:nvPr>
        </p:nvSpPr>
        <p:spPr>
          <a:xfrm>
            <a:off x="85500" y="863550"/>
            <a:ext cx="4716000" cy="3966600"/>
          </a:xfrm>
          <a:prstGeom prst="rect">
            <a:avLst/>
          </a:prstGeom>
        </p:spPr>
        <p:txBody>
          <a:bodyPr anchorCtr="0" anchor="t" bIns="91425" lIns="91425" spcFirstLastPara="1" rIns="91425" wrap="square" tIns="91425">
            <a:noAutofit/>
          </a:bodyPr>
          <a:lstStyle/>
          <a:p>
            <a:pPr indent="0" lvl="0" marL="457200" rtl="0" algn="l">
              <a:lnSpc>
                <a:spcPct val="80000"/>
              </a:lnSpc>
              <a:spcBef>
                <a:spcPts val="0"/>
              </a:spcBef>
              <a:spcAft>
                <a:spcPts val="0"/>
              </a:spcAft>
              <a:buClr>
                <a:schemeClr val="dk1"/>
              </a:buClr>
              <a:buSzPts val="275"/>
              <a:buFont typeface="Arial"/>
              <a:buNone/>
            </a:pPr>
            <a:r>
              <a:rPr lang="en" sz="1242">
                <a:solidFill>
                  <a:srgbClr val="1F2328"/>
                </a:solidFill>
                <a:highlight>
                  <a:srgbClr val="F6F8FA"/>
                </a:highlight>
              </a:rPr>
              <a:t>sd           x1, (a1)     # Arbitrary unrelated store</a:t>
            </a:r>
            <a:endParaRPr sz="1242">
              <a:solidFill>
                <a:srgbClr val="1F2328"/>
              </a:solidFill>
              <a:highlight>
                <a:srgbClr val="F6F8FA"/>
              </a:highlight>
            </a:endParaRPr>
          </a:p>
          <a:p>
            <a:pPr indent="0" lvl="0" marL="0" rtl="0" algn="l">
              <a:lnSpc>
                <a:spcPct val="80000"/>
              </a:lnSpc>
              <a:spcBef>
                <a:spcPts val="1200"/>
              </a:spcBef>
              <a:spcAft>
                <a:spcPts val="0"/>
              </a:spcAft>
              <a:buClr>
                <a:schemeClr val="dk1"/>
              </a:buClr>
              <a:buSzPts val="275"/>
              <a:buFont typeface="Arial"/>
              <a:buNone/>
            </a:pPr>
            <a:r>
              <a:rPr lang="en" sz="1242">
                <a:solidFill>
                  <a:srgbClr val="1F2328"/>
                </a:solidFill>
                <a:highlight>
                  <a:srgbClr val="F6F8FA"/>
                </a:highlight>
              </a:rPr>
              <a:t>          	ld           x2, (a2)     # Arbitrary unrelated load</a:t>
            </a:r>
            <a:endParaRPr sz="1242">
              <a:solidFill>
                <a:srgbClr val="1F2328"/>
              </a:solidFill>
              <a:highlight>
                <a:srgbClr val="F6F8FA"/>
              </a:highlight>
            </a:endParaRPr>
          </a:p>
          <a:p>
            <a:pPr indent="0" lvl="0" marL="0" rtl="0" algn="l">
              <a:lnSpc>
                <a:spcPct val="80000"/>
              </a:lnSpc>
              <a:spcBef>
                <a:spcPts val="1200"/>
              </a:spcBef>
              <a:spcAft>
                <a:spcPts val="0"/>
              </a:spcAft>
              <a:buClr>
                <a:schemeClr val="dk1"/>
              </a:buClr>
              <a:buSzPts val="275"/>
              <a:buFont typeface="Arial"/>
              <a:buNone/>
            </a:pPr>
            <a:r>
              <a:rPr lang="en" sz="1242">
                <a:solidFill>
                  <a:srgbClr val="1F2328"/>
                </a:solidFill>
                <a:highlight>
                  <a:srgbClr val="F6F8FA"/>
                </a:highlight>
              </a:rPr>
              <a:t>          	li           t0, 1        # Initialize swap value.</a:t>
            </a:r>
            <a:endParaRPr sz="1242">
              <a:solidFill>
                <a:srgbClr val="1F2328"/>
              </a:solidFill>
              <a:highlight>
                <a:srgbClr val="F6F8FA"/>
              </a:highlight>
            </a:endParaRPr>
          </a:p>
          <a:p>
            <a:pPr indent="0" lvl="0" marL="0" rtl="0" algn="l">
              <a:lnSpc>
                <a:spcPct val="80000"/>
              </a:lnSpc>
              <a:spcBef>
                <a:spcPts val="1200"/>
              </a:spcBef>
              <a:spcAft>
                <a:spcPts val="0"/>
              </a:spcAft>
              <a:buClr>
                <a:schemeClr val="dk1"/>
              </a:buClr>
              <a:buSzPts val="275"/>
              <a:buFont typeface="Arial"/>
              <a:buNone/>
            </a:pPr>
            <a:r>
              <a:rPr lang="en" sz="1242">
                <a:solidFill>
                  <a:srgbClr val="1F2328"/>
                </a:solidFill>
                <a:highlight>
                  <a:srgbClr val="F6F8FA"/>
                </a:highlight>
              </a:rPr>
              <a:t>      again:</a:t>
            </a:r>
            <a:endParaRPr sz="1242">
              <a:solidFill>
                <a:srgbClr val="1F2328"/>
              </a:solidFill>
              <a:highlight>
                <a:srgbClr val="F6F8FA"/>
              </a:highlight>
            </a:endParaRPr>
          </a:p>
          <a:p>
            <a:pPr indent="0" lvl="0" marL="0" rtl="0" algn="l">
              <a:lnSpc>
                <a:spcPct val="80000"/>
              </a:lnSpc>
              <a:spcBef>
                <a:spcPts val="1200"/>
              </a:spcBef>
              <a:spcAft>
                <a:spcPts val="0"/>
              </a:spcAft>
              <a:buClr>
                <a:schemeClr val="dk1"/>
              </a:buClr>
              <a:buSzPts val="275"/>
              <a:buFont typeface="Arial"/>
              <a:buNone/>
            </a:pPr>
            <a:r>
              <a:rPr lang="en" sz="1242">
                <a:solidFill>
                  <a:srgbClr val="1F2328"/>
                </a:solidFill>
                <a:highlight>
                  <a:srgbClr val="F6F8FA"/>
                </a:highlight>
              </a:rPr>
              <a:t>          	</a:t>
            </a:r>
            <a:r>
              <a:rPr b="1" lang="en" sz="1242">
                <a:solidFill>
                  <a:srgbClr val="1F2328"/>
                </a:solidFill>
                <a:highlight>
                  <a:srgbClr val="F6F8FA"/>
                </a:highlight>
              </a:rPr>
              <a:t>amoswap.w.aq t0, t0, (a0) # Attempt to acquire lock.</a:t>
            </a:r>
            <a:endParaRPr b="1" sz="1242">
              <a:solidFill>
                <a:srgbClr val="1F2328"/>
              </a:solidFill>
              <a:highlight>
                <a:srgbClr val="F6F8FA"/>
              </a:highlight>
            </a:endParaRPr>
          </a:p>
          <a:p>
            <a:pPr indent="0" lvl="0" marL="0" rtl="0" algn="l">
              <a:lnSpc>
                <a:spcPct val="80000"/>
              </a:lnSpc>
              <a:spcBef>
                <a:spcPts val="1200"/>
              </a:spcBef>
              <a:spcAft>
                <a:spcPts val="0"/>
              </a:spcAft>
              <a:buClr>
                <a:schemeClr val="dk1"/>
              </a:buClr>
              <a:buSzPts val="275"/>
              <a:buFont typeface="Arial"/>
              <a:buNone/>
            </a:pPr>
            <a:r>
              <a:rPr lang="en" sz="1242">
                <a:solidFill>
                  <a:srgbClr val="1F2328"/>
                </a:solidFill>
                <a:highlight>
                  <a:srgbClr val="F6F8FA"/>
                </a:highlight>
              </a:rPr>
              <a:t>          	bnez         t0, again    # Retry if held.</a:t>
            </a:r>
            <a:endParaRPr sz="1242">
              <a:solidFill>
                <a:srgbClr val="1F2328"/>
              </a:solidFill>
              <a:highlight>
                <a:srgbClr val="F6F8FA"/>
              </a:highlight>
            </a:endParaRPr>
          </a:p>
          <a:p>
            <a:pPr indent="0" lvl="0" marL="0" rtl="0" algn="l">
              <a:lnSpc>
                <a:spcPct val="80000"/>
              </a:lnSpc>
              <a:spcBef>
                <a:spcPts val="1200"/>
              </a:spcBef>
              <a:spcAft>
                <a:spcPts val="0"/>
              </a:spcAft>
              <a:buClr>
                <a:schemeClr val="dk1"/>
              </a:buClr>
              <a:buSzPts val="275"/>
              <a:buFont typeface="Arial"/>
              <a:buNone/>
            </a:pPr>
            <a:r>
              <a:rPr lang="en" sz="1242">
                <a:solidFill>
                  <a:srgbClr val="1F2328"/>
                </a:solidFill>
                <a:highlight>
                  <a:srgbClr val="F6F8FA"/>
                </a:highlight>
              </a:rPr>
              <a:t>          	# ...</a:t>
            </a:r>
            <a:endParaRPr sz="1242">
              <a:solidFill>
                <a:srgbClr val="1F2328"/>
              </a:solidFill>
              <a:highlight>
                <a:srgbClr val="F6F8FA"/>
              </a:highlight>
            </a:endParaRPr>
          </a:p>
          <a:p>
            <a:pPr indent="0" lvl="0" marL="0" rtl="0" algn="l">
              <a:lnSpc>
                <a:spcPct val="80000"/>
              </a:lnSpc>
              <a:spcBef>
                <a:spcPts val="1200"/>
              </a:spcBef>
              <a:spcAft>
                <a:spcPts val="0"/>
              </a:spcAft>
              <a:buClr>
                <a:schemeClr val="dk1"/>
              </a:buClr>
              <a:buSzPts val="275"/>
              <a:buFont typeface="Arial"/>
              <a:buNone/>
            </a:pPr>
            <a:r>
              <a:rPr lang="en" sz="1242">
                <a:solidFill>
                  <a:srgbClr val="1F2328"/>
                </a:solidFill>
                <a:highlight>
                  <a:srgbClr val="F6F8FA"/>
                </a:highlight>
              </a:rPr>
              <a:t>          	# Critical section.</a:t>
            </a:r>
            <a:endParaRPr sz="1242">
              <a:solidFill>
                <a:srgbClr val="1F2328"/>
              </a:solidFill>
              <a:highlight>
                <a:srgbClr val="F6F8FA"/>
              </a:highlight>
            </a:endParaRPr>
          </a:p>
          <a:p>
            <a:pPr indent="0" lvl="0" marL="0" rtl="0" algn="l">
              <a:lnSpc>
                <a:spcPct val="80000"/>
              </a:lnSpc>
              <a:spcBef>
                <a:spcPts val="1200"/>
              </a:spcBef>
              <a:spcAft>
                <a:spcPts val="0"/>
              </a:spcAft>
              <a:buClr>
                <a:schemeClr val="dk1"/>
              </a:buClr>
              <a:buSzPts val="275"/>
              <a:buFont typeface="Arial"/>
              <a:buNone/>
            </a:pPr>
            <a:r>
              <a:rPr lang="en" sz="1242">
                <a:solidFill>
                  <a:srgbClr val="1F2328"/>
                </a:solidFill>
                <a:highlight>
                  <a:srgbClr val="F6F8FA"/>
                </a:highlight>
              </a:rPr>
              <a:t>          	# ...</a:t>
            </a:r>
            <a:endParaRPr sz="1242">
              <a:solidFill>
                <a:srgbClr val="1F2328"/>
              </a:solidFill>
              <a:highlight>
                <a:srgbClr val="F6F8FA"/>
              </a:highlight>
            </a:endParaRPr>
          </a:p>
          <a:p>
            <a:pPr indent="0" lvl="0" marL="0" rtl="0" algn="l">
              <a:lnSpc>
                <a:spcPct val="80000"/>
              </a:lnSpc>
              <a:spcBef>
                <a:spcPts val="1200"/>
              </a:spcBef>
              <a:spcAft>
                <a:spcPts val="0"/>
              </a:spcAft>
              <a:buClr>
                <a:schemeClr val="dk1"/>
              </a:buClr>
              <a:buSzPts val="275"/>
              <a:buFont typeface="Arial"/>
              <a:buNone/>
            </a:pPr>
            <a:r>
              <a:rPr lang="en" sz="1242">
                <a:solidFill>
                  <a:srgbClr val="1F2328"/>
                </a:solidFill>
                <a:highlight>
                  <a:srgbClr val="F6F8FA"/>
                </a:highlight>
              </a:rPr>
              <a:t>          	</a:t>
            </a:r>
            <a:r>
              <a:rPr b="1" lang="en" sz="1242">
                <a:solidFill>
                  <a:srgbClr val="1F2328"/>
                </a:solidFill>
                <a:highlight>
                  <a:srgbClr val="F6F8FA"/>
                </a:highlight>
              </a:rPr>
              <a:t>amoswap.w.rl x0, x0, (a0) # Release lock by storing 0.</a:t>
            </a:r>
            <a:endParaRPr b="1" sz="1242">
              <a:solidFill>
                <a:srgbClr val="1F2328"/>
              </a:solidFill>
              <a:highlight>
                <a:srgbClr val="F6F8FA"/>
              </a:highlight>
            </a:endParaRPr>
          </a:p>
          <a:p>
            <a:pPr indent="0" lvl="0" marL="0" rtl="0" algn="l">
              <a:lnSpc>
                <a:spcPct val="80000"/>
              </a:lnSpc>
              <a:spcBef>
                <a:spcPts val="1200"/>
              </a:spcBef>
              <a:spcAft>
                <a:spcPts val="0"/>
              </a:spcAft>
              <a:buClr>
                <a:schemeClr val="dk1"/>
              </a:buClr>
              <a:buSzPts val="275"/>
              <a:buFont typeface="Arial"/>
              <a:buNone/>
            </a:pPr>
            <a:r>
              <a:rPr lang="en" sz="1242">
                <a:solidFill>
                  <a:srgbClr val="1F2328"/>
                </a:solidFill>
                <a:highlight>
                  <a:srgbClr val="F6F8FA"/>
                </a:highlight>
              </a:rPr>
              <a:t>          	sd           x3, (a3)     # Arbitrary unrelated store</a:t>
            </a:r>
            <a:endParaRPr sz="1242">
              <a:solidFill>
                <a:srgbClr val="1F2328"/>
              </a:solidFill>
              <a:highlight>
                <a:srgbClr val="F6F8FA"/>
              </a:highlight>
            </a:endParaRPr>
          </a:p>
          <a:p>
            <a:pPr indent="0" lvl="0" marL="0" rtl="0" algn="l">
              <a:lnSpc>
                <a:spcPct val="80000"/>
              </a:lnSpc>
              <a:spcBef>
                <a:spcPts val="1200"/>
              </a:spcBef>
              <a:spcAft>
                <a:spcPts val="0"/>
              </a:spcAft>
              <a:buClr>
                <a:schemeClr val="dk1"/>
              </a:buClr>
              <a:buSzPts val="275"/>
              <a:buFont typeface="Arial"/>
              <a:buNone/>
            </a:pPr>
            <a:r>
              <a:rPr lang="en" sz="1242">
                <a:solidFill>
                  <a:srgbClr val="1F2328"/>
                </a:solidFill>
                <a:highlight>
                  <a:srgbClr val="F6F8FA"/>
                </a:highlight>
              </a:rPr>
              <a:t>          	ld           x4, (a4)     # Arbitrary unrelated load</a:t>
            </a:r>
            <a:endParaRPr sz="1242">
              <a:solidFill>
                <a:srgbClr val="1F2328"/>
              </a:solidFill>
              <a:highlight>
                <a:srgbClr val="F6F8FA"/>
              </a:highlight>
            </a:endParaRPr>
          </a:p>
          <a:p>
            <a:pPr indent="0" lvl="0" marL="0" rtl="0" algn="l">
              <a:lnSpc>
                <a:spcPct val="80000"/>
              </a:lnSpc>
              <a:spcBef>
                <a:spcPts val="0"/>
              </a:spcBef>
              <a:spcAft>
                <a:spcPts val="0"/>
              </a:spcAft>
              <a:buClr>
                <a:schemeClr val="dk1"/>
              </a:buClr>
              <a:buSzPts val="275"/>
              <a:buFont typeface="Arial"/>
              <a:buNone/>
            </a:pPr>
            <a:r>
              <a:t/>
            </a:r>
            <a:endParaRPr sz="650"/>
          </a:p>
          <a:p>
            <a:pPr indent="0" lvl="0" marL="0" rtl="0" algn="l">
              <a:lnSpc>
                <a:spcPct val="80000"/>
              </a:lnSpc>
              <a:spcBef>
                <a:spcPts val="1200"/>
              </a:spcBef>
              <a:spcAft>
                <a:spcPts val="0"/>
              </a:spcAft>
              <a:buClr>
                <a:schemeClr val="dk1"/>
              </a:buClr>
              <a:buSzPts val="275"/>
              <a:buFont typeface="Arial"/>
              <a:buNone/>
            </a:pPr>
            <a:r>
              <a:t/>
            </a:r>
            <a:endParaRPr sz="750"/>
          </a:p>
          <a:p>
            <a:pPr indent="0" lvl="0" marL="0" rtl="0" algn="l">
              <a:lnSpc>
                <a:spcPct val="80000"/>
              </a:lnSpc>
              <a:spcBef>
                <a:spcPts val="1200"/>
              </a:spcBef>
              <a:spcAft>
                <a:spcPts val="1200"/>
              </a:spcAft>
              <a:buSzPts val="275"/>
              <a:buNone/>
            </a:pPr>
            <a:r>
              <a:t/>
            </a:r>
            <a:endParaRPr sz="750"/>
          </a:p>
        </p:txBody>
      </p:sp>
      <p:sp>
        <p:nvSpPr>
          <p:cNvPr id="207" name="Google Shape;207;p37"/>
          <p:cNvSpPr txBox="1"/>
          <p:nvPr/>
        </p:nvSpPr>
        <p:spPr>
          <a:xfrm>
            <a:off x="4801500" y="761275"/>
            <a:ext cx="4030800" cy="4038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b="1" lang="en" sz="1700">
                <a:solidFill>
                  <a:schemeClr val="dk1"/>
                </a:solidFill>
                <a:highlight>
                  <a:srgbClr val="FFFFFF"/>
                </a:highlight>
                <a:latin typeface="Times New Roman"/>
                <a:ea typeface="Times New Roman"/>
                <a:cs typeface="Times New Roman"/>
                <a:sym typeface="Times New Roman"/>
              </a:rPr>
              <a:t>amoswap.w.aq :</a:t>
            </a:r>
            <a:r>
              <a:rPr lang="en" sz="1700">
                <a:solidFill>
                  <a:schemeClr val="dk1"/>
                </a:solidFill>
                <a:highlight>
                  <a:srgbClr val="FFFFFF"/>
                </a:highlight>
                <a:latin typeface="Times New Roman"/>
                <a:ea typeface="Times New Roman"/>
                <a:cs typeface="Times New Roman"/>
                <a:sym typeface="Times New Roman"/>
              </a:rPr>
              <a:t> </a:t>
            </a:r>
            <a:r>
              <a:rPr lang="en" sz="1500">
                <a:solidFill>
                  <a:schemeClr val="dk1"/>
                </a:solidFill>
                <a:highlight>
                  <a:srgbClr val="FFFFFF"/>
                </a:highlight>
                <a:latin typeface="Times New Roman"/>
                <a:ea typeface="Times New Roman"/>
                <a:cs typeface="Times New Roman"/>
                <a:sym typeface="Times New Roman"/>
              </a:rPr>
              <a:t>performs an atomic swap. It exchanges the value in t0 with the value in the memory location pointed to by a0(lock variable : it is zero if it free or 1 if it held by some other thread) </a:t>
            </a:r>
            <a:r>
              <a:rPr b="1" lang="en" sz="1500">
                <a:solidFill>
                  <a:schemeClr val="dk1"/>
                </a:solidFill>
                <a:highlight>
                  <a:srgbClr val="FFFFFF"/>
                </a:highlight>
                <a:latin typeface="Times New Roman"/>
                <a:ea typeface="Times New Roman"/>
                <a:cs typeface="Times New Roman"/>
                <a:sym typeface="Times New Roman"/>
              </a:rPr>
              <a:t>.aq (acquire) </a:t>
            </a:r>
            <a:r>
              <a:rPr lang="en" sz="1500">
                <a:solidFill>
                  <a:schemeClr val="dk1"/>
                </a:solidFill>
                <a:highlight>
                  <a:srgbClr val="FFFFFF"/>
                </a:highlight>
                <a:latin typeface="Times New Roman"/>
                <a:ea typeface="Times New Roman"/>
                <a:cs typeface="Times New Roman"/>
                <a:sym typeface="Times New Roman"/>
              </a:rPr>
              <a:t>suffix ensures that any loads and stores following this instruction in program order will also follow it in the global memory order. </a:t>
            </a:r>
            <a:endParaRPr sz="15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1700">
                <a:solidFill>
                  <a:schemeClr val="dk1"/>
                </a:solidFill>
                <a:highlight>
                  <a:srgbClr val="FFFFFF"/>
                </a:highlight>
                <a:latin typeface="Times New Roman"/>
                <a:ea typeface="Times New Roman"/>
                <a:cs typeface="Times New Roman"/>
                <a:sym typeface="Times New Roman"/>
              </a:rPr>
              <a:t>amoswap.w.rl :</a:t>
            </a:r>
            <a:r>
              <a:rPr lang="en" sz="1700">
                <a:solidFill>
                  <a:schemeClr val="dk1"/>
                </a:solidFill>
                <a:highlight>
                  <a:srgbClr val="FFFFFF"/>
                </a:highlight>
                <a:latin typeface="Times New Roman"/>
                <a:ea typeface="Times New Roman"/>
                <a:cs typeface="Times New Roman"/>
                <a:sym typeface="Times New Roman"/>
              </a:rPr>
              <a:t> </a:t>
            </a:r>
            <a:r>
              <a:rPr lang="en" sz="1500">
                <a:solidFill>
                  <a:schemeClr val="dk1"/>
                </a:solidFill>
                <a:highlight>
                  <a:srgbClr val="FFFFFF"/>
                </a:highlight>
                <a:latin typeface="Times New Roman"/>
                <a:ea typeface="Times New Roman"/>
                <a:cs typeface="Times New Roman"/>
                <a:sym typeface="Times New Roman"/>
              </a:rPr>
              <a:t>releases lock </a:t>
            </a:r>
            <a:r>
              <a:rPr lang="en" sz="1500">
                <a:solidFill>
                  <a:schemeClr val="dk1"/>
                </a:solidFill>
                <a:highlight>
                  <a:srgbClr val="FFFFFF"/>
                </a:highlight>
                <a:latin typeface="Times New Roman"/>
                <a:ea typeface="Times New Roman"/>
                <a:cs typeface="Times New Roman"/>
                <a:sym typeface="Times New Roman"/>
              </a:rPr>
              <a:t>, where the </a:t>
            </a:r>
            <a:r>
              <a:rPr b="1" lang="en" sz="1500">
                <a:solidFill>
                  <a:schemeClr val="dk1"/>
                </a:solidFill>
                <a:highlight>
                  <a:srgbClr val="FFFFFF"/>
                </a:highlight>
                <a:latin typeface="Times New Roman"/>
                <a:ea typeface="Times New Roman"/>
                <a:cs typeface="Times New Roman"/>
                <a:sym typeface="Times New Roman"/>
              </a:rPr>
              <a:t>.rl (release)</a:t>
            </a:r>
            <a:r>
              <a:rPr lang="en" sz="1500">
                <a:solidFill>
                  <a:schemeClr val="dk1"/>
                </a:solidFill>
                <a:highlight>
                  <a:srgbClr val="FFFFFF"/>
                </a:highlight>
                <a:latin typeface="Times New Roman"/>
                <a:ea typeface="Times New Roman"/>
                <a:cs typeface="Times New Roman"/>
                <a:sym typeface="Times New Roman"/>
              </a:rPr>
              <a:t> suffix ensures that all operations within the critical section appear before the lock release in the global memory order.</a:t>
            </a:r>
            <a:endParaRPr sz="15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1200"/>
              </a:spcAft>
              <a:buNone/>
            </a:pPr>
            <a:r>
              <a:t/>
            </a:r>
            <a:endParaRPr sz="15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8"/>
          <p:cNvSpPr txBox="1"/>
          <p:nvPr>
            <p:ph type="title"/>
          </p:nvPr>
        </p:nvSpPr>
        <p:spPr>
          <a:xfrm>
            <a:off x="311700" y="245550"/>
            <a:ext cx="8520600" cy="572700"/>
          </a:xfrm>
          <a:prstGeom prst="rect">
            <a:avLst/>
          </a:prstGeom>
        </p:spPr>
        <p:txBody>
          <a:bodyPr anchorCtr="0" anchor="t" bIns="91425" lIns="91425" spcFirstLastPara="1" rIns="91425" wrap="square" tIns="91425">
            <a:normAutofit fontScale="90000"/>
          </a:bodyPr>
          <a:lstStyle/>
          <a:p>
            <a:pPr indent="0" lvl="0" marL="0" rtl="0" algn="just">
              <a:spcBef>
                <a:spcPts val="0"/>
              </a:spcBef>
              <a:spcAft>
                <a:spcPts val="0"/>
              </a:spcAft>
              <a:buClr>
                <a:schemeClr val="dk1"/>
              </a:buClr>
              <a:buSzPct val="39285"/>
              <a:buFont typeface="Arial"/>
              <a:buNone/>
            </a:pPr>
            <a:r>
              <a:rPr b="1" lang="en"/>
              <a:t>acquire and release annotations using fences</a:t>
            </a:r>
            <a:endParaRPr b="1"/>
          </a:p>
          <a:p>
            <a:pPr indent="0" lvl="0" marL="0" rtl="0" algn="just">
              <a:spcBef>
                <a:spcPts val="0"/>
              </a:spcBef>
              <a:spcAft>
                <a:spcPts val="0"/>
              </a:spcAft>
              <a:buNone/>
            </a:pPr>
            <a:r>
              <a:t/>
            </a:r>
            <a:endParaRPr/>
          </a:p>
        </p:txBody>
      </p:sp>
      <p:sp>
        <p:nvSpPr>
          <p:cNvPr id="213" name="Google Shape;213;p38"/>
          <p:cNvSpPr txBox="1"/>
          <p:nvPr>
            <p:ph idx="1" type="body"/>
          </p:nvPr>
        </p:nvSpPr>
        <p:spPr>
          <a:xfrm>
            <a:off x="311700" y="881775"/>
            <a:ext cx="4408200" cy="4062300"/>
          </a:xfrm>
          <a:prstGeom prst="rect">
            <a:avLst/>
          </a:prstGeom>
        </p:spPr>
        <p:txBody>
          <a:bodyPr anchorCtr="0" anchor="t" bIns="91425" lIns="91425" spcFirstLastPara="1" rIns="91425" wrap="square" tIns="91425">
            <a:noAutofit/>
          </a:bodyPr>
          <a:lstStyle/>
          <a:p>
            <a:pPr indent="0" lvl="0" marL="0" rtl="0" algn="just">
              <a:lnSpc>
                <a:spcPct val="70000"/>
              </a:lnSpc>
              <a:spcBef>
                <a:spcPts val="0"/>
              </a:spcBef>
              <a:spcAft>
                <a:spcPts val="0"/>
              </a:spcAft>
              <a:buSzPts val="523"/>
              <a:buNone/>
            </a:pPr>
            <a:r>
              <a:rPr lang="en" sz="775">
                <a:solidFill>
                  <a:schemeClr val="dk1"/>
                </a:solidFill>
                <a:highlight>
                  <a:srgbClr val="FFFFFF"/>
                </a:highlight>
              </a:rPr>
              <a:t>     </a:t>
            </a:r>
            <a:r>
              <a:rPr lang="en" sz="1075">
                <a:solidFill>
                  <a:schemeClr val="dk1"/>
                </a:solidFill>
                <a:highlight>
                  <a:srgbClr val="FFFFFF"/>
                </a:highlight>
              </a:rPr>
              <a:t>      sd           x1, (a1)     # Arbitrary unrelated store</a:t>
            </a:r>
            <a:endParaRPr sz="1075">
              <a:solidFill>
                <a:schemeClr val="dk1"/>
              </a:solidFill>
              <a:highlight>
                <a:srgbClr val="FFFFFF"/>
              </a:highlight>
            </a:endParaRPr>
          </a:p>
          <a:p>
            <a:pPr indent="0" lvl="0" marL="0" rtl="0" algn="just">
              <a:lnSpc>
                <a:spcPct val="70000"/>
              </a:lnSpc>
              <a:spcBef>
                <a:spcPts val="1200"/>
              </a:spcBef>
              <a:spcAft>
                <a:spcPts val="0"/>
              </a:spcAft>
              <a:buSzPts val="523"/>
              <a:buNone/>
            </a:pPr>
            <a:r>
              <a:rPr lang="en" sz="1075">
                <a:solidFill>
                  <a:schemeClr val="dk1"/>
                </a:solidFill>
                <a:highlight>
                  <a:srgbClr val="FFFFFF"/>
                </a:highlight>
              </a:rPr>
              <a:t>          ld           x2, (a2)     # Arbitrary unrelated load</a:t>
            </a:r>
            <a:endParaRPr sz="1075">
              <a:solidFill>
                <a:schemeClr val="dk1"/>
              </a:solidFill>
              <a:highlight>
                <a:srgbClr val="FFFFFF"/>
              </a:highlight>
            </a:endParaRPr>
          </a:p>
          <a:p>
            <a:pPr indent="0" lvl="0" marL="0" rtl="0" algn="just">
              <a:lnSpc>
                <a:spcPct val="70000"/>
              </a:lnSpc>
              <a:spcBef>
                <a:spcPts val="1200"/>
              </a:spcBef>
              <a:spcAft>
                <a:spcPts val="0"/>
              </a:spcAft>
              <a:buSzPts val="523"/>
              <a:buNone/>
            </a:pPr>
            <a:r>
              <a:rPr lang="en" sz="1075">
                <a:solidFill>
                  <a:schemeClr val="dk1"/>
                </a:solidFill>
                <a:highlight>
                  <a:srgbClr val="FFFFFF"/>
                </a:highlight>
              </a:rPr>
              <a:t>          li           t0, 1        # Initialize swap value.</a:t>
            </a:r>
            <a:endParaRPr sz="1075">
              <a:solidFill>
                <a:schemeClr val="dk1"/>
              </a:solidFill>
              <a:highlight>
                <a:srgbClr val="FFFFFF"/>
              </a:highlight>
            </a:endParaRPr>
          </a:p>
          <a:p>
            <a:pPr indent="0" lvl="0" marL="0" rtl="0" algn="just">
              <a:lnSpc>
                <a:spcPct val="70000"/>
              </a:lnSpc>
              <a:spcBef>
                <a:spcPts val="1200"/>
              </a:spcBef>
              <a:spcAft>
                <a:spcPts val="0"/>
              </a:spcAft>
              <a:buSzPts val="523"/>
              <a:buNone/>
            </a:pPr>
            <a:r>
              <a:rPr lang="en" sz="1075">
                <a:solidFill>
                  <a:schemeClr val="dk1"/>
                </a:solidFill>
                <a:highlight>
                  <a:srgbClr val="FFFFFF"/>
                </a:highlight>
              </a:rPr>
              <a:t>      again:</a:t>
            </a:r>
            <a:endParaRPr sz="1075">
              <a:solidFill>
                <a:schemeClr val="dk1"/>
              </a:solidFill>
              <a:highlight>
                <a:srgbClr val="FFFFFF"/>
              </a:highlight>
            </a:endParaRPr>
          </a:p>
          <a:p>
            <a:pPr indent="0" lvl="0" marL="0" rtl="0" algn="just">
              <a:lnSpc>
                <a:spcPct val="70000"/>
              </a:lnSpc>
              <a:spcBef>
                <a:spcPts val="1200"/>
              </a:spcBef>
              <a:spcAft>
                <a:spcPts val="0"/>
              </a:spcAft>
              <a:buSzPts val="523"/>
              <a:buNone/>
            </a:pPr>
            <a:r>
              <a:rPr lang="en" sz="1075">
                <a:solidFill>
                  <a:schemeClr val="dk1"/>
                </a:solidFill>
                <a:highlight>
                  <a:srgbClr val="FFFFFF"/>
                </a:highlight>
              </a:rPr>
              <a:t>          </a:t>
            </a:r>
            <a:r>
              <a:rPr b="1" lang="en" sz="1075">
                <a:solidFill>
                  <a:schemeClr val="dk1"/>
                </a:solidFill>
                <a:highlight>
                  <a:srgbClr val="FFFFFF"/>
                </a:highlight>
              </a:rPr>
              <a:t>amoswap.w    t0, t0, (a0) # Attempt to acquire lock.</a:t>
            </a:r>
            <a:endParaRPr b="1" sz="1075">
              <a:solidFill>
                <a:schemeClr val="dk1"/>
              </a:solidFill>
              <a:highlight>
                <a:srgbClr val="FFFFFF"/>
              </a:highlight>
            </a:endParaRPr>
          </a:p>
          <a:p>
            <a:pPr indent="0" lvl="0" marL="0" rtl="0" algn="just">
              <a:lnSpc>
                <a:spcPct val="70000"/>
              </a:lnSpc>
              <a:spcBef>
                <a:spcPts val="1200"/>
              </a:spcBef>
              <a:spcAft>
                <a:spcPts val="0"/>
              </a:spcAft>
              <a:buSzPts val="523"/>
              <a:buNone/>
            </a:pPr>
            <a:r>
              <a:rPr b="1" lang="en" sz="1075">
                <a:solidFill>
                  <a:schemeClr val="dk1"/>
                </a:solidFill>
                <a:highlight>
                  <a:srgbClr val="FFFFFF"/>
                </a:highlight>
              </a:rPr>
              <a:t>          fence        r, rw        # Enforce "acquire" memory ordering</a:t>
            </a:r>
            <a:endParaRPr b="1" sz="1075">
              <a:solidFill>
                <a:schemeClr val="dk1"/>
              </a:solidFill>
              <a:highlight>
                <a:srgbClr val="FFFFFF"/>
              </a:highlight>
            </a:endParaRPr>
          </a:p>
          <a:p>
            <a:pPr indent="0" lvl="0" marL="0" rtl="0" algn="just">
              <a:lnSpc>
                <a:spcPct val="70000"/>
              </a:lnSpc>
              <a:spcBef>
                <a:spcPts val="1200"/>
              </a:spcBef>
              <a:spcAft>
                <a:spcPts val="0"/>
              </a:spcAft>
              <a:buSzPts val="523"/>
              <a:buNone/>
            </a:pPr>
            <a:r>
              <a:rPr lang="en" sz="1075">
                <a:solidFill>
                  <a:schemeClr val="dk1"/>
                </a:solidFill>
                <a:highlight>
                  <a:srgbClr val="FFFFFF"/>
                </a:highlight>
              </a:rPr>
              <a:t>          bnez         t0, again    # Retry if held.</a:t>
            </a:r>
            <a:endParaRPr sz="1075">
              <a:solidFill>
                <a:schemeClr val="dk1"/>
              </a:solidFill>
              <a:highlight>
                <a:srgbClr val="FFFFFF"/>
              </a:highlight>
            </a:endParaRPr>
          </a:p>
          <a:p>
            <a:pPr indent="0" lvl="0" marL="0" rtl="0" algn="just">
              <a:lnSpc>
                <a:spcPct val="70000"/>
              </a:lnSpc>
              <a:spcBef>
                <a:spcPts val="1200"/>
              </a:spcBef>
              <a:spcAft>
                <a:spcPts val="0"/>
              </a:spcAft>
              <a:buSzPts val="523"/>
              <a:buNone/>
            </a:pPr>
            <a:r>
              <a:rPr lang="en" sz="1075">
                <a:solidFill>
                  <a:schemeClr val="dk1"/>
                </a:solidFill>
                <a:highlight>
                  <a:srgbClr val="FFFFFF"/>
                </a:highlight>
              </a:rPr>
              <a:t>          # ...</a:t>
            </a:r>
            <a:endParaRPr sz="1075">
              <a:solidFill>
                <a:schemeClr val="dk1"/>
              </a:solidFill>
              <a:highlight>
                <a:srgbClr val="FFFFFF"/>
              </a:highlight>
            </a:endParaRPr>
          </a:p>
          <a:p>
            <a:pPr indent="0" lvl="0" marL="0" rtl="0" algn="just">
              <a:lnSpc>
                <a:spcPct val="70000"/>
              </a:lnSpc>
              <a:spcBef>
                <a:spcPts val="1200"/>
              </a:spcBef>
              <a:spcAft>
                <a:spcPts val="0"/>
              </a:spcAft>
              <a:buSzPts val="523"/>
              <a:buNone/>
            </a:pPr>
            <a:r>
              <a:rPr lang="en" sz="1075">
                <a:solidFill>
                  <a:schemeClr val="dk1"/>
                </a:solidFill>
                <a:highlight>
                  <a:srgbClr val="FFFFFF"/>
                </a:highlight>
              </a:rPr>
              <a:t>          # Critical section.</a:t>
            </a:r>
            <a:endParaRPr sz="1075">
              <a:solidFill>
                <a:schemeClr val="dk1"/>
              </a:solidFill>
              <a:highlight>
                <a:srgbClr val="FFFFFF"/>
              </a:highlight>
            </a:endParaRPr>
          </a:p>
          <a:p>
            <a:pPr indent="0" lvl="0" marL="0" rtl="0" algn="just">
              <a:lnSpc>
                <a:spcPct val="70000"/>
              </a:lnSpc>
              <a:spcBef>
                <a:spcPts val="1200"/>
              </a:spcBef>
              <a:spcAft>
                <a:spcPts val="0"/>
              </a:spcAft>
              <a:buSzPts val="523"/>
              <a:buNone/>
            </a:pPr>
            <a:r>
              <a:rPr lang="en" sz="1075">
                <a:solidFill>
                  <a:schemeClr val="dk1"/>
                </a:solidFill>
                <a:highlight>
                  <a:srgbClr val="FFFFFF"/>
                </a:highlight>
              </a:rPr>
              <a:t>          # ...</a:t>
            </a:r>
            <a:endParaRPr sz="1075">
              <a:solidFill>
                <a:schemeClr val="dk1"/>
              </a:solidFill>
              <a:highlight>
                <a:srgbClr val="FFFFFF"/>
              </a:highlight>
            </a:endParaRPr>
          </a:p>
          <a:p>
            <a:pPr indent="0" lvl="0" marL="0" rtl="0" algn="just">
              <a:lnSpc>
                <a:spcPct val="70000"/>
              </a:lnSpc>
              <a:spcBef>
                <a:spcPts val="1200"/>
              </a:spcBef>
              <a:spcAft>
                <a:spcPts val="0"/>
              </a:spcAft>
              <a:buSzPts val="523"/>
              <a:buNone/>
            </a:pPr>
            <a:r>
              <a:rPr lang="en" sz="1075">
                <a:solidFill>
                  <a:schemeClr val="dk1"/>
                </a:solidFill>
                <a:highlight>
                  <a:srgbClr val="FFFFFF"/>
                </a:highlight>
              </a:rPr>
              <a:t>       </a:t>
            </a:r>
            <a:r>
              <a:rPr b="1" lang="en" sz="1075">
                <a:solidFill>
                  <a:schemeClr val="dk1"/>
                </a:solidFill>
                <a:highlight>
                  <a:srgbClr val="FFFFFF"/>
                </a:highlight>
              </a:rPr>
              <a:t>   fence        rw, w        # Enforce "release" memory ordering</a:t>
            </a:r>
            <a:endParaRPr b="1" sz="1075">
              <a:solidFill>
                <a:schemeClr val="dk1"/>
              </a:solidFill>
              <a:highlight>
                <a:srgbClr val="FFFFFF"/>
              </a:highlight>
            </a:endParaRPr>
          </a:p>
          <a:p>
            <a:pPr indent="0" lvl="0" marL="0" rtl="0" algn="just">
              <a:lnSpc>
                <a:spcPct val="70000"/>
              </a:lnSpc>
              <a:spcBef>
                <a:spcPts val="1200"/>
              </a:spcBef>
              <a:spcAft>
                <a:spcPts val="0"/>
              </a:spcAft>
              <a:buSzPts val="523"/>
              <a:buNone/>
            </a:pPr>
            <a:r>
              <a:rPr b="1" lang="en" sz="1075">
                <a:solidFill>
                  <a:schemeClr val="dk1"/>
                </a:solidFill>
                <a:highlight>
                  <a:srgbClr val="FFFFFF"/>
                </a:highlight>
              </a:rPr>
              <a:t>          amoswap.w    x0, x0, (a0) # Release lock by storing 0.</a:t>
            </a:r>
            <a:endParaRPr b="1" sz="1075">
              <a:solidFill>
                <a:schemeClr val="dk1"/>
              </a:solidFill>
              <a:highlight>
                <a:srgbClr val="FFFFFF"/>
              </a:highlight>
            </a:endParaRPr>
          </a:p>
          <a:p>
            <a:pPr indent="0" lvl="0" marL="0" rtl="0" algn="just">
              <a:lnSpc>
                <a:spcPct val="70000"/>
              </a:lnSpc>
              <a:spcBef>
                <a:spcPts val="1200"/>
              </a:spcBef>
              <a:spcAft>
                <a:spcPts val="0"/>
              </a:spcAft>
              <a:buSzPts val="523"/>
              <a:buNone/>
            </a:pPr>
            <a:r>
              <a:rPr lang="en" sz="1075">
                <a:solidFill>
                  <a:schemeClr val="dk1"/>
                </a:solidFill>
                <a:highlight>
                  <a:srgbClr val="FFFFFF"/>
                </a:highlight>
              </a:rPr>
              <a:t>          sd           x3, (a3)     # Arbitrary unrelated store</a:t>
            </a:r>
            <a:endParaRPr sz="1075">
              <a:solidFill>
                <a:schemeClr val="dk1"/>
              </a:solidFill>
              <a:highlight>
                <a:srgbClr val="FFFFFF"/>
              </a:highlight>
            </a:endParaRPr>
          </a:p>
          <a:p>
            <a:pPr indent="0" lvl="0" marL="0" rtl="0" algn="just">
              <a:lnSpc>
                <a:spcPct val="70000"/>
              </a:lnSpc>
              <a:spcBef>
                <a:spcPts val="1200"/>
              </a:spcBef>
              <a:spcAft>
                <a:spcPts val="0"/>
              </a:spcAft>
              <a:buClr>
                <a:schemeClr val="dk1"/>
              </a:buClr>
              <a:buSzPts val="523"/>
              <a:buFont typeface="Arial"/>
              <a:buNone/>
            </a:pPr>
            <a:r>
              <a:rPr lang="en" sz="1075">
                <a:solidFill>
                  <a:schemeClr val="dk1"/>
                </a:solidFill>
                <a:highlight>
                  <a:srgbClr val="FFFFFF"/>
                </a:highlight>
              </a:rPr>
              <a:t>          ld           x4, (a4)     # Arbitrary unrelated load</a:t>
            </a:r>
            <a:endParaRPr sz="1075">
              <a:solidFill>
                <a:schemeClr val="dk1"/>
              </a:solidFill>
              <a:highlight>
                <a:srgbClr val="FFFFFF"/>
              </a:highlight>
            </a:endParaRPr>
          </a:p>
          <a:p>
            <a:pPr indent="0" lvl="0" marL="0" rtl="0" algn="just">
              <a:lnSpc>
                <a:spcPct val="50000"/>
              </a:lnSpc>
              <a:spcBef>
                <a:spcPts val="1200"/>
              </a:spcBef>
              <a:spcAft>
                <a:spcPts val="0"/>
              </a:spcAft>
              <a:buClr>
                <a:schemeClr val="dk1"/>
              </a:buClr>
              <a:buSzPts val="523"/>
              <a:buFont typeface="Arial"/>
              <a:buNone/>
            </a:pPr>
            <a:r>
              <a:t/>
            </a:r>
            <a:endParaRPr sz="870">
              <a:solidFill>
                <a:schemeClr val="dk1"/>
              </a:solidFill>
              <a:highlight>
                <a:srgbClr val="FFFFFF"/>
              </a:highlight>
            </a:endParaRPr>
          </a:p>
          <a:p>
            <a:pPr indent="0" lvl="0" marL="0" rtl="0" algn="just">
              <a:lnSpc>
                <a:spcPct val="50000"/>
              </a:lnSpc>
              <a:spcBef>
                <a:spcPts val="1200"/>
              </a:spcBef>
              <a:spcAft>
                <a:spcPts val="1200"/>
              </a:spcAft>
              <a:buSzPts val="523"/>
              <a:buNone/>
            </a:pPr>
            <a:r>
              <a:t/>
            </a:r>
            <a:endParaRPr sz="1155">
              <a:solidFill>
                <a:schemeClr val="dk1"/>
              </a:solidFill>
            </a:endParaRPr>
          </a:p>
        </p:txBody>
      </p:sp>
      <p:sp>
        <p:nvSpPr>
          <p:cNvPr id="214" name="Google Shape;214;p38"/>
          <p:cNvSpPr txBox="1"/>
          <p:nvPr/>
        </p:nvSpPr>
        <p:spPr>
          <a:xfrm>
            <a:off x="5015275" y="818250"/>
            <a:ext cx="3604800" cy="3901500"/>
          </a:xfrm>
          <a:prstGeom prst="rect">
            <a:avLst/>
          </a:prstGeom>
          <a:noFill/>
          <a:ln>
            <a:noFill/>
          </a:ln>
        </p:spPr>
        <p:txBody>
          <a:bodyPr anchorCtr="0" anchor="t" bIns="91425" lIns="91425" spcFirstLastPara="1" rIns="91425" wrap="square" tIns="91425">
            <a:noAutofit/>
          </a:bodyPr>
          <a:lstStyle/>
          <a:p>
            <a:pPr indent="0" lvl="0" marL="0" rtl="0" algn="just">
              <a:spcBef>
                <a:spcPts val="1000"/>
              </a:spcBef>
              <a:spcAft>
                <a:spcPts val="0"/>
              </a:spcAft>
              <a:buClr>
                <a:schemeClr val="dk1"/>
              </a:buClr>
              <a:buSzPts val="1100"/>
              <a:buFont typeface="Arial"/>
              <a:buNone/>
            </a:pPr>
            <a:r>
              <a:rPr lang="en" sz="1100">
                <a:solidFill>
                  <a:schemeClr val="dk1"/>
                </a:solidFill>
                <a:highlight>
                  <a:srgbClr val="FFFFFF"/>
                </a:highlight>
                <a:latin typeface="Times New Roman"/>
                <a:ea typeface="Times New Roman"/>
                <a:cs typeface="Times New Roman"/>
                <a:sym typeface="Times New Roman"/>
              </a:rPr>
              <a:t>In this case, even though the AMOSWAP does not enforce ordering with an </a:t>
            </a:r>
            <a:r>
              <a:rPr i="1" lang="en" sz="1100">
                <a:solidFill>
                  <a:schemeClr val="dk1"/>
                </a:solidFill>
                <a:highlight>
                  <a:srgbClr val="FFFFFF"/>
                </a:highlight>
                <a:latin typeface="Times New Roman"/>
                <a:ea typeface="Times New Roman"/>
                <a:cs typeface="Times New Roman"/>
                <a:sym typeface="Times New Roman"/>
              </a:rPr>
              <a:t>aq</a:t>
            </a:r>
            <a:r>
              <a:rPr lang="en" sz="1100">
                <a:solidFill>
                  <a:schemeClr val="dk1"/>
                </a:solidFill>
                <a:highlight>
                  <a:srgbClr val="FFFFFF"/>
                </a:highlight>
                <a:latin typeface="Times New Roman"/>
                <a:ea typeface="Times New Roman"/>
                <a:cs typeface="Times New Roman"/>
                <a:sym typeface="Times New Roman"/>
              </a:rPr>
              <a:t> bit, the fence nevertheless enforces that the acquire AMOSWAP appears earlier in the global memory order than all loads and stores in the critical section. </a:t>
            </a:r>
            <a:endParaRPr sz="1100">
              <a:solidFill>
                <a:schemeClr val="dk1"/>
              </a:solidFill>
              <a:highlight>
                <a:srgbClr val="FFFFFF"/>
              </a:highlight>
              <a:latin typeface="Times New Roman"/>
              <a:ea typeface="Times New Roman"/>
              <a:cs typeface="Times New Roman"/>
              <a:sym typeface="Times New Roman"/>
            </a:endParaRPr>
          </a:p>
          <a:p>
            <a:pPr indent="-298450" lvl="0" marL="457200" rtl="0" algn="just">
              <a:lnSpc>
                <a:spcPct val="115000"/>
              </a:lnSpc>
              <a:spcBef>
                <a:spcPts val="1000"/>
              </a:spcBef>
              <a:spcAft>
                <a:spcPts val="0"/>
              </a:spcAft>
              <a:buClr>
                <a:schemeClr val="dk1"/>
              </a:buClr>
              <a:buSzPts val="1100"/>
              <a:buChar char="●"/>
            </a:pPr>
            <a:r>
              <a:rPr lang="en" sz="1100">
                <a:solidFill>
                  <a:schemeClr val="dk1"/>
                </a:solidFill>
                <a:highlight>
                  <a:srgbClr val="FFFFFF"/>
                </a:highlight>
                <a:latin typeface="Times New Roman"/>
                <a:ea typeface="Times New Roman"/>
                <a:cs typeface="Times New Roman"/>
                <a:sym typeface="Times New Roman"/>
              </a:rPr>
              <a:t>The lock is acquired using </a:t>
            </a:r>
            <a:r>
              <a:rPr b="1" lang="en" sz="1100">
                <a:solidFill>
                  <a:schemeClr val="dk1"/>
                </a:solidFill>
                <a:highlight>
                  <a:srgbClr val="FFFFFF"/>
                </a:highlight>
                <a:latin typeface="Times New Roman"/>
                <a:ea typeface="Times New Roman"/>
                <a:cs typeface="Times New Roman"/>
                <a:sym typeface="Times New Roman"/>
              </a:rPr>
              <a:t>amoswap.w</a:t>
            </a:r>
            <a:r>
              <a:rPr lang="en" sz="1100">
                <a:solidFill>
                  <a:schemeClr val="dk1"/>
                </a:solidFill>
                <a:highlight>
                  <a:srgbClr val="FFFFFF"/>
                </a:highlight>
                <a:latin typeface="Times New Roman"/>
                <a:ea typeface="Times New Roman"/>
                <a:cs typeface="Times New Roman"/>
                <a:sym typeface="Times New Roman"/>
              </a:rPr>
              <a:t> without the </a:t>
            </a:r>
            <a:r>
              <a:rPr b="1" lang="en" sz="1100">
                <a:solidFill>
                  <a:schemeClr val="dk1"/>
                </a:solidFill>
                <a:highlight>
                  <a:srgbClr val="FFFFFF"/>
                </a:highlight>
                <a:latin typeface="Times New Roman"/>
                <a:ea typeface="Times New Roman"/>
                <a:cs typeface="Times New Roman"/>
                <a:sym typeface="Times New Roman"/>
              </a:rPr>
              <a:t>.aq </a:t>
            </a:r>
            <a:r>
              <a:rPr lang="en" sz="1100">
                <a:solidFill>
                  <a:schemeClr val="dk1"/>
                </a:solidFill>
                <a:highlight>
                  <a:srgbClr val="FFFFFF"/>
                </a:highlight>
                <a:latin typeface="Times New Roman"/>
                <a:ea typeface="Times New Roman"/>
                <a:cs typeface="Times New Roman"/>
                <a:sym typeface="Times New Roman"/>
              </a:rPr>
              <a:t>suffix. This means the atomic swap itself does not enforce any specific memory ordering </a:t>
            </a:r>
            <a:endParaRPr sz="1100">
              <a:solidFill>
                <a:schemeClr val="dk1"/>
              </a:solidFill>
              <a:highlight>
                <a:srgbClr val="FFFFFF"/>
              </a:highlight>
              <a:latin typeface="Times New Roman"/>
              <a:ea typeface="Times New Roman"/>
              <a:cs typeface="Times New Roman"/>
              <a:sym typeface="Times New Roman"/>
            </a:endParaRPr>
          </a:p>
          <a:p>
            <a:pPr indent="-298450" lvl="0" marL="457200" rtl="0" algn="just">
              <a:lnSpc>
                <a:spcPct val="115000"/>
              </a:lnSpc>
              <a:spcBef>
                <a:spcPts val="1000"/>
              </a:spcBef>
              <a:spcAft>
                <a:spcPts val="0"/>
              </a:spcAft>
              <a:buClr>
                <a:schemeClr val="dk1"/>
              </a:buClr>
              <a:buSzPts val="1100"/>
              <a:buChar char="●"/>
            </a:pPr>
            <a:r>
              <a:rPr b="1" lang="en" sz="1100">
                <a:solidFill>
                  <a:schemeClr val="dk1"/>
                </a:solidFill>
                <a:highlight>
                  <a:srgbClr val="FFFFFF"/>
                </a:highlight>
                <a:latin typeface="Times New Roman"/>
                <a:ea typeface="Times New Roman"/>
                <a:cs typeface="Times New Roman"/>
                <a:sym typeface="Times New Roman"/>
              </a:rPr>
              <a:t>FENCE r,rw</a:t>
            </a:r>
            <a:r>
              <a:rPr lang="en" sz="1100">
                <a:solidFill>
                  <a:schemeClr val="dk1"/>
                </a:solidFill>
                <a:highlight>
                  <a:srgbClr val="FFFFFF"/>
                </a:highlight>
                <a:latin typeface="Times New Roman"/>
                <a:ea typeface="Times New Roman"/>
                <a:cs typeface="Times New Roman"/>
                <a:sym typeface="Times New Roman"/>
              </a:rPr>
              <a:t> ,This fence ensures that all loads (r) that appear before it in the program order will appear before any subsequent loads or stores (rw) in the global memory order.</a:t>
            </a:r>
            <a:endParaRPr sz="1100">
              <a:solidFill>
                <a:schemeClr val="dk1"/>
              </a:solidFill>
              <a:highlight>
                <a:srgbClr val="FFFFFF"/>
              </a:highlight>
              <a:latin typeface="Times New Roman"/>
              <a:ea typeface="Times New Roman"/>
              <a:cs typeface="Times New Roman"/>
              <a:sym typeface="Times New Roman"/>
            </a:endParaRPr>
          </a:p>
          <a:p>
            <a:pPr indent="-298450" lvl="0" marL="457200" rtl="0" algn="just">
              <a:lnSpc>
                <a:spcPct val="115000"/>
              </a:lnSpc>
              <a:spcBef>
                <a:spcPts val="1000"/>
              </a:spcBef>
              <a:spcAft>
                <a:spcPts val="0"/>
              </a:spcAft>
              <a:buClr>
                <a:schemeClr val="dk1"/>
              </a:buClr>
              <a:buSzPts val="1100"/>
              <a:buChar char="●"/>
            </a:pPr>
            <a:r>
              <a:rPr lang="en" sz="1100">
                <a:solidFill>
                  <a:schemeClr val="dk1"/>
                </a:solidFill>
                <a:highlight>
                  <a:srgbClr val="FFFFFF"/>
                </a:highlight>
                <a:latin typeface="Times New Roman"/>
                <a:ea typeface="Times New Roman"/>
                <a:cs typeface="Times New Roman"/>
                <a:sym typeface="Times New Roman"/>
              </a:rPr>
              <a:t>Before releasing the lock, a </a:t>
            </a:r>
            <a:r>
              <a:rPr b="1" lang="en" sz="1100">
                <a:solidFill>
                  <a:schemeClr val="dk1"/>
                </a:solidFill>
                <a:highlight>
                  <a:srgbClr val="FFFFFF"/>
                </a:highlight>
                <a:latin typeface="Times New Roman"/>
                <a:ea typeface="Times New Roman"/>
                <a:cs typeface="Times New Roman"/>
                <a:sym typeface="Times New Roman"/>
              </a:rPr>
              <a:t>FENCE rw,w </a:t>
            </a:r>
            <a:r>
              <a:rPr lang="en" sz="1100">
                <a:solidFill>
                  <a:schemeClr val="dk1"/>
                </a:solidFill>
                <a:highlight>
                  <a:srgbClr val="FFFFFF"/>
                </a:highlight>
                <a:latin typeface="Times New Roman"/>
                <a:ea typeface="Times New Roman"/>
                <a:cs typeface="Times New Roman"/>
                <a:sym typeface="Times New Roman"/>
              </a:rPr>
              <a:t>instruction is used. This fence ensures that all loads and stores within the critical section (rw) are completed before any stores (w) that follow the fence in program order. </a:t>
            </a:r>
            <a:endParaRPr sz="1100">
              <a:solidFill>
                <a:schemeClr val="dk1"/>
              </a:solidFill>
              <a:highlight>
                <a:srgbClr val="FFFFFF"/>
              </a:highlight>
              <a:latin typeface="Times New Roman"/>
              <a:ea typeface="Times New Roman"/>
              <a:cs typeface="Times New Roman"/>
              <a:sym typeface="Times New Roman"/>
            </a:endParaRPr>
          </a:p>
          <a:p>
            <a:pPr indent="-298450" lvl="0" marL="457200" rtl="0" algn="just">
              <a:lnSpc>
                <a:spcPct val="115000"/>
              </a:lnSpc>
              <a:spcBef>
                <a:spcPts val="1000"/>
              </a:spcBef>
              <a:spcAft>
                <a:spcPts val="1000"/>
              </a:spcAft>
              <a:buClr>
                <a:schemeClr val="dk1"/>
              </a:buClr>
              <a:buSzPts val="1100"/>
              <a:buChar char="●"/>
            </a:pPr>
            <a:r>
              <a:rPr lang="en" sz="1100">
                <a:solidFill>
                  <a:schemeClr val="dk1"/>
                </a:solidFill>
                <a:highlight>
                  <a:srgbClr val="FFFFFF"/>
                </a:highlight>
                <a:latin typeface="Times New Roman"/>
                <a:ea typeface="Times New Roman"/>
                <a:cs typeface="Times New Roman"/>
                <a:sym typeface="Times New Roman"/>
              </a:rPr>
              <a:t>The lock is released using </a:t>
            </a:r>
            <a:r>
              <a:rPr b="1" lang="en" sz="1100">
                <a:solidFill>
                  <a:schemeClr val="dk1"/>
                </a:solidFill>
                <a:highlight>
                  <a:srgbClr val="FFFFFF"/>
                </a:highlight>
                <a:latin typeface="Times New Roman"/>
                <a:ea typeface="Times New Roman"/>
                <a:cs typeface="Times New Roman"/>
                <a:sym typeface="Times New Roman"/>
              </a:rPr>
              <a:t>amoswap.w</a:t>
            </a:r>
            <a:endParaRPr b="1" sz="11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9"/>
          <p:cNvSpPr txBox="1"/>
          <p:nvPr>
            <p:ph type="title"/>
          </p:nvPr>
        </p:nvSpPr>
        <p:spPr>
          <a:xfrm>
            <a:off x="311700" y="22237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Clr>
                <a:schemeClr val="dk1"/>
              </a:buClr>
              <a:buSzPts val="1100"/>
              <a:buFont typeface="Arial"/>
              <a:buNone/>
            </a:pPr>
            <a:r>
              <a:rPr b="1" lang="en" sz="2400">
                <a:highlight>
                  <a:srgbClr val="FFFFFF"/>
                </a:highlight>
                <a:latin typeface="Times New Roman"/>
                <a:ea typeface="Times New Roman"/>
                <a:cs typeface="Times New Roman"/>
                <a:sym typeface="Times New Roman"/>
              </a:rPr>
              <a:t>Rule 7: RCsc Annotations [ppo:rcsc]</a:t>
            </a:r>
            <a:endParaRPr sz="2400">
              <a:latin typeface="Times New Roman"/>
              <a:ea typeface="Times New Roman"/>
              <a:cs typeface="Times New Roman"/>
              <a:sym typeface="Times New Roman"/>
            </a:endParaRPr>
          </a:p>
        </p:txBody>
      </p:sp>
      <p:sp>
        <p:nvSpPr>
          <p:cNvPr id="220" name="Google Shape;220;p39"/>
          <p:cNvSpPr txBox="1"/>
          <p:nvPr>
            <p:ph idx="1" type="body"/>
          </p:nvPr>
        </p:nvSpPr>
        <p:spPr>
          <a:xfrm>
            <a:off x="311700" y="795075"/>
            <a:ext cx="8520600" cy="1061700"/>
          </a:xfrm>
          <a:prstGeom prst="rect">
            <a:avLst/>
          </a:prstGeom>
        </p:spPr>
        <p:txBody>
          <a:bodyPr anchorCtr="0" anchor="t" bIns="91425" lIns="91425" spcFirstLastPara="1" rIns="91425" wrap="square" tIns="91425">
            <a:noAutofit/>
          </a:bodyPr>
          <a:lstStyle/>
          <a:p>
            <a:pPr indent="-326231" lvl="0" marL="457200" rtl="0" algn="l">
              <a:lnSpc>
                <a:spcPct val="95000"/>
              </a:lnSpc>
              <a:spcBef>
                <a:spcPts val="1200"/>
              </a:spcBef>
              <a:spcAft>
                <a:spcPts val="0"/>
              </a:spcAft>
              <a:buClr>
                <a:schemeClr val="dk1"/>
              </a:buClr>
              <a:buSzPts val="1538"/>
              <a:buFont typeface="Times New Roman"/>
              <a:buChar char="●"/>
            </a:pPr>
            <a:r>
              <a:rPr b="1" lang="en" sz="1537">
                <a:solidFill>
                  <a:schemeClr val="dk1"/>
                </a:solidFill>
                <a:highlight>
                  <a:srgbClr val="FFFFFF"/>
                </a:highlight>
                <a:latin typeface="Times New Roman"/>
                <a:ea typeface="Times New Roman"/>
                <a:cs typeface="Times New Roman"/>
                <a:sym typeface="Times New Roman"/>
              </a:rPr>
              <a:t>Statement : </a:t>
            </a:r>
            <a:r>
              <a:rPr lang="en" sz="1537">
                <a:solidFill>
                  <a:schemeClr val="dk1"/>
                </a:solidFill>
                <a:highlight>
                  <a:srgbClr val="FFFFFF"/>
                </a:highlight>
                <a:latin typeface="Times New Roman"/>
                <a:ea typeface="Times New Roman"/>
                <a:cs typeface="Times New Roman"/>
                <a:sym typeface="Times New Roman"/>
              </a:rPr>
              <a:t>A release that precedes an acquire in program order also precedes it in global memory order i.e., the RCsc (Release Consistency with Sequential Consistency ) variant of release consistency</a:t>
            </a:r>
            <a:endParaRPr sz="1537">
              <a:solidFill>
                <a:schemeClr val="dk1"/>
              </a:solidFill>
              <a:highlight>
                <a:srgbClr val="FFFFFF"/>
              </a:highlight>
              <a:latin typeface="Times New Roman"/>
              <a:ea typeface="Times New Roman"/>
              <a:cs typeface="Times New Roman"/>
              <a:sym typeface="Times New Roman"/>
            </a:endParaRPr>
          </a:p>
          <a:p>
            <a:pPr indent="-326231" lvl="0" marL="457200" rtl="0" algn="l">
              <a:lnSpc>
                <a:spcPct val="95000"/>
              </a:lnSpc>
              <a:spcBef>
                <a:spcPts val="1200"/>
              </a:spcBef>
              <a:spcAft>
                <a:spcPts val="0"/>
              </a:spcAft>
              <a:buClr>
                <a:schemeClr val="dk1"/>
              </a:buClr>
              <a:buSzPts val="1538"/>
              <a:buFont typeface="Times New Roman"/>
              <a:buChar char="●"/>
            </a:pPr>
            <a:r>
              <a:rPr lang="en" sz="1537">
                <a:solidFill>
                  <a:schemeClr val="dk1"/>
                </a:solidFill>
                <a:highlight>
                  <a:srgbClr val="FFFFFF"/>
                </a:highlight>
                <a:latin typeface="Times New Roman"/>
                <a:ea typeface="Times New Roman"/>
                <a:cs typeface="Times New Roman"/>
                <a:sym typeface="Times New Roman"/>
              </a:rPr>
              <a:t>Why RCsc annotation is preferred over Rcpc (Release Consistency with Partial Consistency ) ?</a:t>
            </a:r>
            <a:endParaRPr sz="1537">
              <a:solidFill>
                <a:schemeClr val="dk1"/>
              </a:solidFill>
              <a:highlight>
                <a:srgbClr val="FFFFFF"/>
              </a:highlight>
              <a:latin typeface="Times New Roman"/>
              <a:ea typeface="Times New Roman"/>
              <a:cs typeface="Times New Roman"/>
              <a:sym typeface="Times New Roman"/>
            </a:endParaRPr>
          </a:p>
          <a:p>
            <a:pPr indent="0" lvl="0" marL="457200" rtl="0" algn="l">
              <a:lnSpc>
                <a:spcPct val="95000"/>
              </a:lnSpc>
              <a:spcBef>
                <a:spcPts val="1200"/>
              </a:spcBef>
              <a:spcAft>
                <a:spcPts val="0"/>
              </a:spcAft>
              <a:buSzPts val="275"/>
              <a:buNone/>
            </a:pPr>
            <a:r>
              <a:t/>
            </a:r>
            <a:endParaRPr sz="250">
              <a:solidFill>
                <a:schemeClr val="dk1"/>
              </a:solidFill>
              <a:highlight>
                <a:srgbClr val="FFFFFF"/>
              </a:highlight>
              <a:latin typeface="Times New Roman"/>
              <a:ea typeface="Times New Roman"/>
              <a:cs typeface="Times New Roman"/>
              <a:sym typeface="Times New Roman"/>
            </a:endParaRPr>
          </a:p>
          <a:p>
            <a:pPr indent="0" lvl="0" marL="457200" rtl="0" algn="l">
              <a:lnSpc>
                <a:spcPct val="95000"/>
              </a:lnSpc>
              <a:spcBef>
                <a:spcPts val="1200"/>
              </a:spcBef>
              <a:spcAft>
                <a:spcPts val="1000"/>
              </a:spcAft>
              <a:buSzPts val="275"/>
              <a:buNone/>
            </a:pPr>
            <a:r>
              <a:t/>
            </a:r>
            <a:endParaRPr sz="250">
              <a:solidFill>
                <a:schemeClr val="dk1"/>
              </a:solidFill>
              <a:highlight>
                <a:srgbClr val="FFFFFF"/>
              </a:highlight>
              <a:latin typeface="Times New Roman"/>
              <a:ea typeface="Times New Roman"/>
              <a:cs typeface="Times New Roman"/>
              <a:sym typeface="Times New Roman"/>
            </a:endParaRPr>
          </a:p>
        </p:txBody>
      </p:sp>
      <p:graphicFrame>
        <p:nvGraphicFramePr>
          <p:cNvPr id="221" name="Google Shape;221;p39"/>
          <p:cNvGraphicFramePr/>
          <p:nvPr/>
        </p:nvGraphicFramePr>
        <p:xfrm>
          <a:off x="1150400" y="2099225"/>
          <a:ext cx="3000000" cy="3000000"/>
        </p:xfrm>
        <a:graphic>
          <a:graphicData uri="http://schemas.openxmlformats.org/drawingml/2006/table">
            <a:tbl>
              <a:tblPr>
                <a:noFill/>
                <a:tableStyleId>{C883A9E6-14C7-4315-BC88-2699B60F9EE7}</a:tableStyleId>
              </a:tblPr>
              <a:tblGrid>
                <a:gridCol w="3421600"/>
                <a:gridCol w="3421600"/>
              </a:tblGrid>
              <a:tr h="343175">
                <a:tc>
                  <a:txBody>
                    <a:bodyPr/>
                    <a:lstStyle/>
                    <a:p>
                      <a:pPr indent="0" lvl="0" marL="0" rtl="0" algn="ctr">
                        <a:spcBef>
                          <a:spcPts val="0"/>
                        </a:spcBef>
                        <a:spcAft>
                          <a:spcPts val="0"/>
                        </a:spcAft>
                        <a:buNone/>
                      </a:pPr>
                      <a:r>
                        <a:rPr b="1" lang="en" sz="1300">
                          <a:solidFill>
                            <a:schemeClr val="dk1"/>
                          </a:solidFill>
                          <a:latin typeface="Times New Roman"/>
                          <a:ea typeface="Times New Roman"/>
                          <a:cs typeface="Times New Roman"/>
                          <a:sym typeface="Times New Roman"/>
                        </a:rPr>
                        <a:t>RCpc annotation</a:t>
                      </a:r>
                      <a:endParaRPr b="1" sz="13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300">
                          <a:solidFill>
                            <a:schemeClr val="dk1"/>
                          </a:solidFill>
                          <a:latin typeface="Times New Roman"/>
                          <a:ea typeface="Times New Roman"/>
                          <a:cs typeface="Times New Roman"/>
                          <a:sym typeface="Times New Roman"/>
                        </a:rPr>
                        <a:t>RCsc annotation</a:t>
                      </a:r>
                      <a:endParaRPr b="1" sz="13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27975">
                <a:tc>
                  <a:txBody>
                    <a:bodyPr/>
                    <a:lstStyle/>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The ordering between store and load operations is more relaxed.</a:t>
                      </a:r>
                      <a:endParaRPr sz="13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provides stronger memory ordering guarantees.</a:t>
                      </a:r>
                      <a:endParaRPr sz="13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12775">
                <a:tc>
                  <a:txBody>
                    <a:bodyPr/>
                    <a:lstStyle/>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A </a:t>
                      </a:r>
                      <a:r>
                        <a:rPr b="1" lang="en" sz="1300">
                          <a:solidFill>
                            <a:schemeClr val="dk1"/>
                          </a:solidFill>
                          <a:latin typeface="Times New Roman"/>
                          <a:ea typeface="Times New Roman"/>
                          <a:cs typeface="Times New Roman"/>
                          <a:sym typeface="Times New Roman"/>
                        </a:rPr>
                        <a:t>store-release</a:t>
                      </a:r>
                      <a:r>
                        <a:rPr lang="en" sz="1300">
                          <a:solidFill>
                            <a:schemeClr val="dk1"/>
                          </a:solidFill>
                          <a:latin typeface="Times New Roman"/>
                          <a:ea typeface="Times New Roman"/>
                          <a:cs typeface="Times New Roman"/>
                          <a:sym typeface="Times New Roman"/>
                        </a:rPr>
                        <a:t> operation may not immediately be visible to a </a:t>
                      </a:r>
                      <a:r>
                        <a:rPr b="1" lang="en" sz="1300">
                          <a:solidFill>
                            <a:schemeClr val="dk1"/>
                          </a:solidFill>
                          <a:latin typeface="Times New Roman"/>
                          <a:ea typeface="Times New Roman"/>
                          <a:cs typeface="Times New Roman"/>
                          <a:sym typeface="Times New Roman"/>
                        </a:rPr>
                        <a:t>load-acquire</a:t>
                      </a:r>
                      <a:r>
                        <a:rPr lang="en" sz="1300">
                          <a:solidFill>
                            <a:schemeClr val="dk1"/>
                          </a:solidFill>
                          <a:latin typeface="Times New Roman"/>
                          <a:ea typeface="Times New Roman"/>
                          <a:cs typeface="Times New Roman"/>
                          <a:sym typeface="Times New Roman"/>
                        </a:rPr>
                        <a:t> operation on another thread</a:t>
                      </a:r>
                      <a:endParaRPr sz="13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A </a:t>
                      </a:r>
                      <a:r>
                        <a:rPr b="1" lang="en" sz="1300">
                          <a:solidFill>
                            <a:schemeClr val="dk1"/>
                          </a:solidFill>
                          <a:latin typeface="Times New Roman"/>
                          <a:ea typeface="Times New Roman"/>
                          <a:cs typeface="Times New Roman"/>
                          <a:sym typeface="Times New Roman"/>
                        </a:rPr>
                        <a:t>store-release</a:t>
                      </a:r>
                      <a:r>
                        <a:rPr lang="en" sz="1300">
                          <a:solidFill>
                            <a:schemeClr val="dk1"/>
                          </a:solidFill>
                          <a:latin typeface="Times New Roman"/>
                          <a:ea typeface="Times New Roman"/>
                          <a:cs typeface="Times New Roman"/>
                          <a:sym typeface="Times New Roman"/>
                        </a:rPr>
                        <a:t> operation in one thread is guaranteed to be visible to any </a:t>
                      </a:r>
                      <a:r>
                        <a:rPr b="1" lang="en" sz="1300">
                          <a:solidFill>
                            <a:schemeClr val="dk1"/>
                          </a:solidFill>
                          <a:latin typeface="Times New Roman"/>
                          <a:ea typeface="Times New Roman"/>
                          <a:cs typeface="Times New Roman"/>
                          <a:sym typeface="Times New Roman"/>
                        </a:rPr>
                        <a:t>load-acquire</a:t>
                      </a:r>
                      <a:r>
                        <a:rPr lang="en" sz="1300">
                          <a:solidFill>
                            <a:schemeClr val="dk1"/>
                          </a:solidFill>
                          <a:latin typeface="Times New Roman"/>
                          <a:ea typeface="Times New Roman"/>
                          <a:cs typeface="Times New Roman"/>
                          <a:sym typeface="Times New Roman"/>
                        </a:rPr>
                        <a:t> operation in another thread</a:t>
                      </a:r>
                      <a:endParaRPr sz="13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97575">
                <a:tc>
                  <a:txBody>
                    <a:bodyPr/>
                    <a:lstStyle/>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In RCpc, even if a thread performs a store with release semantics, another thread performing a load with acquire semantics may not immediately observe the result of that store</a:t>
                      </a:r>
                      <a:endParaRPr sz="13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In RCsc, if a thread performs a store with release semantics, another thread performing a load with acquire semantics will observe the result of that store</a:t>
                      </a:r>
                      <a:endParaRPr sz="13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0"/>
          <p:cNvSpPr txBox="1"/>
          <p:nvPr>
            <p:ph type="title"/>
          </p:nvPr>
        </p:nvSpPr>
        <p:spPr>
          <a:xfrm>
            <a:off x="311700" y="382150"/>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Clr>
                <a:schemeClr val="dk1"/>
              </a:buClr>
              <a:buSzPts val="1100"/>
              <a:buFont typeface="Arial"/>
              <a:buNone/>
            </a:pPr>
            <a:r>
              <a:rPr b="1" lang="en" sz="2400">
                <a:highlight>
                  <a:srgbClr val="FFFFFF"/>
                </a:highlight>
                <a:latin typeface="Times New Roman"/>
                <a:ea typeface="Times New Roman"/>
                <a:cs typeface="Times New Roman"/>
                <a:sym typeface="Times New Roman"/>
              </a:rPr>
              <a:t>Rule 8: Paired Operations [ppo:pair]</a:t>
            </a:r>
            <a:endParaRPr sz="2400">
              <a:latin typeface="Times New Roman"/>
              <a:ea typeface="Times New Roman"/>
              <a:cs typeface="Times New Roman"/>
              <a:sym typeface="Times New Roman"/>
            </a:endParaRPr>
          </a:p>
        </p:txBody>
      </p:sp>
      <p:sp>
        <p:nvSpPr>
          <p:cNvPr id="227" name="Google Shape;227;p40"/>
          <p:cNvSpPr txBox="1"/>
          <p:nvPr>
            <p:ph idx="1" type="body"/>
          </p:nvPr>
        </p:nvSpPr>
        <p:spPr>
          <a:xfrm>
            <a:off x="311700" y="1017725"/>
            <a:ext cx="8520600" cy="3701700"/>
          </a:xfrm>
          <a:prstGeom prst="rect">
            <a:avLst/>
          </a:prstGeom>
        </p:spPr>
        <p:txBody>
          <a:bodyPr anchorCtr="0" anchor="t" bIns="91425" lIns="91425" spcFirstLastPara="1" rIns="91425" wrap="square" tIns="91425">
            <a:noAutofit/>
          </a:bodyPr>
          <a:lstStyle/>
          <a:p>
            <a:pPr indent="0" lvl="0" marL="0" rtl="0" algn="just">
              <a:lnSpc>
                <a:spcPct val="105000"/>
              </a:lnSpc>
              <a:spcBef>
                <a:spcPts val="1000"/>
              </a:spcBef>
              <a:spcAft>
                <a:spcPts val="0"/>
              </a:spcAft>
              <a:buSzPts val="1018"/>
              <a:buNone/>
            </a:pPr>
            <a:r>
              <a:rPr b="1" lang="en" sz="2135">
                <a:solidFill>
                  <a:schemeClr val="dk1"/>
                </a:solidFill>
                <a:latin typeface="Times New Roman"/>
                <a:ea typeface="Times New Roman"/>
                <a:cs typeface="Times New Roman"/>
                <a:sym typeface="Times New Roman"/>
              </a:rPr>
              <a:t>Statement : </a:t>
            </a:r>
            <a:r>
              <a:rPr lang="en" sz="1580">
                <a:solidFill>
                  <a:schemeClr val="dk1"/>
                </a:solidFill>
                <a:highlight>
                  <a:srgbClr val="FFFFFF"/>
                </a:highlight>
                <a:latin typeface="Times New Roman"/>
                <a:ea typeface="Times New Roman"/>
                <a:cs typeface="Times New Roman"/>
                <a:sym typeface="Times New Roman"/>
              </a:rPr>
              <a:t>This rule refers to a scenario where two operations are explicitly paired, such as in the case of Load-Reserved (LR) and Store-Conditional (SC) operations. Paired operations ensure that specific sequences of operations are treated atomically.</a:t>
            </a:r>
            <a:endParaRPr sz="1580">
              <a:solidFill>
                <a:schemeClr val="dk1"/>
              </a:solidFill>
              <a:highlight>
                <a:srgbClr val="FFFFFF"/>
              </a:highlight>
              <a:latin typeface="Times New Roman"/>
              <a:ea typeface="Times New Roman"/>
              <a:cs typeface="Times New Roman"/>
              <a:sym typeface="Times New Roman"/>
            </a:endParaRPr>
          </a:p>
          <a:p>
            <a:pPr indent="0" lvl="0" marL="0" rtl="0" algn="just">
              <a:lnSpc>
                <a:spcPct val="105000"/>
              </a:lnSpc>
              <a:spcBef>
                <a:spcPts val="1200"/>
              </a:spcBef>
              <a:spcAft>
                <a:spcPts val="0"/>
              </a:spcAft>
              <a:buSzPts val="1018"/>
              <a:buNone/>
            </a:pPr>
            <a:r>
              <a:rPr b="1" lang="en" sz="2135">
                <a:solidFill>
                  <a:schemeClr val="dk1"/>
                </a:solidFill>
                <a:latin typeface="Times New Roman"/>
                <a:ea typeface="Times New Roman"/>
                <a:cs typeface="Times New Roman"/>
                <a:sym typeface="Times New Roman"/>
              </a:rPr>
              <a:t>Explanation : </a:t>
            </a:r>
            <a:endParaRPr b="1" sz="2135">
              <a:solidFill>
                <a:schemeClr val="dk1"/>
              </a:solidFill>
              <a:latin typeface="Times New Roman"/>
              <a:ea typeface="Times New Roman"/>
              <a:cs typeface="Times New Roman"/>
              <a:sym typeface="Times New Roman"/>
            </a:endParaRPr>
          </a:p>
          <a:p>
            <a:pPr indent="-328930" lvl="0" marL="457200" rtl="0" algn="just">
              <a:lnSpc>
                <a:spcPct val="105000"/>
              </a:lnSpc>
              <a:spcBef>
                <a:spcPts val="1200"/>
              </a:spcBef>
              <a:spcAft>
                <a:spcPts val="0"/>
              </a:spcAft>
              <a:buClr>
                <a:schemeClr val="dk1"/>
              </a:buClr>
              <a:buSzPts val="1580"/>
              <a:buFont typeface="Times New Roman"/>
              <a:buChar char="●"/>
            </a:pPr>
            <a:r>
              <a:rPr lang="en" sz="1580">
                <a:solidFill>
                  <a:schemeClr val="dk1"/>
                </a:solidFill>
                <a:highlight>
                  <a:srgbClr val="FFFFFF"/>
                </a:highlight>
                <a:latin typeface="Times New Roman"/>
                <a:ea typeface="Times New Roman"/>
                <a:cs typeface="Times New Roman"/>
                <a:sym typeface="Times New Roman"/>
              </a:rPr>
              <a:t>Often used in atomic operations where the pairing of a load and store ensures that the memory location being accessed is not modified by other operations in between the pair.</a:t>
            </a:r>
            <a:endParaRPr sz="1580">
              <a:solidFill>
                <a:schemeClr val="dk1"/>
              </a:solidFill>
              <a:highlight>
                <a:srgbClr val="FFFFFF"/>
              </a:highlight>
              <a:latin typeface="Times New Roman"/>
              <a:ea typeface="Times New Roman"/>
              <a:cs typeface="Times New Roman"/>
              <a:sym typeface="Times New Roman"/>
            </a:endParaRPr>
          </a:p>
          <a:p>
            <a:pPr indent="-328930" lvl="0" marL="457200" rtl="0" algn="just">
              <a:lnSpc>
                <a:spcPct val="105000"/>
              </a:lnSpc>
              <a:spcBef>
                <a:spcPts val="1200"/>
              </a:spcBef>
              <a:spcAft>
                <a:spcPts val="0"/>
              </a:spcAft>
              <a:buClr>
                <a:schemeClr val="dk1"/>
              </a:buClr>
              <a:buSzPts val="1580"/>
              <a:buFont typeface="Times New Roman"/>
              <a:buChar char="●"/>
            </a:pPr>
            <a:r>
              <a:rPr lang="en" sz="1580">
                <a:solidFill>
                  <a:schemeClr val="dk1"/>
                </a:solidFill>
                <a:highlight>
                  <a:srgbClr val="FFFFFF"/>
                </a:highlight>
                <a:latin typeface="Times New Roman"/>
                <a:ea typeface="Times New Roman"/>
                <a:cs typeface="Times New Roman"/>
                <a:sym typeface="Times New Roman"/>
              </a:rPr>
              <a:t>Indicates that an SC must appear after its paired LR in the global memory order. This will follow read-modify-write operation due to the inherent data dependency.</a:t>
            </a:r>
            <a:endParaRPr sz="1580">
              <a:solidFill>
                <a:schemeClr val="dk1"/>
              </a:solidFill>
              <a:highlight>
                <a:srgbClr val="FFFFFF"/>
              </a:highlight>
              <a:latin typeface="Times New Roman"/>
              <a:ea typeface="Times New Roman"/>
              <a:cs typeface="Times New Roman"/>
              <a:sym typeface="Times New Roman"/>
            </a:endParaRPr>
          </a:p>
          <a:p>
            <a:pPr indent="-328930" lvl="0" marL="457200" rtl="0" algn="just">
              <a:lnSpc>
                <a:spcPct val="105000"/>
              </a:lnSpc>
              <a:spcBef>
                <a:spcPts val="1000"/>
              </a:spcBef>
              <a:spcAft>
                <a:spcPts val="0"/>
              </a:spcAft>
              <a:buClr>
                <a:schemeClr val="dk1"/>
              </a:buClr>
              <a:buSzPts val="1580"/>
              <a:buFont typeface="Times New Roman"/>
              <a:buChar char="●"/>
            </a:pPr>
            <a:r>
              <a:rPr lang="en" sz="1580">
                <a:solidFill>
                  <a:schemeClr val="dk1"/>
                </a:solidFill>
                <a:highlight>
                  <a:srgbClr val="FFFFFF"/>
                </a:highlight>
                <a:latin typeface="Times New Roman"/>
                <a:ea typeface="Times New Roman"/>
                <a:cs typeface="Times New Roman"/>
                <a:sym typeface="Times New Roman"/>
              </a:rPr>
              <a:t>It guarantee that the memory location remains unchanged by other harts between the paired operations.</a:t>
            </a:r>
            <a:endParaRPr sz="1580">
              <a:solidFill>
                <a:schemeClr val="dk1"/>
              </a:solidFill>
              <a:highlight>
                <a:srgbClr val="FFFFFF"/>
              </a:highlight>
              <a:latin typeface="Times New Roman"/>
              <a:ea typeface="Times New Roman"/>
              <a:cs typeface="Times New Roman"/>
              <a:sym typeface="Times New Roman"/>
            </a:endParaRPr>
          </a:p>
          <a:p>
            <a:pPr indent="0" lvl="0" marL="0" rtl="0" algn="just">
              <a:lnSpc>
                <a:spcPct val="105000"/>
              </a:lnSpc>
              <a:spcBef>
                <a:spcPts val="1200"/>
              </a:spcBef>
              <a:spcAft>
                <a:spcPts val="1200"/>
              </a:spcAft>
              <a:buSzPts val="1018"/>
              <a:buNone/>
            </a:pPr>
            <a:r>
              <a:t/>
            </a:r>
            <a:endParaRPr sz="121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1"/>
          <p:cNvSpPr txBox="1"/>
          <p:nvPr>
            <p:ph type="title"/>
          </p:nvPr>
        </p:nvSpPr>
        <p:spPr>
          <a:xfrm>
            <a:off x="311700" y="26897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Clr>
                <a:schemeClr val="dk1"/>
              </a:buClr>
              <a:buSzPts val="1100"/>
              <a:buFont typeface="Arial"/>
              <a:buNone/>
            </a:pPr>
            <a:r>
              <a:rPr b="1" lang="en" sz="2200">
                <a:highlight>
                  <a:srgbClr val="FFFFFF"/>
                </a:highlight>
              </a:rPr>
              <a:t>Syntactic dependencies</a:t>
            </a:r>
            <a:endParaRPr b="1" sz="2200"/>
          </a:p>
        </p:txBody>
      </p:sp>
      <p:sp>
        <p:nvSpPr>
          <p:cNvPr id="233" name="Google Shape;233;p41"/>
          <p:cNvSpPr txBox="1"/>
          <p:nvPr>
            <p:ph idx="1" type="body"/>
          </p:nvPr>
        </p:nvSpPr>
        <p:spPr>
          <a:xfrm>
            <a:off x="311700" y="821850"/>
            <a:ext cx="8520600" cy="4095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900">
                <a:solidFill>
                  <a:schemeClr val="dk1"/>
                </a:solidFill>
                <a:latin typeface="Times New Roman"/>
                <a:ea typeface="Times New Roman"/>
                <a:cs typeface="Times New Roman"/>
                <a:sym typeface="Times New Roman"/>
              </a:rPr>
              <a:t>Rule 9: Address dependency [ppo:addr]</a:t>
            </a:r>
            <a:endParaRPr b="1" sz="1900">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rPr b="1" lang="en" sz="1500">
                <a:solidFill>
                  <a:schemeClr val="dk1"/>
                </a:solidFill>
                <a:latin typeface="Times New Roman"/>
                <a:ea typeface="Times New Roman"/>
                <a:cs typeface="Times New Roman"/>
                <a:sym typeface="Times New Roman"/>
              </a:rPr>
              <a:t>Statement : </a:t>
            </a:r>
            <a:r>
              <a:rPr lang="en" sz="1500">
                <a:solidFill>
                  <a:schemeClr val="dk1"/>
                </a:solidFill>
                <a:highlight>
                  <a:srgbClr val="FFFFFF"/>
                </a:highlight>
                <a:latin typeface="Times New Roman"/>
                <a:ea typeface="Times New Roman"/>
                <a:cs typeface="Times New Roman"/>
                <a:sym typeface="Times New Roman"/>
              </a:rPr>
              <a:t>A memory operation b has a syntactic address dependency on a previous instruction a if the address used by b depends on the result of a</a:t>
            </a:r>
            <a:endParaRPr sz="1500">
              <a:solidFill>
                <a:schemeClr val="dk1"/>
              </a:solidFill>
              <a:highlight>
                <a:srgbClr val="FFFFFF"/>
              </a:highlight>
              <a:latin typeface="Times New Roman"/>
              <a:ea typeface="Times New Roman"/>
              <a:cs typeface="Times New Roman"/>
              <a:sym typeface="Times New Roman"/>
            </a:endParaRPr>
          </a:p>
          <a:p>
            <a:pPr indent="0" lvl="0" marL="0" rtl="0" algn="just">
              <a:spcBef>
                <a:spcPts val="1200"/>
              </a:spcBef>
              <a:spcAft>
                <a:spcPts val="0"/>
              </a:spcAft>
              <a:buNone/>
            </a:pPr>
            <a:r>
              <a:rPr b="1" lang="en" sz="1500">
                <a:solidFill>
                  <a:schemeClr val="dk1"/>
                </a:solidFill>
                <a:highlight>
                  <a:srgbClr val="FFFFFF"/>
                </a:highlight>
                <a:latin typeface="Times New Roman"/>
                <a:ea typeface="Times New Roman"/>
                <a:cs typeface="Times New Roman"/>
                <a:sym typeface="Times New Roman"/>
              </a:rPr>
              <a:t>Example :</a:t>
            </a:r>
            <a:endParaRPr b="1" sz="1500">
              <a:solidFill>
                <a:schemeClr val="dk1"/>
              </a:solidFill>
              <a:highlight>
                <a:srgbClr val="FFFFFF"/>
              </a:highlight>
              <a:latin typeface="Times New Roman"/>
              <a:ea typeface="Times New Roman"/>
              <a:cs typeface="Times New Roman"/>
              <a:sym typeface="Times New Roman"/>
            </a:endParaRPr>
          </a:p>
          <a:p>
            <a:pPr indent="0" lvl="0" marL="457200" rtl="0" algn="just">
              <a:lnSpc>
                <a:spcPct val="150000"/>
              </a:lnSpc>
              <a:spcBef>
                <a:spcPts val="1200"/>
              </a:spcBef>
              <a:spcAft>
                <a:spcPts val="0"/>
              </a:spcAft>
              <a:buNone/>
            </a:pPr>
            <a:r>
              <a:rPr lang="en" sz="1300">
                <a:solidFill>
                  <a:schemeClr val="dk1"/>
                </a:solidFill>
                <a:highlight>
                  <a:srgbClr val="FFFFFF"/>
                </a:highlight>
              </a:rPr>
              <a:t>ld  a1, 0(s0)        # Load the value at address (s0) into register a1</a:t>
            </a:r>
            <a:endParaRPr sz="1300">
              <a:solidFill>
                <a:schemeClr val="dk1"/>
              </a:solidFill>
              <a:highlight>
                <a:srgbClr val="FFFFFF"/>
              </a:highlight>
            </a:endParaRPr>
          </a:p>
          <a:p>
            <a:pPr indent="0" lvl="0" marL="457200" rtl="0" algn="just">
              <a:lnSpc>
                <a:spcPct val="150000"/>
              </a:lnSpc>
              <a:spcBef>
                <a:spcPts val="0"/>
              </a:spcBef>
              <a:spcAft>
                <a:spcPts val="0"/>
              </a:spcAft>
              <a:buNone/>
            </a:pPr>
            <a:r>
              <a:rPr lang="en" sz="1300">
                <a:solidFill>
                  <a:schemeClr val="dk1"/>
                </a:solidFill>
                <a:highlight>
                  <a:srgbClr val="FFFFFF"/>
                </a:highlight>
              </a:rPr>
              <a:t>xor a2, a1, a1     # XOR a1 with itself and store the result in a2 (which will be 0)</a:t>
            </a:r>
            <a:endParaRPr sz="1300">
              <a:solidFill>
                <a:schemeClr val="dk1"/>
              </a:solidFill>
              <a:highlight>
                <a:srgbClr val="FFFFFF"/>
              </a:highlight>
            </a:endParaRPr>
          </a:p>
          <a:p>
            <a:pPr indent="0" lvl="0" marL="457200" rtl="0" algn="just">
              <a:lnSpc>
                <a:spcPct val="150000"/>
              </a:lnSpc>
              <a:spcBef>
                <a:spcPts val="0"/>
              </a:spcBef>
              <a:spcAft>
                <a:spcPts val="0"/>
              </a:spcAft>
              <a:buNone/>
            </a:pPr>
            <a:r>
              <a:rPr lang="en" sz="1300">
                <a:solidFill>
                  <a:schemeClr val="dk1"/>
                </a:solidFill>
                <a:highlight>
                  <a:srgbClr val="FFFFFF"/>
                </a:highlight>
              </a:rPr>
              <a:t>add s1, s1, a2    # Add the value in a2 (which is 0) to s1, effectively leaving s1 unchanged</a:t>
            </a:r>
            <a:endParaRPr sz="1300">
              <a:solidFill>
                <a:schemeClr val="dk1"/>
              </a:solidFill>
              <a:highlight>
                <a:srgbClr val="FFFFFF"/>
              </a:highlight>
            </a:endParaRPr>
          </a:p>
          <a:p>
            <a:pPr indent="0" lvl="0" marL="457200" rtl="0" algn="just">
              <a:lnSpc>
                <a:spcPct val="150000"/>
              </a:lnSpc>
              <a:spcBef>
                <a:spcPts val="0"/>
              </a:spcBef>
              <a:spcAft>
                <a:spcPts val="0"/>
              </a:spcAft>
              <a:buNone/>
            </a:pPr>
            <a:r>
              <a:rPr lang="en" sz="1300">
                <a:solidFill>
                  <a:schemeClr val="dk1"/>
                </a:solidFill>
                <a:highlight>
                  <a:srgbClr val="FFFFFF"/>
                </a:highlight>
              </a:rPr>
              <a:t>ld  a5, 0(s1)       # Load the value at address (s1) into register a5</a:t>
            </a:r>
            <a:endParaRPr sz="1300">
              <a:solidFill>
                <a:schemeClr val="dk1"/>
              </a:solidFill>
              <a:highlight>
                <a:srgbClr val="FFFFFF"/>
              </a:highlight>
            </a:endParaRPr>
          </a:p>
          <a:p>
            <a:pPr indent="0" lvl="0" marL="0" rtl="0" algn="just">
              <a:spcBef>
                <a:spcPts val="1200"/>
              </a:spcBef>
              <a:spcAft>
                <a:spcPts val="0"/>
              </a:spcAft>
              <a:buNone/>
            </a:pPr>
            <a:r>
              <a:rPr lang="en" sz="1500">
                <a:solidFill>
                  <a:schemeClr val="dk1"/>
                </a:solidFill>
                <a:highlight>
                  <a:srgbClr val="FFFFFF"/>
                </a:highlight>
                <a:latin typeface="Times New Roman"/>
                <a:ea typeface="Times New Roman"/>
                <a:cs typeface="Times New Roman"/>
                <a:sym typeface="Times New Roman"/>
              </a:rPr>
              <a:t>H</a:t>
            </a:r>
            <a:r>
              <a:rPr lang="en" sz="1500">
                <a:solidFill>
                  <a:schemeClr val="dk1"/>
                </a:solidFill>
                <a:highlight>
                  <a:srgbClr val="FFFFFF"/>
                </a:highlight>
                <a:latin typeface="Times New Roman"/>
                <a:ea typeface="Times New Roman"/>
                <a:cs typeface="Times New Roman"/>
                <a:sym typeface="Times New Roman"/>
              </a:rPr>
              <a:t>ere, there is a syntactic address dependency from the memory operation generated by the first instruction to the memory operation generated by the last instruction , even though </a:t>
            </a:r>
            <a:r>
              <a:rPr lang="en" sz="1500">
                <a:solidFill>
                  <a:schemeClr val="dk1"/>
                </a:solidFill>
                <a:latin typeface="Times New Roman"/>
                <a:ea typeface="Times New Roman"/>
                <a:cs typeface="Times New Roman"/>
                <a:sym typeface="Times New Roman"/>
              </a:rPr>
              <a:t>a1</a:t>
            </a:r>
            <a:r>
              <a:rPr lang="en" sz="1500">
                <a:solidFill>
                  <a:schemeClr val="dk1"/>
                </a:solidFill>
                <a:highlight>
                  <a:srgbClr val="FFFFFF"/>
                </a:highlight>
                <a:latin typeface="Times New Roman"/>
                <a:ea typeface="Times New Roman"/>
                <a:cs typeface="Times New Roman"/>
                <a:sym typeface="Times New Roman"/>
              </a:rPr>
              <a:t> XOR </a:t>
            </a:r>
            <a:r>
              <a:rPr lang="en" sz="1500">
                <a:solidFill>
                  <a:schemeClr val="dk1"/>
                </a:solidFill>
                <a:latin typeface="Times New Roman"/>
                <a:ea typeface="Times New Roman"/>
                <a:cs typeface="Times New Roman"/>
                <a:sym typeface="Times New Roman"/>
              </a:rPr>
              <a:t>a1</a:t>
            </a:r>
            <a:r>
              <a:rPr lang="en" sz="1500">
                <a:solidFill>
                  <a:schemeClr val="dk1"/>
                </a:solidFill>
                <a:highlight>
                  <a:srgbClr val="FFFFFF"/>
                </a:highlight>
                <a:latin typeface="Times New Roman"/>
                <a:ea typeface="Times New Roman"/>
                <a:cs typeface="Times New Roman"/>
                <a:sym typeface="Times New Roman"/>
              </a:rPr>
              <a:t> is zero and hence has no effect on the address accessed by the second load.</a:t>
            </a:r>
            <a:endParaRPr sz="15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300">
              <a:solidFill>
                <a:schemeClr val="dk1"/>
              </a:solidFill>
              <a:highlight>
                <a:srgbClr val="FFFFFF"/>
              </a:highlight>
              <a:latin typeface="Times New Roman"/>
              <a:ea typeface="Times New Roman"/>
              <a:cs typeface="Times New Roman"/>
              <a:sym typeface="Times New Roman"/>
            </a:endParaRPr>
          </a:p>
        </p:txBody>
      </p:sp>
      <p:pic>
        <p:nvPicPr>
          <p:cNvPr id="234" name="Google Shape;234;p41"/>
          <p:cNvPicPr preferRelativeResize="0"/>
          <p:nvPr/>
        </p:nvPicPr>
        <p:blipFill rotWithShape="1">
          <a:blip r:embed="rId3">
            <a:alphaModFix/>
          </a:blip>
          <a:srcRect b="23803" l="0" r="0" t="0"/>
          <a:stretch/>
        </p:blipFill>
        <p:spPr>
          <a:xfrm>
            <a:off x="7523675" y="2183650"/>
            <a:ext cx="1390650" cy="1371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345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RVWMO</a:t>
            </a:r>
            <a:endParaRPr b="1"/>
          </a:p>
        </p:txBody>
      </p:sp>
      <p:sp>
        <p:nvSpPr>
          <p:cNvPr id="66" name="Google Shape;66;p15"/>
          <p:cNvSpPr txBox="1"/>
          <p:nvPr>
            <p:ph idx="1" type="body"/>
          </p:nvPr>
        </p:nvSpPr>
        <p:spPr>
          <a:xfrm>
            <a:off x="311700" y="918000"/>
            <a:ext cx="8520600" cy="3734700"/>
          </a:xfrm>
          <a:prstGeom prst="rect">
            <a:avLst/>
          </a:prstGeom>
        </p:spPr>
        <p:txBody>
          <a:bodyPr anchorCtr="0" anchor="t" bIns="91425" lIns="91425" spcFirstLastPara="1" rIns="91425" wrap="square" tIns="91425">
            <a:noAutofit/>
          </a:bodyPr>
          <a:lstStyle/>
          <a:p>
            <a:pPr indent="-325681" lvl="0" marL="457200" rtl="0" algn="l">
              <a:lnSpc>
                <a:spcPct val="130000"/>
              </a:lnSpc>
              <a:spcBef>
                <a:spcPts val="1000"/>
              </a:spcBef>
              <a:spcAft>
                <a:spcPts val="0"/>
              </a:spcAft>
              <a:buClr>
                <a:schemeClr val="dk1"/>
              </a:buClr>
              <a:buSzPts val="1529"/>
              <a:buFont typeface="Times New Roman"/>
              <a:buChar char="●"/>
            </a:pPr>
            <a:r>
              <a:rPr lang="en" sz="1528">
                <a:solidFill>
                  <a:schemeClr val="dk1"/>
                </a:solidFill>
                <a:latin typeface="Times New Roman"/>
                <a:ea typeface="Times New Roman"/>
                <a:cs typeface="Times New Roman"/>
                <a:sym typeface="Times New Roman"/>
              </a:rPr>
              <a:t>The RVWMO memory model is defined in terms of the global memory order, a total ordering of the memory accesses produced by all harts. In general, a multithreaded program will have many different possible executions, and each execution will have its its own corresponding global memory order.</a:t>
            </a:r>
            <a:endParaRPr sz="1528">
              <a:solidFill>
                <a:schemeClr val="dk1"/>
              </a:solidFill>
              <a:latin typeface="Times New Roman"/>
              <a:ea typeface="Times New Roman"/>
              <a:cs typeface="Times New Roman"/>
              <a:sym typeface="Times New Roman"/>
            </a:endParaRPr>
          </a:p>
          <a:p>
            <a:pPr indent="-325681" lvl="0" marL="457200" rtl="0" algn="l">
              <a:lnSpc>
                <a:spcPct val="130000"/>
              </a:lnSpc>
              <a:spcBef>
                <a:spcPts val="1200"/>
              </a:spcBef>
              <a:spcAft>
                <a:spcPts val="0"/>
              </a:spcAft>
              <a:buClr>
                <a:schemeClr val="dk1"/>
              </a:buClr>
              <a:buSzPts val="1529"/>
              <a:buFont typeface="Times New Roman"/>
              <a:buChar char="●"/>
            </a:pPr>
            <a:r>
              <a:rPr lang="en" sz="1528">
                <a:solidFill>
                  <a:schemeClr val="dk1"/>
                </a:solidFill>
                <a:latin typeface="Times New Roman"/>
                <a:ea typeface="Times New Roman"/>
                <a:cs typeface="Times New Roman"/>
                <a:sym typeface="Times New Roman"/>
              </a:rPr>
              <a:t>The global memory order is defined in terms of the primitive load(s) and/or store(s) generated by each memory instruction.</a:t>
            </a:r>
            <a:endParaRPr sz="1528">
              <a:solidFill>
                <a:schemeClr val="dk1"/>
              </a:solidFill>
              <a:latin typeface="Times New Roman"/>
              <a:ea typeface="Times New Roman"/>
              <a:cs typeface="Times New Roman"/>
              <a:sym typeface="Times New Roman"/>
            </a:endParaRPr>
          </a:p>
          <a:p>
            <a:pPr indent="-325681" lvl="0" marL="457200" rtl="0" algn="l">
              <a:lnSpc>
                <a:spcPct val="130000"/>
              </a:lnSpc>
              <a:spcBef>
                <a:spcPts val="1000"/>
              </a:spcBef>
              <a:spcAft>
                <a:spcPts val="0"/>
              </a:spcAft>
              <a:buClr>
                <a:schemeClr val="dk1"/>
              </a:buClr>
              <a:buSzPts val="1529"/>
              <a:buFont typeface="Times New Roman"/>
              <a:buChar char="●"/>
            </a:pPr>
            <a:r>
              <a:rPr lang="en" sz="1528">
                <a:solidFill>
                  <a:schemeClr val="dk1"/>
                </a:solidFill>
                <a:latin typeface="Times New Roman"/>
                <a:ea typeface="Times New Roman"/>
                <a:cs typeface="Times New Roman"/>
                <a:sym typeface="Times New Roman"/>
              </a:rPr>
              <a:t>RISC-V has chosen the RVWMO memory model, a variant of release consistency. This places it in between the two extremes of the memory model spectrum. It is neither as strict as Sequential Consistency (SC) nor as relaxed as some of the weakest models. </a:t>
            </a:r>
            <a:endParaRPr sz="1528">
              <a:solidFill>
                <a:schemeClr val="dk1"/>
              </a:solidFill>
              <a:latin typeface="Times New Roman"/>
              <a:ea typeface="Times New Roman"/>
              <a:cs typeface="Times New Roman"/>
              <a:sym typeface="Times New Roman"/>
            </a:endParaRPr>
          </a:p>
          <a:p>
            <a:pPr indent="-325681" lvl="0" marL="457200" rtl="0" algn="l">
              <a:lnSpc>
                <a:spcPct val="130000"/>
              </a:lnSpc>
              <a:spcBef>
                <a:spcPts val="1000"/>
              </a:spcBef>
              <a:spcAft>
                <a:spcPts val="0"/>
              </a:spcAft>
              <a:buClr>
                <a:schemeClr val="dk1"/>
              </a:buClr>
              <a:buSzPts val="1529"/>
              <a:buChar char="●"/>
            </a:pPr>
            <a:r>
              <a:rPr b="1" lang="en" sz="1528">
                <a:solidFill>
                  <a:schemeClr val="dk1"/>
                </a:solidFill>
                <a:latin typeface="Times New Roman"/>
                <a:ea typeface="Times New Roman"/>
                <a:cs typeface="Times New Roman"/>
                <a:sym typeface="Times New Roman"/>
              </a:rPr>
              <a:t>Release Consistency (RC)</a:t>
            </a:r>
            <a:r>
              <a:rPr lang="en" sz="1528">
                <a:solidFill>
                  <a:schemeClr val="dk1"/>
                </a:solidFill>
                <a:latin typeface="Times New Roman"/>
                <a:ea typeface="Times New Roman"/>
                <a:cs typeface="Times New Roman"/>
                <a:sym typeface="Times New Roman"/>
              </a:rPr>
              <a:t>: Divides operations into acquire and release, allowing greater flexibility by enforcing ordering only at synchronization points.</a:t>
            </a:r>
            <a:endParaRPr sz="1528">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t/>
            </a:r>
            <a:endParaRPr sz="475">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1200"/>
              </a:spcAft>
              <a:buSzPts val="275"/>
              <a:buNone/>
            </a:pPr>
            <a:r>
              <a:t/>
            </a:r>
            <a:endParaRPr sz="65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620">
                <a:latin typeface="Times New Roman"/>
                <a:ea typeface="Times New Roman"/>
                <a:cs typeface="Times New Roman"/>
                <a:sym typeface="Times New Roman"/>
              </a:rPr>
              <a:t>Rule 10 : Data Dependency [ppo:data]</a:t>
            </a:r>
            <a:endParaRPr b="1" sz="2620">
              <a:latin typeface="Times New Roman"/>
              <a:ea typeface="Times New Roman"/>
              <a:cs typeface="Times New Roman"/>
              <a:sym typeface="Times New Roman"/>
            </a:endParaRPr>
          </a:p>
        </p:txBody>
      </p:sp>
      <p:sp>
        <p:nvSpPr>
          <p:cNvPr id="240" name="Google Shape;240;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solidFill>
                  <a:schemeClr val="dk1"/>
                </a:solidFill>
                <a:latin typeface="Times New Roman"/>
                <a:ea typeface="Times New Roman"/>
                <a:cs typeface="Times New Roman"/>
                <a:sym typeface="Times New Roman"/>
              </a:rPr>
              <a:t>Statement : </a:t>
            </a:r>
            <a:r>
              <a:rPr lang="en" sz="1500">
                <a:solidFill>
                  <a:schemeClr val="dk1"/>
                </a:solidFill>
                <a:latin typeface="Times New Roman"/>
                <a:ea typeface="Times New Roman"/>
                <a:cs typeface="Times New Roman"/>
                <a:sym typeface="Times New Roman"/>
              </a:rPr>
              <a:t> </a:t>
            </a:r>
            <a:r>
              <a:rPr lang="en" sz="1700">
                <a:solidFill>
                  <a:schemeClr val="dk1"/>
                </a:solidFill>
                <a:latin typeface="Times New Roman"/>
                <a:ea typeface="Times New Roman"/>
                <a:cs typeface="Times New Roman"/>
                <a:sym typeface="Times New Roman"/>
              </a:rPr>
              <a:t>The result of one instruction (A) influences the execution or outcome of another instruction (B). </a:t>
            </a:r>
            <a:endParaRPr sz="17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en" sz="1900">
                <a:solidFill>
                  <a:schemeClr val="dk1"/>
                </a:solidFill>
                <a:latin typeface="Times New Roman"/>
                <a:ea typeface="Times New Roman"/>
                <a:cs typeface="Times New Roman"/>
                <a:sym typeface="Times New Roman"/>
              </a:rPr>
              <a:t>Example :</a:t>
            </a:r>
            <a:endParaRPr b="1" sz="19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rPr lang="en" sz="1700">
                <a:solidFill>
                  <a:schemeClr val="dk1"/>
                </a:solidFill>
                <a:latin typeface="Times New Roman"/>
                <a:ea typeface="Times New Roman"/>
                <a:cs typeface="Times New Roman"/>
                <a:sym typeface="Times New Roman"/>
              </a:rPr>
              <a:t>Specifically, in the context of store operations</a:t>
            </a:r>
            <a:r>
              <a:rPr lang="en" sz="1700">
                <a:solidFill>
                  <a:schemeClr val="dk1"/>
                </a:solidFill>
                <a:latin typeface="Times New Roman"/>
                <a:ea typeface="Times New Roman"/>
                <a:cs typeface="Times New Roman"/>
                <a:sym typeface="Times New Roman"/>
              </a:rPr>
              <a:t>,</a:t>
            </a:r>
            <a:r>
              <a:rPr lang="en" sz="1700">
                <a:solidFill>
                  <a:schemeClr val="dk1"/>
                </a:solidFill>
                <a:latin typeface="Times New Roman"/>
                <a:ea typeface="Times New Roman"/>
                <a:cs typeface="Times New Roman"/>
                <a:sym typeface="Times New Roman"/>
              </a:rPr>
              <a:t> if A produces a value that is used by B (a store operation), there is a data dependency between these two instructions.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Example of Rule 10:</a:t>
            </a:r>
            <a:endParaRPr b="1">
              <a:latin typeface="Times New Roman"/>
              <a:ea typeface="Times New Roman"/>
              <a:cs typeface="Times New Roman"/>
              <a:sym typeface="Times New Roman"/>
            </a:endParaRPr>
          </a:p>
        </p:txBody>
      </p:sp>
      <p:pic>
        <p:nvPicPr>
          <p:cNvPr id="246" name="Google Shape;246;p43"/>
          <p:cNvPicPr preferRelativeResize="0"/>
          <p:nvPr/>
        </p:nvPicPr>
        <p:blipFill rotWithShape="1">
          <a:blip r:embed="rId3">
            <a:alphaModFix/>
          </a:blip>
          <a:srcRect b="-2590" l="1780" r="-1779" t="2590"/>
          <a:stretch/>
        </p:blipFill>
        <p:spPr>
          <a:xfrm>
            <a:off x="152400" y="1170125"/>
            <a:ext cx="8679900" cy="325133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620">
                <a:latin typeface="Times New Roman"/>
                <a:ea typeface="Times New Roman"/>
                <a:cs typeface="Times New Roman"/>
                <a:sym typeface="Times New Roman"/>
              </a:rPr>
              <a:t>Rule 11 : Control dependency [ppo:ctrl]</a:t>
            </a:r>
            <a:endParaRPr b="1" sz="2620">
              <a:latin typeface="Times New Roman"/>
              <a:ea typeface="Times New Roman"/>
              <a:cs typeface="Times New Roman"/>
              <a:sym typeface="Times New Roman"/>
            </a:endParaRPr>
          </a:p>
        </p:txBody>
      </p:sp>
      <p:sp>
        <p:nvSpPr>
          <p:cNvPr id="252" name="Google Shape;252;p44"/>
          <p:cNvSpPr txBox="1"/>
          <p:nvPr>
            <p:ph idx="1" type="body"/>
          </p:nvPr>
        </p:nvSpPr>
        <p:spPr>
          <a:xfrm>
            <a:off x="311700" y="1152475"/>
            <a:ext cx="8520600" cy="3789900"/>
          </a:xfrm>
          <a:prstGeom prst="rect">
            <a:avLst/>
          </a:prstGeom>
        </p:spPr>
        <p:txBody>
          <a:bodyPr anchorCtr="0" anchor="t" bIns="91425" lIns="91425" spcFirstLastPara="1" rIns="91425" wrap="square" tIns="91425">
            <a:normAutofit fontScale="25000" lnSpcReduction="20000"/>
          </a:bodyPr>
          <a:lstStyle/>
          <a:p>
            <a:pPr indent="0" lvl="0" marL="0" rtl="0" algn="l">
              <a:lnSpc>
                <a:spcPct val="115000"/>
              </a:lnSpc>
              <a:spcBef>
                <a:spcPts val="1000"/>
              </a:spcBef>
              <a:spcAft>
                <a:spcPts val="0"/>
              </a:spcAft>
              <a:buNone/>
            </a:pPr>
            <a:r>
              <a:rPr b="1" lang="en" sz="6404">
                <a:solidFill>
                  <a:schemeClr val="dk1"/>
                </a:solidFill>
                <a:latin typeface="Times New Roman"/>
                <a:ea typeface="Times New Roman"/>
                <a:cs typeface="Times New Roman"/>
                <a:sym typeface="Times New Roman"/>
              </a:rPr>
              <a:t>Statement :</a:t>
            </a:r>
            <a:r>
              <a:rPr lang="en" sz="6004">
                <a:solidFill>
                  <a:schemeClr val="dk1"/>
                </a:solidFill>
                <a:highlight>
                  <a:srgbClr val="FFFFFF"/>
                </a:highlight>
                <a:latin typeface="Times New Roman"/>
                <a:ea typeface="Times New Roman"/>
                <a:cs typeface="Times New Roman"/>
                <a:sym typeface="Times New Roman"/>
              </a:rPr>
              <a:t> T</a:t>
            </a:r>
            <a:r>
              <a:rPr lang="en" sz="6004">
                <a:solidFill>
                  <a:schemeClr val="dk1"/>
                </a:solidFill>
                <a:highlight>
                  <a:srgbClr val="FFFFFF"/>
                </a:highlight>
                <a:latin typeface="Times New Roman"/>
                <a:ea typeface="Times New Roman"/>
                <a:cs typeface="Times New Roman"/>
                <a:sym typeface="Times New Roman"/>
              </a:rPr>
              <a:t>he execution of one instruction depends on the outcome of a preceding branch instruction. Also ensures that no store operation can override or affect the result of the SC operation before the SC operation has been globally observed.</a:t>
            </a:r>
            <a:endParaRPr sz="6004">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275"/>
              <a:buFont typeface="Arial"/>
              <a:buNone/>
            </a:pPr>
            <a:r>
              <a:rPr b="1" lang="en" sz="6204">
                <a:solidFill>
                  <a:schemeClr val="dk1"/>
                </a:solidFill>
                <a:highlight>
                  <a:srgbClr val="FFFFFF"/>
                </a:highlight>
                <a:latin typeface="Times New Roman"/>
                <a:ea typeface="Times New Roman"/>
                <a:cs typeface="Times New Roman"/>
                <a:sym typeface="Times New Roman"/>
              </a:rPr>
              <a:t>Example:</a:t>
            </a:r>
            <a:endParaRPr sz="6304">
              <a:solidFill>
                <a:schemeClr val="dk1"/>
              </a:solidFill>
              <a:highlight>
                <a:srgbClr val="FFFFFF"/>
              </a:highlight>
              <a:latin typeface="Times New Roman"/>
              <a:ea typeface="Times New Roman"/>
              <a:cs typeface="Times New Roman"/>
              <a:sym typeface="Times New Roman"/>
            </a:endParaRPr>
          </a:p>
          <a:p>
            <a:pPr indent="0" lvl="0" marL="457200" rtl="0" algn="l">
              <a:lnSpc>
                <a:spcPct val="115000"/>
              </a:lnSpc>
              <a:spcBef>
                <a:spcPts val="1200"/>
              </a:spcBef>
              <a:spcAft>
                <a:spcPts val="0"/>
              </a:spcAft>
              <a:buClr>
                <a:schemeClr val="dk1"/>
              </a:buClr>
              <a:buSzPts val="275"/>
              <a:buFont typeface="Arial"/>
              <a:buNone/>
            </a:pPr>
            <a:r>
              <a:rPr lang="en" sz="5200">
                <a:solidFill>
                  <a:schemeClr val="dk1"/>
                </a:solidFill>
                <a:highlight>
                  <a:srgbClr val="FFFFFF"/>
                </a:highlight>
              </a:rPr>
              <a:t>lw x1, 0(x2)       	# (1) Load from address x2 into x1</a:t>
            </a:r>
            <a:endParaRPr sz="5200">
              <a:solidFill>
                <a:schemeClr val="dk1"/>
              </a:solidFill>
              <a:highlight>
                <a:srgbClr val="FFFFFF"/>
              </a:highlight>
            </a:endParaRPr>
          </a:p>
          <a:p>
            <a:pPr indent="0" lvl="0" marL="457200" rtl="0" algn="l">
              <a:lnSpc>
                <a:spcPct val="115000"/>
              </a:lnSpc>
              <a:spcBef>
                <a:spcPts val="1200"/>
              </a:spcBef>
              <a:spcAft>
                <a:spcPts val="0"/>
              </a:spcAft>
              <a:buClr>
                <a:schemeClr val="dk1"/>
              </a:buClr>
              <a:buSzPts val="275"/>
              <a:buFont typeface="Arial"/>
              <a:buNone/>
            </a:pPr>
            <a:r>
              <a:rPr lang="en" sz="5200">
                <a:solidFill>
                  <a:schemeClr val="dk1"/>
                </a:solidFill>
                <a:highlight>
                  <a:srgbClr val="FFFFFF"/>
                </a:highlight>
              </a:rPr>
              <a:t>bne x1, x0, next  	# (2) Branch to 'next' if x1 is not equal to x0</a:t>
            </a:r>
            <a:endParaRPr sz="5200">
              <a:solidFill>
                <a:schemeClr val="dk1"/>
              </a:solidFill>
              <a:highlight>
                <a:srgbClr val="FFFFFF"/>
              </a:highlight>
            </a:endParaRPr>
          </a:p>
          <a:p>
            <a:pPr indent="0" lvl="0" marL="457200" rtl="0" algn="l">
              <a:lnSpc>
                <a:spcPct val="115000"/>
              </a:lnSpc>
              <a:spcBef>
                <a:spcPts val="1200"/>
              </a:spcBef>
              <a:spcAft>
                <a:spcPts val="0"/>
              </a:spcAft>
              <a:buClr>
                <a:schemeClr val="dk1"/>
              </a:buClr>
              <a:buSzPts val="275"/>
              <a:buFont typeface="Arial"/>
              <a:buNone/>
            </a:pPr>
            <a:r>
              <a:rPr lang="en" sz="5200">
                <a:solidFill>
                  <a:schemeClr val="dk1"/>
                </a:solidFill>
                <a:highlight>
                  <a:srgbClr val="FFFFFF"/>
                </a:highlight>
              </a:rPr>
              <a:t>sw x3, 0(x4)       	# (3) Store x3 to address x4</a:t>
            </a:r>
            <a:endParaRPr sz="5200">
              <a:solidFill>
                <a:schemeClr val="dk1"/>
              </a:solidFill>
              <a:highlight>
                <a:srgbClr val="FFFFFF"/>
              </a:highlight>
            </a:endParaRPr>
          </a:p>
          <a:p>
            <a:pPr indent="0" lvl="0" marL="457200" rtl="0" algn="l">
              <a:lnSpc>
                <a:spcPct val="115000"/>
              </a:lnSpc>
              <a:spcBef>
                <a:spcPts val="1200"/>
              </a:spcBef>
              <a:spcAft>
                <a:spcPts val="0"/>
              </a:spcAft>
              <a:buNone/>
            </a:pPr>
            <a:r>
              <a:rPr lang="en" sz="5200">
                <a:solidFill>
                  <a:schemeClr val="dk1"/>
                </a:solidFill>
                <a:highlight>
                  <a:srgbClr val="FFFFFF"/>
                </a:highlight>
              </a:rPr>
              <a:t>next: sw x5, 0(x6) 	# (4) Label 'next': Store x5 to address x6</a:t>
            </a:r>
            <a:endParaRPr sz="5200">
              <a:solidFill>
                <a:schemeClr val="dk1"/>
              </a:solidFill>
              <a:highlight>
                <a:srgbClr val="FFFFFF"/>
              </a:highlight>
            </a:endParaRPr>
          </a:p>
          <a:p>
            <a:pPr indent="0" lvl="0" marL="0" rtl="0" algn="l">
              <a:lnSpc>
                <a:spcPct val="115000"/>
              </a:lnSpc>
              <a:spcBef>
                <a:spcPts val="1200"/>
              </a:spcBef>
              <a:spcAft>
                <a:spcPts val="0"/>
              </a:spcAft>
              <a:buNone/>
            </a:pPr>
            <a:r>
              <a:rPr lang="en" sz="6004">
                <a:solidFill>
                  <a:schemeClr val="dk1"/>
                </a:solidFill>
                <a:highlight>
                  <a:srgbClr val="FFFFFF"/>
                </a:highlight>
                <a:latin typeface="Times New Roman"/>
                <a:ea typeface="Times New Roman"/>
                <a:cs typeface="Times New Roman"/>
                <a:sym typeface="Times New Roman"/>
              </a:rPr>
              <a:t>The sw x5, 0(x6) at the next label has a control dependency on the lw x1, 0(x2) instruction. This is because the branch outcome affects whether next is reached. Even though the branch may or may not be taken, the control dependency ensures that sw x5, 0(x6) is not executed until after the branch decision is made.</a:t>
            </a:r>
            <a:endParaRPr sz="6004">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ct val="78571"/>
              <a:buFont typeface="Arial"/>
              <a:buNone/>
            </a:pPr>
            <a:r>
              <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sz="14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5"/>
          <p:cNvSpPr txBox="1"/>
          <p:nvPr>
            <p:ph type="title"/>
          </p:nvPr>
        </p:nvSpPr>
        <p:spPr>
          <a:xfrm>
            <a:off x="311700" y="457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Pipeline Dependencies</a:t>
            </a:r>
            <a:endParaRPr b="1"/>
          </a:p>
        </p:txBody>
      </p:sp>
      <p:sp>
        <p:nvSpPr>
          <p:cNvPr id="258" name="Google Shape;258;p45"/>
          <p:cNvSpPr txBox="1"/>
          <p:nvPr>
            <p:ph idx="1" type="body"/>
          </p:nvPr>
        </p:nvSpPr>
        <p:spPr>
          <a:xfrm>
            <a:off x="311700" y="1165050"/>
            <a:ext cx="6926400" cy="3864600"/>
          </a:xfrm>
          <a:prstGeom prst="rect">
            <a:avLst/>
          </a:prstGeom>
        </p:spPr>
        <p:txBody>
          <a:bodyPr anchorCtr="0" anchor="t" bIns="91425" lIns="91425" spcFirstLastPara="1" rIns="91425" wrap="square" tIns="91425">
            <a:normAutofit fontScale="77500" lnSpcReduction="10000"/>
          </a:bodyPr>
          <a:lstStyle/>
          <a:p>
            <a:pPr indent="0" lvl="0" marL="0" rtl="0" algn="l">
              <a:lnSpc>
                <a:spcPct val="100000"/>
              </a:lnSpc>
              <a:spcBef>
                <a:spcPts val="0"/>
              </a:spcBef>
              <a:spcAft>
                <a:spcPts val="0"/>
              </a:spcAft>
              <a:buClr>
                <a:schemeClr val="dk1"/>
              </a:buClr>
              <a:buSzPct val="42046"/>
              <a:buFont typeface="Arial"/>
              <a:buNone/>
            </a:pPr>
            <a:r>
              <a:rPr b="1" lang="en" sz="2616">
                <a:solidFill>
                  <a:schemeClr val="dk1"/>
                </a:solidFill>
                <a:latin typeface="Times New Roman"/>
                <a:ea typeface="Times New Roman"/>
                <a:cs typeface="Times New Roman"/>
                <a:sym typeface="Times New Roman"/>
              </a:rPr>
              <a:t>Rule 12 : Load with Address or Data Dependency [ppo:addrdararfi]</a:t>
            </a:r>
            <a:endParaRPr b="1" sz="2616">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ct val="47826"/>
              <a:buFont typeface="Arial"/>
              <a:buNone/>
            </a:pPr>
            <a:r>
              <a:t/>
            </a:r>
            <a:endParaRPr sz="23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 sz="2281">
                <a:solidFill>
                  <a:schemeClr val="dk1"/>
                </a:solidFill>
                <a:latin typeface="Times New Roman"/>
                <a:ea typeface="Times New Roman"/>
                <a:cs typeface="Times New Roman"/>
                <a:sym typeface="Times New Roman"/>
              </a:rPr>
              <a:t>Statement : </a:t>
            </a:r>
            <a:r>
              <a:rPr lang="en" sz="1999">
                <a:solidFill>
                  <a:schemeClr val="dk1"/>
                </a:solidFill>
                <a:latin typeface="Times New Roman"/>
                <a:ea typeface="Times New Roman"/>
                <a:cs typeface="Times New Roman"/>
                <a:sym typeface="Times New Roman"/>
              </a:rPr>
              <a:t>If b is a load instruction, and there exists some store m between a and b in program order such that m has an address or data dependency on a, and b returns a value written by m, then the ordering of a and b must be preserved in the pipeline</a:t>
            </a:r>
            <a:r>
              <a:rPr lang="en" sz="1881">
                <a:solidFill>
                  <a:schemeClr val="dk1"/>
                </a:solidFill>
                <a:latin typeface="Times New Roman"/>
                <a:ea typeface="Times New Roman"/>
                <a:cs typeface="Times New Roman"/>
                <a:sym typeface="Times New Roman"/>
              </a:rPr>
              <a:t>.</a:t>
            </a:r>
            <a:endParaRPr sz="1881">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2181">
                <a:solidFill>
                  <a:schemeClr val="dk1"/>
                </a:solidFill>
                <a:latin typeface="Times New Roman"/>
                <a:ea typeface="Times New Roman"/>
                <a:cs typeface="Times New Roman"/>
                <a:sym typeface="Times New Roman"/>
              </a:rPr>
              <a:t>Explanation:</a:t>
            </a:r>
            <a:endParaRPr b="1" sz="2181">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1980">
                <a:solidFill>
                  <a:schemeClr val="dk1"/>
                </a:solidFill>
                <a:latin typeface="Times New Roman"/>
                <a:ea typeface="Times New Roman"/>
                <a:cs typeface="Times New Roman"/>
                <a:sym typeface="Times New Roman"/>
              </a:rPr>
              <a:t>Address Dependency:</a:t>
            </a:r>
            <a:r>
              <a:rPr lang="en" sz="1980">
                <a:solidFill>
                  <a:schemeClr val="dk1"/>
                </a:solidFill>
                <a:latin typeface="Times New Roman"/>
                <a:ea typeface="Times New Roman"/>
                <a:cs typeface="Times New Roman"/>
                <a:sym typeface="Times New Roman"/>
              </a:rPr>
              <a:t> The address used by m depends on the result of a.</a:t>
            </a:r>
            <a:endParaRPr sz="198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1980">
                <a:solidFill>
                  <a:schemeClr val="dk1"/>
                </a:solidFill>
                <a:latin typeface="Times New Roman"/>
                <a:ea typeface="Times New Roman"/>
                <a:cs typeface="Times New Roman"/>
                <a:sym typeface="Times New Roman"/>
              </a:rPr>
              <a:t>Data Dependency:</a:t>
            </a:r>
            <a:r>
              <a:rPr lang="en" sz="1980">
                <a:solidFill>
                  <a:schemeClr val="dk1"/>
                </a:solidFill>
                <a:latin typeface="Times New Roman"/>
                <a:ea typeface="Times New Roman"/>
                <a:cs typeface="Times New Roman"/>
                <a:sym typeface="Times New Roman"/>
              </a:rPr>
              <a:t> The value written by m depends on the result of a.</a:t>
            </a:r>
            <a:endParaRPr sz="198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ct val="55540"/>
              <a:buFont typeface="Arial"/>
              <a:buNone/>
            </a:pPr>
            <a:r>
              <a:rPr b="1" lang="en" sz="1980">
                <a:solidFill>
                  <a:schemeClr val="dk1"/>
                </a:solidFill>
                <a:latin typeface="Times New Roman"/>
                <a:ea typeface="Times New Roman"/>
                <a:cs typeface="Times New Roman"/>
                <a:sym typeface="Times New Roman"/>
              </a:rPr>
              <a:t>Pipeline Ordering:</a:t>
            </a:r>
            <a:r>
              <a:rPr lang="en" sz="1980">
                <a:solidFill>
                  <a:schemeClr val="dk1"/>
                </a:solidFill>
                <a:latin typeface="Times New Roman"/>
                <a:ea typeface="Times New Roman"/>
                <a:cs typeface="Times New Roman"/>
                <a:sym typeface="Times New Roman"/>
              </a:rPr>
              <a:t> This rule ensures that the load (b) sees the value written by the store (m) and maintains the correct ordering between a and b.</a:t>
            </a:r>
            <a:endParaRPr sz="1980">
              <a:solidFill>
                <a:schemeClr val="dk1"/>
              </a:solidFill>
              <a:latin typeface="Times New Roman"/>
              <a:ea typeface="Times New Roman"/>
              <a:cs typeface="Times New Roman"/>
              <a:sym typeface="Times New Roman"/>
            </a:endParaRPr>
          </a:p>
          <a:p>
            <a:pPr indent="0" lvl="0" marL="0" rtl="0" algn="just">
              <a:spcBef>
                <a:spcPts val="0"/>
              </a:spcBef>
              <a:spcAft>
                <a:spcPts val="1200"/>
              </a:spcAft>
              <a:buNone/>
            </a:pPr>
            <a:r>
              <a:t/>
            </a:r>
            <a:endParaRPr sz="1980">
              <a:solidFill>
                <a:schemeClr val="dk1"/>
              </a:solidFill>
              <a:latin typeface="Times New Roman"/>
              <a:ea typeface="Times New Roman"/>
              <a:cs typeface="Times New Roman"/>
              <a:sym typeface="Times New Roman"/>
            </a:endParaRPr>
          </a:p>
        </p:txBody>
      </p:sp>
      <p:pic>
        <p:nvPicPr>
          <p:cNvPr id="259" name="Google Shape;259;p45"/>
          <p:cNvPicPr preferRelativeResize="0"/>
          <p:nvPr/>
        </p:nvPicPr>
        <p:blipFill>
          <a:blip r:embed="rId3">
            <a:alphaModFix/>
          </a:blip>
          <a:stretch>
            <a:fillRect/>
          </a:stretch>
        </p:blipFill>
        <p:spPr>
          <a:xfrm>
            <a:off x="7352463" y="1852600"/>
            <a:ext cx="1419225" cy="14382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46"/>
          <p:cNvPicPr preferRelativeResize="0"/>
          <p:nvPr/>
        </p:nvPicPr>
        <p:blipFill>
          <a:blip r:embed="rId3">
            <a:alphaModFix/>
          </a:blip>
          <a:stretch>
            <a:fillRect/>
          </a:stretch>
        </p:blipFill>
        <p:spPr>
          <a:xfrm>
            <a:off x="311300" y="730225"/>
            <a:ext cx="8316199" cy="3328975"/>
          </a:xfrm>
          <a:prstGeom prst="rect">
            <a:avLst/>
          </a:prstGeom>
          <a:noFill/>
          <a:ln>
            <a:noFill/>
          </a:ln>
        </p:spPr>
      </p:pic>
      <p:sp>
        <p:nvSpPr>
          <p:cNvPr id="265" name="Google Shape;265;p46"/>
          <p:cNvSpPr txBox="1"/>
          <p:nvPr>
            <p:ph type="title"/>
          </p:nvPr>
        </p:nvSpPr>
        <p:spPr>
          <a:xfrm>
            <a:off x="311700" y="457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Example of Rule 12:</a:t>
            </a:r>
            <a:endParaRPr b="1"/>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47"/>
          <p:cNvPicPr preferRelativeResize="0"/>
          <p:nvPr/>
        </p:nvPicPr>
        <p:blipFill rotWithShape="1">
          <a:blip r:embed="rId3">
            <a:alphaModFix/>
          </a:blip>
          <a:srcRect b="1750" l="0" r="0" t="-1750"/>
          <a:stretch/>
        </p:blipFill>
        <p:spPr>
          <a:xfrm>
            <a:off x="187625" y="437788"/>
            <a:ext cx="8768750" cy="41234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Rule 13: Store with Address Dependency [ppo:addrpo]</a:t>
            </a:r>
            <a:endParaRPr b="1">
              <a:latin typeface="Times New Roman"/>
              <a:ea typeface="Times New Roman"/>
              <a:cs typeface="Times New Roman"/>
              <a:sym typeface="Times New Roman"/>
            </a:endParaRPr>
          </a:p>
        </p:txBody>
      </p:sp>
      <p:sp>
        <p:nvSpPr>
          <p:cNvPr id="276" name="Google Shape;276;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Statement</a:t>
            </a:r>
            <a:r>
              <a:rPr b="1" lang="en">
                <a:solidFill>
                  <a:schemeClr val="dk1"/>
                </a:solidFill>
                <a:latin typeface="Times New Roman"/>
                <a:ea typeface="Times New Roman"/>
                <a:cs typeface="Times New Roman"/>
                <a:sym typeface="Times New Roman"/>
              </a:rPr>
              <a:t> : </a:t>
            </a:r>
            <a:r>
              <a:rPr lang="en" sz="1400">
                <a:solidFill>
                  <a:schemeClr val="dk1"/>
                </a:solidFill>
                <a:latin typeface="Times New Roman"/>
                <a:ea typeface="Times New Roman"/>
                <a:cs typeface="Times New Roman"/>
                <a:sym typeface="Times New Roman"/>
              </a:rPr>
              <a:t>If b is a store instruction, and there exists some instruction m between a and b in program order such that m has an address dependency on a, then the ordering of a and b must be preserved in the pipeline</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en">
                <a:solidFill>
                  <a:schemeClr val="dk1"/>
                </a:solidFill>
                <a:latin typeface="Times New Roman"/>
                <a:ea typeface="Times New Roman"/>
                <a:cs typeface="Times New Roman"/>
                <a:sym typeface="Times New Roman"/>
              </a:rPr>
              <a:t>Explanation : </a:t>
            </a:r>
            <a:endParaRPr b="1">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1400">
                <a:solidFill>
                  <a:schemeClr val="dk1"/>
                </a:solidFill>
                <a:highlight>
                  <a:srgbClr val="FFFFFF"/>
                </a:highlight>
                <a:latin typeface="Times New Roman"/>
                <a:ea typeface="Times New Roman"/>
                <a:cs typeface="Times New Roman"/>
                <a:sym typeface="Times New Roman"/>
              </a:rPr>
              <a:t>A store cannot be performed at memory until all previous loads that might access the same address have themselves been performed. Such a load must appear to execute before the store, but it cannot do so if the store were to overwrite the value in memory before the load had a chance to read the old value.</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en" sz="1400">
                <a:solidFill>
                  <a:schemeClr val="dk1"/>
                </a:solidFill>
                <a:latin typeface="Times New Roman"/>
                <a:ea typeface="Times New Roman"/>
                <a:cs typeface="Times New Roman"/>
                <a:sym typeface="Times New Roman"/>
              </a:rPr>
              <a:t>Address Dependency:</a:t>
            </a:r>
            <a:r>
              <a:rPr lang="en" sz="1400">
                <a:solidFill>
                  <a:schemeClr val="dk1"/>
                </a:solidFill>
                <a:latin typeface="Times New Roman"/>
                <a:ea typeface="Times New Roman"/>
                <a:cs typeface="Times New Roman"/>
                <a:sym typeface="Times New Roman"/>
              </a:rPr>
              <a:t> The address used by b or the value it stores depends on the result of a.</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 sz="1400">
                <a:solidFill>
                  <a:schemeClr val="dk1"/>
                </a:solidFill>
                <a:latin typeface="Times New Roman"/>
                <a:ea typeface="Times New Roman"/>
                <a:cs typeface="Times New Roman"/>
                <a:sym typeface="Times New Roman"/>
              </a:rPr>
              <a:t>Pipeline Ordering:</a:t>
            </a:r>
            <a:r>
              <a:rPr lang="en" sz="1400">
                <a:solidFill>
                  <a:schemeClr val="dk1"/>
                </a:solidFill>
                <a:latin typeface="Times New Roman"/>
                <a:ea typeface="Times New Roman"/>
                <a:cs typeface="Times New Roman"/>
                <a:sym typeface="Times New Roman"/>
              </a:rPr>
              <a:t> This rule ensures that the store (b) follows the correct order relative to the computation in a, maintaining the proper sequence in the pipeline.</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49"/>
          <p:cNvPicPr preferRelativeResize="0"/>
          <p:nvPr/>
        </p:nvPicPr>
        <p:blipFill>
          <a:blip r:embed="rId3">
            <a:alphaModFix/>
          </a:blip>
          <a:stretch>
            <a:fillRect/>
          </a:stretch>
        </p:blipFill>
        <p:spPr>
          <a:xfrm>
            <a:off x="195125" y="836300"/>
            <a:ext cx="8503275" cy="3281350"/>
          </a:xfrm>
          <a:prstGeom prst="rect">
            <a:avLst/>
          </a:prstGeom>
          <a:noFill/>
          <a:ln>
            <a:noFill/>
          </a:ln>
        </p:spPr>
      </p:pic>
      <p:sp>
        <p:nvSpPr>
          <p:cNvPr id="282" name="Google Shape;282;p49"/>
          <p:cNvSpPr txBox="1"/>
          <p:nvPr>
            <p:ph type="title"/>
          </p:nvPr>
        </p:nvSpPr>
        <p:spPr>
          <a:xfrm>
            <a:off x="311700" y="457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Example of rule 13:</a:t>
            </a:r>
            <a:endParaRPr b="1"/>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0"/>
          <p:cNvSpPr txBox="1"/>
          <p:nvPr>
            <p:ph idx="1" type="body"/>
          </p:nvPr>
        </p:nvSpPr>
        <p:spPr>
          <a:xfrm>
            <a:off x="311700" y="18078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4800">
                <a:solidFill>
                  <a:schemeClr val="dk1"/>
                </a:solidFill>
                <a:latin typeface="Lexend"/>
                <a:ea typeface="Lexend"/>
                <a:cs typeface="Lexend"/>
                <a:sym typeface="Lexend"/>
              </a:rPr>
              <a:t>THANK YOU</a:t>
            </a:r>
            <a:endParaRPr b="1" sz="4800">
              <a:solidFill>
                <a:schemeClr val="dk1"/>
              </a:solidFill>
              <a:latin typeface="Lexend"/>
              <a:ea typeface="Lexend"/>
              <a:cs typeface="Lexend"/>
              <a:sym typeface="Lexend"/>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5029200" rtl="0" algn="l">
              <a:spcBef>
                <a:spcPts val="1200"/>
              </a:spcBef>
              <a:spcAft>
                <a:spcPts val="0"/>
              </a:spcAft>
              <a:buNone/>
            </a:pPr>
            <a:r>
              <a:rPr lang="en">
                <a:solidFill>
                  <a:schemeClr val="dk1"/>
                </a:solidFill>
                <a:latin typeface="Times New Roman"/>
                <a:ea typeface="Times New Roman"/>
                <a:cs typeface="Times New Roman"/>
                <a:sym typeface="Times New Roman"/>
              </a:rPr>
              <a:t>Presented By: 	S.Lochani vilehya </a:t>
            </a:r>
            <a:endParaRPr>
              <a:solidFill>
                <a:schemeClr val="dk1"/>
              </a:solidFill>
              <a:latin typeface="Times New Roman"/>
              <a:ea typeface="Times New Roman"/>
              <a:cs typeface="Times New Roman"/>
              <a:sym typeface="Times New Roman"/>
            </a:endParaRPr>
          </a:p>
          <a:p>
            <a:pPr indent="457200" lvl="0" marL="5943600" rtl="0" algn="l">
              <a:spcBef>
                <a:spcPts val="1200"/>
              </a:spcBef>
              <a:spcAft>
                <a:spcPts val="1200"/>
              </a:spcAft>
              <a:buNone/>
            </a:pPr>
            <a:r>
              <a:rPr lang="en">
                <a:solidFill>
                  <a:schemeClr val="dk1"/>
                </a:solidFill>
                <a:latin typeface="Times New Roman"/>
                <a:ea typeface="Times New Roman"/>
                <a:cs typeface="Times New Roman"/>
                <a:sym typeface="Times New Roman"/>
              </a:rPr>
              <a:t>Emp ID:43317</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227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Litmus tests</a:t>
            </a:r>
            <a:endParaRPr b="1"/>
          </a:p>
        </p:txBody>
      </p:sp>
      <p:sp>
        <p:nvSpPr>
          <p:cNvPr id="72" name="Google Shape;72;p16"/>
          <p:cNvSpPr txBox="1"/>
          <p:nvPr>
            <p:ph idx="1" type="body"/>
          </p:nvPr>
        </p:nvSpPr>
        <p:spPr>
          <a:xfrm>
            <a:off x="311700" y="863550"/>
            <a:ext cx="5352300" cy="3916800"/>
          </a:xfrm>
          <a:prstGeom prst="rect">
            <a:avLst/>
          </a:prstGeom>
        </p:spPr>
        <p:txBody>
          <a:bodyPr anchorCtr="0" anchor="t" bIns="91425" lIns="91425" spcFirstLastPara="1" rIns="91425" wrap="square" tIns="91425">
            <a:noAutofit/>
          </a:bodyPr>
          <a:lstStyle/>
          <a:p>
            <a:pPr indent="-317500" lvl="0" marL="457200" rtl="0" algn="just">
              <a:spcBef>
                <a:spcPts val="12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Litmus tests are small, focused programs designed to test specific behaviors of a memory model. In the context of memory consistency models, litmus tests help illustrate how different memory operations might interact under various conditions.</a:t>
            </a:r>
            <a:endParaRPr sz="1400">
              <a:solidFill>
                <a:schemeClr val="dk1"/>
              </a:solidFill>
              <a:latin typeface="Times New Roman"/>
              <a:ea typeface="Times New Roman"/>
              <a:cs typeface="Times New Roman"/>
              <a:sym typeface="Times New Roman"/>
            </a:endParaRPr>
          </a:p>
          <a:p>
            <a:pPr indent="-317500" lvl="0" marL="457200" rtl="0" algn="just">
              <a:spcBef>
                <a:spcPts val="12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A litmus test source has three main sections:</a:t>
            </a:r>
            <a:endParaRPr sz="1400">
              <a:solidFill>
                <a:schemeClr val="dk1"/>
              </a:solidFill>
              <a:latin typeface="Times New Roman"/>
              <a:ea typeface="Times New Roman"/>
              <a:cs typeface="Times New Roman"/>
              <a:sym typeface="Times New Roman"/>
            </a:endParaRPr>
          </a:p>
          <a:p>
            <a:pPr indent="0" lvl="0" marL="457200" rtl="0" algn="just">
              <a:spcBef>
                <a:spcPts val="1200"/>
              </a:spcBef>
              <a:spcAft>
                <a:spcPts val="0"/>
              </a:spcAft>
              <a:buNone/>
            </a:pPr>
            <a:r>
              <a:rPr lang="en" sz="1400">
                <a:solidFill>
                  <a:schemeClr val="dk1"/>
                </a:solidFill>
                <a:latin typeface="Times New Roman"/>
                <a:ea typeface="Times New Roman"/>
                <a:cs typeface="Times New Roman"/>
                <a:sym typeface="Times New Roman"/>
              </a:rPr>
              <a:t>1. The initial state defines the initial values of registers and memory locations. Initialisation to zero m</a:t>
            </a:r>
            <a:r>
              <a:rPr lang="en" sz="1400">
                <a:solidFill>
                  <a:schemeClr val="dk1"/>
                </a:solidFill>
                <a:latin typeface="Times New Roman"/>
                <a:ea typeface="Times New Roman"/>
                <a:cs typeface="Times New Roman"/>
                <a:sym typeface="Times New Roman"/>
              </a:rPr>
              <a:t>ay </a:t>
            </a:r>
            <a:r>
              <a:rPr lang="en" sz="1400">
                <a:solidFill>
                  <a:schemeClr val="dk1"/>
                </a:solidFill>
                <a:latin typeface="Times New Roman"/>
                <a:ea typeface="Times New Roman"/>
                <a:cs typeface="Times New Roman"/>
                <a:sym typeface="Times New Roman"/>
              </a:rPr>
              <a:t>be omitted.</a:t>
            </a:r>
            <a:endParaRPr sz="1400">
              <a:solidFill>
                <a:schemeClr val="dk1"/>
              </a:solidFill>
              <a:latin typeface="Times New Roman"/>
              <a:ea typeface="Times New Roman"/>
              <a:cs typeface="Times New Roman"/>
              <a:sym typeface="Times New Roman"/>
            </a:endParaRPr>
          </a:p>
          <a:p>
            <a:pPr indent="0" lvl="0" marL="457200" rtl="0" algn="just">
              <a:spcBef>
                <a:spcPts val="1200"/>
              </a:spcBef>
              <a:spcAft>
                <a:spcPts val="0"/>
              </a:spcAft>
              <a:buNone/>
            </a:pPr>
            <a:r>
              <a:rPr lang="en" sz="1400">
                <a:solidFill>
                  <a:schemeClr val="dk1"/>
                </a:solidFill>
                <a:latin typeface="Times New Roman"/>
                <a:ea typeface="Times New Roman"/>
                <a:cs typeface="Times New Roman"/>
                <a:sym typeface="Times New Roman"/>
              </a:rPr>
              <a:t>2. The code section defines the code to be run concurrently — above there are two threads. </a:t>
            </a:r>
            <a:endParaRPr sz="1400">
              <a:solidFill>
                <a:schemeClr val="dk1"/>
              </a:solidFill>
              <a:latin typeface="Times New Roman"/>
              <a:ea typeface="Times New Roman"/>
              <a:cs typeface="Times New Roman"/>
              <a:sym typeface="Times New Roman"/>
            </a:endParaRPr>
          </a:p>
          <a:p>
            <a:pPr indent="0" lvl="0" marL="457200" rtl="0" algn="just">
              <a:spcBef>
                <a:spcPts val="1200"/>
              </a:spcBef>
              <a:spcAft>
                <a:spcPts val="0"/>
              </a:spcAft>
              <a:buNone/>
            </a:pPr>
            <a:r>
              <a:rPr lang="en" sz="1400">
                <a:solidFill>
                  <a:schemeClr val="dk1"/>
                </a:solidFill>
                <a:latin typeface="Times New Roman"/>
                <a:ea typeface="Times New Roman"/>
                <a:cs typeface="Times New Roman"/>
                <a:sym typeface="Times New Roman"/>
              </a:rPr>
              <a:t>3. The final condition applies to the final values of registers and memory locations.</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40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t/>
            </a:r>
            <a:endParaRPr sz="700"/>
          </a:p>
        </p:txBody>
      </p:sp>
      <p:sp>
        <p:nvSpPr>
          <p:cNvPr id="73" name="Google Shape;73;p16"/>
          <p:cNvSpPr txBox="1"/>
          <p:nvPr/>
        </p:nvSpPr>
        <p:spPr>
          <a:xfrm>
            <a:off x="5990675" y="1518800"/>
            <a:ext cx="2928900" cy="22329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X86 SB</a:t>
            </a:r>
            <a:endParaRPr sz="13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"Fre PodWR Fre PodWR"</a:t>
            </a:r>
            <a:endParaRPr sz="13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 x=0; y=0; }</a:t>
            </a:r>
            <a:endParaRPr sz="13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P0		  | P1;</a:t>
            </a:r>
            <a:endParaRPr sz="13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MOV [x],$1  | MOV [y],$1 ;</a:t>
            </a:r>
            <a:endParaRPr sz="13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MOV EAX,[y] | MOV EAX,[x] ;</a:t>
            </a:r>
            <a:endParaRPr sz="13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locations [x;y;]</a:t>
            </a:r>
            <a:endParaRPr sz="13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exists (0:EAX=0 /\ 1:EAX=0)</a:t>
            </a:r>
            <a:endParaRPr sz="13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900">
              <a:solidFill>
                <a:schemeClr val="dk1"/>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graphicFrame>
        <p:nvGraphicFramePr>
          <p:cNvPr id="78" name="Google Shape;78;p17"/>
          <p:cNvGraphicFramePr/>
          <p:nvPr/>
        </p:nvGraphicFramePr>
        <p:xfrm>
          <a:off x="1194700" y="353325"/>
          <a:ext cx="3000000" cy="3000000"/>
        </p:xfrm>
        <a:graphic>
          <a:graphicData uri="http://schemas.openxmlformats.org/drawingml/2006/table">
            <a:tbl>
              <a:tblPr>
                <a:noFill/>
                <a:tableStyleId>{C883A9E6-14C7-4315-BC88-2699B60F9EE7}</a:tableStyleId>
              </a:tblPr>
              <a:tblGrid>
                <a:gridCol w="3441400"/>
                <a:gridCol w="3441400"/>
              </a:tblGrid>
              <a:tr h="423400">
                <a:tc>
                  <a:txBody>
                    <a:bodyPr/>
                    <a:lstStyle/>
                    <a:p>
                      <a:pPr indent="0" lvl="0" marL="0" rtl="0" algn="ctr">
                        <a:spcBef>
                          <a:spcPts val="0"/>
                        </a:spcBef>
                        <a:spcAft>
                          <a:spcPts val="0"/>
                        </a:spcAft>
                        <a:buNone/>
                      </a:pPr>
                      <a:r>
                        <a:rPr b="1" lang="en" sz="1800">
                          <a:solidFill>
                            <a:srgbClr val="1F2328"/>
                          </a:solidFill>
                          <a:highlight>
                            <a:srgbClr val="FFFFFF"/>
                          </a:highlight>
                          <a:latin typeface="Times New Roman"/>
                          <a:ea typeface="Times New Roman"/>
                          <a:cs typeface="Times New Roman"/>
                          <a:sym typeface="Times New Roman"/>
                        </a:rPr>
                        <a:t>Edge</a:t>
                      </a:r>
                      <a:endParaRPr b="1" sz="2000">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800">
                          <a:solidFill>
                            <a:srgbClr val="1F2328"/>
                          </a:solidFill>
                          <a:highlight>
                            <a:srgbClr val="FFFFFF"/>
                          </a:highlight>
                          <a:latin typeface="Times New Roman"/>
                          <a:ea typeface="Times New Roman"/>
                          <a:cs typeface="Times New Roman"/>
                          <a:sym typeface="Times New Roman"/>
                        </a:rPr>
                        <a:t>Full Name (and explanation)</a:t>
                      </a:r>
                      <a:endParaRPr b="1" sz="2000">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92800">
                <a:tc>
                  <a:txBody>
                    <a:bodyPr/>
                    <a:lstStyle/>
                    <a:p>
                      <a:pPr indent="0" lvl="0" marL="0" rtl="0" algn="ctr">
                        <a:spcBef>
                          <a:spcPts val="0"/>
                        </a:spcBef>
                        <a:spcAft>
                          <a:spcPts val="0"/>
                        </a:spcAft>
                        <a:buNone/>
                      </a:pPr>
                      <a:r>
                        <a:rPr lang="en" sz="1600">
                          <a:latin typeface="Times New Roman"/>
                          <a:ea typeface="Times New Roman"/>
                          <a:cs typeface="Times New Roman"/>
                          <a:sym typeface="Times New Roman"/>
                        </a:rPr>
                        <a:t>rf</a:t>
                      </a:r>
                      <a:endParaRPr sz="1600">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1F2328"/>
                          </a:solidFill>
                          <a:highlight>
                            <a:srgbClr val="FFFFFF"/>
                          </a:highlight>
                          <a:latin typeface="Times New Roman"/>
                          <a:ea typeface="Times New Roman"/>
                          <a:cs typeface="Times New Roman"/>
                          <a:sym typeface="Times New Roman"/>
                        </a:rPr>
                        <a:t>Reads From (from each store to the loads that return a value written by that store)</a:t>
                      </a:r>
                      <a:endParaRPr sz="1600">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92800">
                <a:tc>
                  <a:txBody>
                    <a:bodyPr/>
                    <a:lstStyle/>
                    <a:p>
                      <a:pPr indent="0" lvl="0" marL="0" rtl="0" algn="ctr">
                        <a:spcBef>
                          <a:spcPts val="0"/>
                        </a:spcBef>
                        <a:spcAft>
                          <a:spcPts val="0"/>
                        </a:spcAft>
                        <a:buNone/>
                      </a:pPr>
                      <a:r>
                        <a:rPr lang="en">
                          <a:solidFill>
                            <a:srgbClr val="1F2328"/>
                          </a:solidFill>
                          <a:highlight>
                            <a:srgbClr val="F6F8FA"/>
                          </a:highlight>
                          <a:latin typeface="Times New Roman"/>
                          <a:ea typeface="Times New Roman"/>
                          <a:cs typeface="Times New Roman"/>
                          <a:sym typeface="Times New Roman"/>
                        </a:rPr>
                        <a:t>co</a:t>
                      </a:r>
                      <a:endParaRPr sz="1600">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1F2328"/>
                          </a:solidFill>
                          <a:highlight>
                            <a:srgbClr val="F6F8FA"/>
                          </a:highlight>
                          <a:latin typeface="Times New Roman"/>
                          <a:ea typeface="Times New Roman"/>
                          <a:cs typeface="Times New Roman"/>
                          <a:sym typeface="Times New Roman"/>
                        </a:rPr>
                        <a:t>Coherence (a total order on the stores to each address)</a:t>
                      </a:r>
                      <a:endParaRPr sz="1600">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804525">
                <a:tc>
                  <a:txBody>
                    <a:bodyPr/>
                    <a:lstStyle/>
                    <a:p>
                      <a:pPr indent="0" lvl="0" marL="0" rtl="0" algn="ctr">
                        <a:spcBef>
                          <a:spcPts val="0"/>
                        </a:spcBef>
                        <a:spcAft>
                          <a:spcPts val="0"/>
                        </a:spcAft>
                        <a:buNone/>
                      </a:pPr>
                      <a:r>
                        <a:rPr lang="en">
                          <a:solidFill>
                            <a:srgbClr val="1F2328"/>
                          </a:solidFill>
                          <a:highlight>
                            <a:srgbClr val="FFFFFF"/>
                          </a:highlight>
                          <a:latin typeface="Times New Roman"/>
                          <a:ea typeface="Times New Roman"/>
                          <a:cs typeface="Times New Roman"/>
                          <a:sym typeface="Times New Roman"/>
                        </a:rPr>
                        <a:t>fr</a:t>
                      </a:r>
                      <a:endParaRPr sz="1600">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1F2328"/>
                          </a:solidFill>
                          <a:highlight>
                            <a:srgbClr val="FFFFFF"/>
                          </a:highlight>
                          <a:latin typeface="Times New Roman"/>
                          <a:ea typeface="Times New Roman"/>
                          <a:cs typeface="Times New Roman"/>
                          <a:sym typeface="Times New Roman"/>
                        </a:rPr>
                        <a:t>From-Reads (from each load to co-successors of the store from which the load returned a value)</a:t>
                      </a:r>
                      <a:endParaRPr sz="1600">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75">
                <a:tc>
                  <a:txBody>
                    <a:bodyPr/>
                    <a:lstStyle/>
                    <a:p>
                      <a:pPr indent="0" lvl="0" marL="0" rtl="0" algn="ctr">
                        <a:spcBef>
                          <a:spcPts val="0"/>
                        </a:spcBef>
                        <a:spcAft>
                          <a:spcPts val="0"/>
                        </a:spcAft>
                        <a:buNone/>
                      </a:pPr>
                      <a:r>
                        <a:rPr lang="en">
                          <a:solidFill>
                            <a:srgbClr val="1F2328"/>
                          </a:solidFill>
                          <a:highlight>
                            <a:srgbClr val="F6F8FA"/>
                          </a:highlight>
                          <a:latin typeface="Times New Roman"/>
                          <a:ea typeface="Times New Roman"/>
                          <a:cs typeface="Times New Roman"/>
                          <a:sym typeface="Times New Roman"/>
                        </a:rPr>
                        <a:t>ppo</a:t>
                      </a:r>
                      <a:endParaRPr sz="1600">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1F2328"/>
                          </a:solidFill>
                          <a:highlight>
                            <a:srgbClr val="F6F8FA"/>
                          </a:highlight>
                          <a:latin typeface="Times New Roman"/>
                          <a:ea typeface="Times New Roman"/>
                          <a:cs typeface="Times New Roman"/>
                          <a:sym typeface="Times New Roman"/>
                        </a:rPr>
                        <a:t>Preserved Program Order</a:t>
                      </a:r>
                      <a:endParaRPr sz="1600">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75">
                <a:tc>
                  <a:txBody>
                    <a:bodyPr/>
                    <a:lstStyle/>
                    <a:p>
                      <a:pPr indent="0" lvl="0" marL="0" rtl="0" algn="ctr">
                        <a:spcBef>
                          <a:spcPts val="0"/>
                        </a:spcBef>
                        <a:spcAft>
                          <a:spcPts val="0"/>
                        </a:spcAft>
                        <a:buNone/>
                      </a:pPr>
                      <a:r>
                        <a:rPr lang="en">
                          <a:solidFill>
                            <a:srgbClr val="1F2328"/>
                          </a:solidFill>
                          <a:highlight>
                            <a:srgbClr val="FFFFFF"/>
                          </a:highlight>
                          <a:latin typeface="Times New Roman"/>
                          <a:ea typeface="Times New Roman"/>
                          <a:cs typeface="Times New Roman"/>
                          <a:sym typeface="Times New Roman"/>
                        </a:rPr>
                        <a:t>fence</a:t>
                      </a:r>
                      <a:endParaRPr>
                        <a:solidFill>
                          <a:srgbClr val="1F2328"/>
                        </a:solidFill>
                        <a:highlight>
                          <a:srgbClr val="F6F8FA"/>
                        </a:highlight>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1F2328"/>
                          </a:solidFill>
                          <a:highlight>
                            <a:srgbClr val="FFFFFF"/>
                          </a:highlight>
                          <a:latin typeface="Times New Roman"/>
                          <a:ea typeface="Times New Roman"/>
                          <a:cs typeface="Times New Roman"/>
                          <a:sym typeface="Times New Roman"/>
                        </a:rPr>
                        <a:t>Orderings enforced by a FENCE instruction</a:t>
                      </a:r>
                      <a:endParaRPr>
                        <a:solidFill>
                          <a:srgbClr val="1F2328"/>
                        </a:solidFill>
                        <a:highlight>
                          <a:srgbClr val="F6F8FA"/>
                        </a:highlight>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52875">
                <a:tc>
                  <a:txBody>
                    <a:bodyPr/>
                    <a:lstStyle/>
                    <a:p>
                      <a:pPr indent="0" lvl="0" marL="0" rtl="0" algn="ctr">
                        <a:lnSpc>
                          <a:spcPct val="115000"/>
                        </a:lnSpc>
                        <a:spcBef>
                          <a:spcPts val="0"/>
                        </a:spcBef>
                        <a:spcAft>
                          <a:spcPts val="0"/>
                        </a:spcAft>
                        <a:buNone/>
                      </a:pPr>
                      <a:r>
                        <a:rPr lang="en">
                          <a:solidFill>
                            <a:srgbClr val="1F2328"/>
                          </a:solidFill>
                          <a:highlight>
                            <a:srgbClr val="FFFFFF"/>
                          </a:highlight>
                          <a:latin typeface="Times New Roman"/>
                          <a:ea typeface="Times New Roman"/>
                          <a:cs typeface="Times New Roman"/>
                          <a:sym typeface="Times New Roman"/>
                        </a:rPr>
                        <a:t>addr</a:t>
                      </a:r>
                      <a:endParaRPr>
                        <a:solidFill>
                          <a:srgbClr val="1F2328"/>
                        </a:solidFill>
                        <a:highlight>
                          <a:srgbClr val="FFFFFF"/>
                        </a:highlight>
                        <a:latin typeface="Times New Roman"/>
                        <a:ea typeface="Times New Roman"/>
                        <a:cs typeface="Times New Roman"/>
                        <a:sym typeface="Times New Roman"/>
                      </a:endParaRPr>
                    </a:p>
                  </a:txBody>
                  <a:tcPr marT="57150" marB="57150" marR="123825" marL="1238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1F2328"/>
                          </a:solidFill>
                          <a:highlight>
                            <a:srgbClr val="F6F8FA"/>
                          </a:highlight>
                          <a:latin typeface="Times New Roman"/>
                          <a:ea typeface="Times New Roman"/>
                          <a:cs typeface="Times New Roman"/>
                          <a:sym typeface="Times New Roman"/>
                        </a:rPr>
                        <a:t>Address Dependency</a:t>
                      </a:r>
                      <a:endParaRPr>
                        <a:solidFill>
                          <a:srgbClr val="1F2328"/>
                        </a:solidFill>
                        <a:highlight>
                          <a:srgbClr val="F6F8FA"/>
                        </a:highlight>
                        <a:latin typeface="Times New Roman"/>
                        <a:ea typeface="Times New Roman"/>
                        <a:cs typeface="Times New Roman"/>
                        <a:sym typeface="Times New Roman"/>
                      </a:endParaRPr>
                    </a:p>
                  </a:txBody>
                  <a:tcPr marT="57150" marB="57150" marR="123825" marL="1238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75">
                <a:tc>
                  <a:txBody>
                    <a:bodyPr/>
                    <a:lstStyle/>
                    <a:p>
                      <a:pPr indent="0" lvl="0" marL="0" rtl="0" algn="ctr">
                        <a:spcBef>
                          <a:spcPts val="0"/>
                        </a:spcBef>
                        <a:spcAft>
                          <a:spcPts val="0"/>
                        </a:spcAft>
                        <a:buNone/>
                      </a:pPr>
                      <a:r>
                        <a:rPr lang="en">
                          <a:solidFill>
                            <a:srgbClr val="1F2328"/>
                          </a:solidFill>
                          <a:highlight>
                            <a:srgbClr val="FFFFFF"/>
                          </a:highlight>
                          <a:latin typeface="Times New Roman"/>
                          <a:ea typeface="Times New Roman"/>
                          <a:cs typeface="Times New Roman"/>
                          <a:sym typeface="Times New Roman"/>
                        </a:rPr>
                        <a:t>ctrl</a:t>
                      </a:r>
                      <a:endParaRPr>
                        <a:solidFill>
                          <a:srgbClr val="1F2328"/>
                        </a:solidFill>
                        <a:highlight>
                          <a:srgbClr val="F6F8FA"/>
                        </a:highlight>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1F2328"/>
                          </a:solidFill>
                          <a:highlight>
                            <a:srgbClr val="FFFFFF"/>
                          </a:highlight>
                          <a:latin typeface="Times New Roman"/>
                          <a:ea typeface="Times New Roman"/>
                          <a:cs typeface="Times New Roman"/>
                          <a:sym typeface="Times New Roman"/>
                        </a:rPr>
                        <a:t>Control Dependency</a:t>
                      </a:r>
                      <a:endParaRPr>
                        <a:solidFill>
                          <a:srgbClr val="1F2328"/>
                        </a:solidFill>
                        <a:highlight>
                          <a:srgbClr val="F6F8FA"/>
                        </a:highlight>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75">
                <a:tc>
                  <a:txBody>
                    <a:bodyPr/>
                    <a:lstStyle/>
                    <a:p>
                      <a:pPr indent="0" lvl="0" marL="0" rtl="0" algn="ctr">
                        <a:spcBef>
                          <a:spcPts val="0"/>
                        </a:spcBef>
                        <a:spcAft>
                          <a:spcPts val="0"/>
                        </a:spcAft>
                        <a:buNone/>
                      </a:pPr>
                      <a:r>
                        <a:rPr lang="en">
                          <a:solidFill>
                            <a:srgbClr val="1F2328"/>
                          </a:solidFill>
                          <a:highlight>
                            <a:srgbClr val="F6F8FA"/>
                          </a:highlight>
                          <a:latin typeface="Times New Roman"/>
                          <a:ea typeface="Times New Roman"/>
                          <a:cs typeface="Times New Roman"/>
                          <a:sym typeface="Times New Roman"/>
                        </a:rPr>
                        <a:t>data</a:t>
                      </a:r>
                      <a:endParaRPr>
                        <a:solidFill>
                          <a:srgbClr val="1F2328"/>
                        </a:solidFill>
                        <a:highlight>
                          <a:srgbClr val="F6F8FA"/>
                        </a:highlight>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1F2328"/>
                          </a:solidFill>
                          <a:highlight>
                            <a:srgbClr val="F6F8FA"/>
                          </a:highlight>
                          <a:latin typeface="Times New Roman"/>
                          <a:ea typeface="Times New Roman"/>
                          <a:cs typeface="Times New Roman"/>
                          <a:sym typeface="Times New Roman"/>
                        </a:rPr>
                        <a:t>Data Dependency</a:t>
                      </a:r>
                      <a:endParaRPr>
                        <a:solidFill>
                          <a:srgbClr val="1F2328"/>
                        </a:solidFill>
                        <a:highlight>
                          <a:srgbClr val="F6F8FA"/>
                        </a:highlight>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79" name="Google Shape;79;p17"/>
          <p:cNvSpPr txBox="1"/>
          <p:nvPr/>
        </p:nvSpPr>
        <p:spPr>
          <a:xfrm>
            <a:off x="2322400" y="427450"/>
            <a:ext cx="6853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8"/>
          <p:cNvPicPr preferRelativeResize="0"/>
          <p:nvPr/>
        </p:nvPicPr>
        <p:blipFill>
          <a:blip r:embed="rId3">
            <a:alphaModFix/>
          </a:blip>
          <a:stretch>
            <a:fillRect/>
          </a:stretch>
        </p:blipFill>
        <p:spPr>
          <a:xfrm>
            <a:off x="5079547" y="1408200"/>
            <a:ext cx="3394002" cy="3280599"/>
          </a:xfrm>
          <a:prstGeom prst="rect">
            <a:avLst/>
          </a:prstGeom>
          <a:noFill/>
          <a:ln>
            <a:noFill/>
          </a:ln>
        </p:spPr>
      </p:pic>
      <p:pic>
        <p:nvPicPr>
          <p:cNvPr id="85" name="Google Shape;85;p18"/>
          <p:cNvPicPr preferRelativeResize="0"/>
          <p:nvPr/>
        </p:nvPicPr>
        <p:blipFill rotWithShape="1">
          <a:blip r:embed="rId4">
            <a:alphaModFix/>
          </a:blip>
          <a:srcRect b="0" l="6730" r="-6730" t="0"/>
          <a:stretch/>
        </p:blipFill>
        <p:spPr>
          <a:xfrm>
            <a:off x="975300" y="1246550"/>
            <a:ext cx="3596700" cy="3507050"/>
          </a:xfrm>
          <a:prstGeom prst="rect">
            <a:avLst/>
          </a:prstGeom>
          <a:noFill/>
          <a:ln>
            <a:noFill/>
          </a:ln>
        </p:spPr>
      </p:pic>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Sample Litmus test</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31970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500"/>
              <a:t>Preserved Program Order (PPO) and Global Memory Order (GMO)</a:t>
            </a:r>
            <a:endParaRPr b="1" sz="2500"/>
          </a:p>
          <a:p>
            <a:pPr indent="0" lvl="0" marL="0" rtl="0" algn="l">
              <a:spcBef>
                <a:spcPts val="1200"/>
              </a:spcBef>
              <a:spcAft>
                <a:spcPts val="0"/>
              </a:spcAft>
              <a:buNone/>
            </a:pPr>
            <a:r>
              <a:t/>
            </a:r>
            <a:endParaRPr/>
          </a:p>
        </p:txBody>
      </p:sp>
      <p:sp>
        <p:nvSpPr>
          <p:cNvPr id="92" name="Google Shape;92;p19"/>
          <p:cNvSpPr txBox="1"/>
          <p:nvPr>
            <p:ph idx="1" type="body"/>
          </p:nvPr>
        </p:nvSpPr>
        <p:spPr>
          <a:xfrm>
            <a:off x="311700" y="1566050"/>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900">
                <a:solidFill>
                  <a:schemeClr val="dk1"/>
                </a:solidFill>
                <a:latin typeface="Times New Roman"/>
                <a:ea typeface="Times New Roman"/>
                <a:cs typeface="Times New Roman"/>
                <a:sym typeface="Times New Roman"/>
              </a:rPr>
              <a:t>Preserved Program Order (PPO) represents a subset of the program order that must be respected within the Global Memory Order (GMO). In other words, certain operations from the same hart (hardware thread) must appear in the same order to other harts as they do in the program order.</a:t>
            </a:r>
            <a:endParaRPr sz="1900">
              <a:solidFill>
                <a:schemeClr val="dk1"/>
              </a:solidFill>
              <a:latin typeface="Times New Roman"/>
              <a:ea typeface="Times New Roman"/>
              <a:cs typeface="Times New Roman"/>
              <a:sym typeface="Times New Roman"/>
            </a:endParaRPr>
          </a:p>
          <a:p>
            <a:pPr indent="0" lvl="0" marL="0" rtl="0" algn="just">
              <a:spcBef>
                <a:spcPts val="1200"/>
              </a:spcBef>
              <a:spcAft>
                <a:spcPts val="1200"/>
              </a:spcAft>
              <a:buNone/>
            </a:pPr>
            <a:r>
              <a:rPr lang="en" sz="1900">
                <a:solidFill>
                  <a:schemeClr val="dk1"/>
                </a:solidFill>
                <a:latin typeface="Times New Roman"/>
                <a:ea typeface="Times New Roman"/>
                <a:cs typeface="Times New Roman"/>
                <a:sym typeface="Times New Roman"/>
              </a:rPr>
              <a:t>The GMO is the conceptual order in which memory operations (loads and stores) appear to execute globally. It represents how memory operations from different harts are interleaved into a single, globally agreed-upon sequence.</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282100"/>
            <a:ext cx="8520600" cy="4794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1200"/>
              </a:spcBef>
              <a:spcAft>
                <a:spcPts val="0"/>
              </a:spcAft>
              <a:buClr>
                <a:schemeClr val="dk1"/>
              </a:buClr>
              <a:buSzPct val="40000"/>
              <a:buFont typeface="Arial"/>
              <a:buNone/>
            </a:pPr>
            <a:r>
              <a:rPr b="1" lang="en" sz="2750">
                <a:highlight>
                  <a:srgbClr val="FFFFFF"/>
                </a:highlight>
              </a:rPr>
              <a:t>Load value axiom</a:t>
            </a:r>
            <a:endParaRPr b="1" sz="2750">
              <a:highlight>
                <a:srgbClr val="FFFFFF"/>
              </a:highlight>
            </a:endParaRPr>
          </a:p>
          <a:p>
            <a:pPr indent="0" lvl="0" marL="0" rtl="0" algn="l">
              <a:spcBef>
                <a:spcPts val="200"/>
              </a:spcBef>
              <a:spcAft>
                <a:spcPts val="0"/>
              </a:spcAft>
              <a:buNone/>
            </a:pPr>
            <a:r>
              <a:t/>
            </a:r>
            <a:endParaRPr/>
          </a:p>
        </p:txBody>
      </p:sp>
      <p:sp>
        <p:nvSpPr>
          <p:cNvPr id="98" name="Google Shape;98;p20"/>
          <p:cNvSpPr txBox="1"/>
          <p:nvPr>
            <p:ph idx="1" type="body"/>
          </p:nvPr>
        </p:nvSpPr>
        <p:spPr>
          <a:xfrm>
            <a:off x="311700" y="914350"/>
            <a:ext cx="8361000" cy="3948300"/>
          </a:xfrm>
          <a:prstGeom prst="rect">
            <a:avLst/>
          </a:prstGeom>
        </p:spPr>
        <p:txBody>
          <a:bodyPr anchorCtr="0" anchor="t" bIns="91425" lIns="91425" spcFirstLastPara="1" rIns="91425" wrap="square" tIns="91425">
            <a:noAutofit/>
          </a:bodyPr>
          <a:lstStyle/>
          <a:p>
            <a:pPr indent="-310984" lvl="0" marL="457200" rtl="0" algn="just">
              <a:lnSpc>
                <a:spcPct val="95000"/>
              </a:lnSpc>
              <a:spcBef>
                <a:spcPts val="1000"/>
              </a:spcBef>
              <a:spcAft>
                <a:spcPts val="0"/>
              </a:spcAft>
              <a:buClr>
                <a:srgbClr val="1F2328"/>
              </a:buClr>
              <a:buSzPts val="1297"/>
              <a:buFont typeface="Times New Roman"/>
              <a:buChar char="●"/>
            </a:pPr>
            <a:r>
              <a:rPr lang="en" sz="1297">
                <a:solidFill>
                  <a:srgbClr val="1F2328"/>
                </a:solidFill>
                <a:highlight>
                  <a:srgbClr val="FFFFFF"/>
                </a:highlight>
                <a:latin typeface="Times New Roman"/>
                <a:ea typeface="Times New Roman"/>
                <a:cs typeface="Times New Roman"/>
                <a:sym typeface="Times New Roman"/>
              </a:rPr>
              <a:t>Each byte of each load </a:t>
            </a:r>
            <a:r>
              <a:rPr i="1" lang="en" sz="1297">
                <a:solidFill>
                  <a:srgbClr val="1F2328"/>
                </a:solidFill>
                <a:highlight>
                  <a:srgbClr val="FFFFFF"/>
                </a:highlight>
                <a:latin typeface="Times New Roman"/>
                <a:ea typeface="Times New Roman"/>
                <a:cs typeface="Times New Roman"/>
                <a:sym typeface="Times New Roman"/>
              </a:rPr>
              <a:t>i</a:t>
            </a:r>
            <a:r>
              <a:rPr lang="en" sz="1297">
                <a:solidFill>
                  <a:srgbClr val="1F2328"/>
                </a:solidFill>
                <a:highlight>
                  <a:srgbClr val="FFFFFF"/>
                </a:highlight>
                <a:latin typeface="Times New Roman"/>
                <a:ea typeface="Times New Roman"/>
                <a:cs typeface="Times New Roman"/>
                <a:sym typeface="Times New Roman"/>
              </a:rPr>
              <a:t> returns the value written to that byte by the store that is the latest in global memory order among the following stores:</a:t>
            </a:r>
            <a:endParaRPr sz="1297">
              <a:solidFill>
                <a:srgbClr val="1F2328"/>
              </a:solidFill>
              <a:highlight>
                <a:srgbClr val="FFFFFF"/>
              </a:highlight>
              <a:latin typeface="Times New Roman"/>
              <a:ea typeface="Times New Roman"/>
              <a:cs typeface="Times New Roman"/>
              <a:sym typeface="Times New Roman"/>
            </a:endParaRPr>
          </a:p>
          <a:p>
            <a:pPr indent="-310984" lvl="0" marL="914400" rtl="0" algn="just">
              <a:lnSpc>
                <a:spcPct val="95000"/>
              </a:lnSpc>
              <a:spcBef>
                <a:spcPts val="1000"/>
              </a:spcBef>
              <a:spcAft>
                <a:spcPts val="0"/>
              </a:spcAft>
              <a:buClr>
                <a:srgbClr val="1F2328"/>
              </a:buClr>
              <a:buSzPts val="1297"/>
              <a:buFont typeface="Times New Roman"/>
              <a:buAutoNum type="arabicPeriod"/>
            </a:pPr>
            <a:r>
              <a:rPr lang="en" sz="1297">
                <a:solidFill>
                  <a:srgbClr val="1F2328"/>
                </a:solidFill>
                <a:highlight>
                  <a:srgbClr val="FFFFFF"/>
                </a:highlight>
                <a:latin typeface="Times New Roman"/>
                <a:ea typeface="Times New Roman"/>
                <a:cs typeface="Times New Roman"/>
                <a:sym typeface="Times New Roman"/>
              </a:rPr>
              <a:t>Stores that write that byte and that precede i in the global memory order</a:t>
            </a:r>
            <a:endParaRPr sz="1297">
              <a:solidFill>
                <a:srgbClr val="1F2328"/>
              </a:solidFill>
              <a:highlight>
                <a:srgbClr val="FFFFFF"/>
              </a:highlight>
              <a:latin typeface="Times New Roman"/>
              <a:ea typeface="Times New Roman"/>
              <a:cs typeface="Times New Roman"/>
              <a:sym typeface="Times New Roman"/>
            </a:endParaRPr>
          </a:p>
          <a:p>
            <a:pPr indent="-310984" lvl="0" marL="914400" rtl="0" algn="just">
              <a:lnSpc>
                <a:spcPct val="95000"/>
              </a:lnSpc>
              <a:spcBef>
                <a:spcPts val="1000"/>
              </a:spcBef>
              <a:spcAft>
                <a:spcPts val="0"/>
              </a:spcAft>
              <a:buClr>
                <a:srgbClr val="1F2328"/>
              </a:buClr>
              <a:buSzPts val="1297"/>
              <a:buFont typeface="Times New Roman"/>
              <a:buAutoNum type="arabicPeriod"/>
            </a:pPr>
            <a:r>
              <a:rPr lang="en" sz="1297">
                <a:solidFill>
                  <a:srgbClr val="1F2328"/>
                </a:solidFill>
                <a:highlight>
                  <a:srgbClr val="FFFFFF"/>
                </a:highlight>
                <a:latin typeface="Times New Roman"/>
                <a:ea typeface="Times New Roman"/>
                <a:cs typeface="Times New Roman"/>
                <a:sym typeface="Times New Roman"/>
              </a:rPr>
              <a:t>Stores that write that byte and that precede i in program order</a:t>
            </a:r>
            <a:endParaRPr sz="1297">
              <a:solidFill>
                <a:srgbClr val="1F2328"/>
              </a:solidFill>
              <a:highlight>
                <a:srgbClr val="FFFFFF"/>
              </a:highlight>
              <a:latin typeface="Times New Roman"/>
              <a:ea typeface="Times New Roman"/>
              <a:cs typeface="Times New Roman"/>
              <a:sym typeface="Times New Roman"/>
            </a:endParaRPr>
          </a:p>
          <a:p>
            <a:pPr indent="-310984" lvl="0" marL="457200" rtl="0" algn="just">
              <a:lnSpc>
                <a:spcPct val="95000"/>
              </a:lnSpc>
              <a:spcBef>
                <a:spcPts val="1000"/>
              </a:spcBef>
              <a:spcAft>
                <a:spcPts val="0"/>
              </a:spcAft>
              <a:buClr>
                <a:srgbClr val="1F2328"/>
              </a:buClr>
              <a:buSzPts val="1297"/>
              <a:buFont typeface="Times New Roman"/>
              <a:buChar char="●"/>
            </a:pPr>
            <a:r>
              <a:rPr lang="en" sz="1297">
                <a:solidFill>
                  <a:srgbClr val="1F2328"/>
                </a:solidFill>
                <a:highlight>
                  <a:srgbClr val="FFFFFF"/>
                </a:highlight>
                <a:latin typeface="Times New Roman"/>
                <a:ea typeface="Times New Roman"/>
                <a:cs typeface="Times New Roman"/>
                <a:sym typeface="Times New Roman"/>
              </a:rPr>
              <a:t>Among all stores (from both global and program order considerations), the store with the latest write to the byte in the global memory order is selected. The load operation returns the value written by this store.</a:t>
            </a:r>
            <a:endParaRPr sz="1297">
              <a:solidFill>
                <a:srgbClr val="1F2328"/>
              </a:solidFill>
              <a:highlight>
                <a:srgbClr val="FFFFFF"/>
              </a:highlight>
              <a:latin typeface="Times New Roman"/>
              <a:ea typeface="Times New Roman"/>
              <a:cs typeface="Times New Roman"/>
              <a:sym typeface="Times New Roman"/>
            </a:endParaRPr>
          </a:p>
          <a:p>
            <a:pPr indent="-310984" lvl="0" marL="457200" rtl="0" algn="just">
              <a:lnSpc>
                <a:spcPct val="95000"/>
              </a:lnSpc>
              <a:spcBef>
                <a:spcPts val="1000"/>
              </a:spcBef>
              <a:spcAft>
                <a:spcPts val="0"/>
              </a:spcAft>
              <a:buClr>
                <a:schemeClr val="dk1"/>
              </a:buClr>
              <a:buSzPts val="1297"/>
              <a:buChar char="●"/>
            </a:pPr>
            <a:r>
              <a:rPr lang="en" sz="1297">
                <a:solidFill>
                  <a:schemeClr val="dk1"/>
                </a:solidFill>
                <a:latin typeface="Times New Roman"/>
                <a:ea typeface="Times New Roman"/>
                <a:cs typeface="Times New Roman"/>
                <a:sym typeface="Times New Roman"/>
              </a:rPr>
              <a:t>In many memory models, preserved program order does not require a strict ordering between a store followed by a load to the same address within the same hart.This flexibility arises because of the common use of </a:t>
            </a:r>
            <a:r>
              <a:rPr b="1" lang="en" sz="1297">
                <a:solidFill>
                  <a:schemeClr val="dk1"/>
                </a:solidFill>
                <a:latin typeface="Times New Roman"/>
                <a:ea typeface="Times New Roman"/>
                <a:cs typeface="Times New Roman"/>
                <a:sym typeface="Times New Roman"/>
              </a:rPr>
              <a:t>store buffers</a:t>
            </a:r>
            <a:r>
              <a:rPr lang="en" sz="1297">
                <a:solidFill>
                  <a:schemeClr val="dk1"/>
                </a:solidFill>
                <a:latin typeface="Times New Roman"/>
                <a:ea typeface="Times New Roman"/>
                <a:cs typeface="Times New Roman"/>
                <a:sym typeface="Times New Roman"/>
              </a:rPr>
              <a:t> in modern processors.</a:t>
            </a:r>
            <a:endParaRPr sz="1297">
              <a:solidFill>
                <a:schemeClr val="dk1"/>
              </a:solidFill>
              <a:latin typeface="Times New Roman"/>
              <a:ea typeface="Times New Roman"/>
              <a:cs typeface="Times New Roman"/>
              <a:sym typeface="Times New Roman"/>
            </a:endParaRPr>
          </a:p>
          <a:p>
            <a:pPr indent="-310984" lvl="0" marL="457200" rtl="0" algn="just">
              <a:lnSpc>
                <a:spcPct val="95000"/>
              </a:lnSpc>
              <a:spcBef>
                <a:spcPts val="1000"/>
              </a:spcBef>
              <a:spcAft>
                <a:spcPts val="0"/>
              </a:spcAft>
              <a:buClr>
                <a:schemeClr val="dk1"/>
              </a:buClr>
              <a:buSzPts val="1297"/>
              <a:buChar char="●"/>
            </a:pPr>
            <a:r>
              <a:rPr b="1" lang="en" sz="1297">
                <a:solidFill>
                  <a:schemeClr val="dk1"/>
                </a:solidFill>
                <a:latin typeface="Times New Roman"/>
                <a:ea typeface="Times New Roman"/>
                <a:cs typeface="Times New Roman"/>
                <a:sym typeface="Times New Roman"/>
              </a:rPr>
              <a:t>Store Buffers</a:t>
            </a:r>
            <a:r>
              <a:rPr lang="en" sz="1297">
                <a:solidFill>
                  <a:schemeClr val="dk1"/>
                </a:solidFill>
                <a:latin typeface="Times New Roman"/>
                <a:ea typeface="Times New Roman"/>
                <a:cs typeface="Times New Roman"/>
                <a:sym typeface="Times New Roman"/>
              </a:rPr>
              <a:t> are hardware mechanisms that temporarily hold store operations before they are written to globally visible memory. This allows the processor to continue executing subsequent instructions without waiting for the store to complete.</a:t>
            </a:r>
            <a:endParaRPr sz="1297">
              <a:solidFill>
                <a:schemeClr val="dk1"/>
              </a:solidFill>
              <a:latin typeface="Times New Roman"/>
              <a:ea typeface="Times New Roman"/>
              <a:cs typeface="Times New Roman"/>
              <a:sym typeface="Times New Roman"/>
            </a:endParaRPr>
          </a:p>
          <a:p>
            <a:pPr indent="-310984" lvl="0" marL="457200" rtl="0" algn="just">
              <a:lnSpc>
                <a:spcPct val="95000"/>
              </a:lnSpc>
              <a:spcBef>
                <a:spcPts val="1000"/>
              </a:spcBef>
              <a:spcAft>
                <a:spcPts val="0"/>
              </a:spcAft>
              <a:buClr>
                <a:schemeClr val="dk1"/>
              </a:buClr>
              <a:buSzPts val="1297"/>
              <a:buChar char="●"/>
            </a:pPr>
            <a:r>
              <a:rPr lang="en" sz="1297">
                <a:solidFill>
                  <a:schemeClr val="dk1"/>
                </a:solidFill>
                <a:latin typeface="Times New Roman"/>
                <a:ea typeface="Times New Roman"/>
                <a:cs typeface="Times New Roman"/>
                <a:sym typeface="Times New Roman"/>
              </a:rPr>
              <a:t>When a load follows a store to the same address, the load can bypass waiting for the store to write to memory by </a:t>
            </a:r>
            <a:r>
              <a:rPr b="1" lang="en" sz="1297">
                <a:solidFill>
                  <a:schemeClr val="dk1"/>
                </a:solidFill>
                <a:latin typeface="Times New Roman"/>
                <a:ea typeface="Times New Roman"/>
                <a:cs typeface="Times New Roman"/>
                <a:sym typeface="Times New Roman"/>
              </a:rPr>
              <a:t>forwarding</a:t>
            </a:r>
            <a:r>
              <a:rPr lang="en" sz="1297">
                <a:solidFill>
                  <a:schemeClr val="dk1"/>
                </a:solidFill>
                <a:latin typeface="Times New Roman"/>
                <a:ea typeface="Times New Roman"/>
                <a:cs typeface="Times New Roman"/>
                <a:sym typeface="Times New Roman"/>
              </a:rPr>
              <a:t> the value directly from the store buffer. This is an optimization technique improves performance by reducing the latency that would otherwise occur if the load had to wait.</a:t>
            </a:r>
            <a:endParaRPr sz="1297">
              <a:solidFill>
                <a:schemeClr val="dk1"/>
              </a:solidFill>
              <a:latin typeface="Times New Roman"/>
              <a:ea typeface="Times New Roman"/>
              <a:cs typeface="Times New Roman"/>
              <a:sym typeface="Times New Roman"/>
            </a:endParaRPr>
          </a:p>
          <a:p>
            <a:pPr indent="0" lvl="0" marL="0" rtl="0" algn="just">
              <a:lnSpc>
                <a:spcPct val="95000"/>
              </a:lnSpc>
              <a:spcBef>
                <a:spcPts val="1200"/>
              </a:spcBef>
              <a:spcAft>
                <a:spcPts val="0"/>
              </a:spcAft>
              <a:buSzPts val="275"/>
              <a:buNone/>
            </a:pPr>
            <a:r>
              <a:t/>
            </a:r>
            <a:endParaRPr sz="175">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t/>
            </a:r>
            <a:endParaRPr sz="200">
              <a:solidFill>
                <a:srgbClr val="1F2328"/>
              </a:solidFill>
              <a:highlight>
                <a:srgbClr val="FFFFFF"/>
              </a:highlight>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t/>
            </a:r>
            <a:endParaRPr sz="200">
              <a:solidFill>
                <a:srgbClr val="1F2328"/>
              </a:solidFill>
              <a:highlight>
                <a:srgbClr val="FFFFFF"/>
              </a:highlight>
              <a:latin typeface="Times New Roman"/>
              <a:ea typeface="Times New Roman"/>
              <a:cs typeface="Times New Roman"/>
              <a:sym typeface="Times New Roman"/>
            </a:endParaRPr>
          </a:p>
          <a:p>
            <a:pPr indent="0" lvl="0" marL="0" rtl="0" algn="l">
              <a:lnSpc>
                <a:spcPct val="95000"/>
              </a:lnSpc>
              <a:spcBef>
                <a:spcPts val="0"/>
              </a:spcBef>
              <a:spcAft>
                <a:spcPts val="1200"/>
              </a:spcAft>
              <a:buSzPts val="275"/>
              <a:buNone/>
            </a:pPr>
            <a:r>
              <a:t/>
            </a:r>
            <a:endParaRPr sz="35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highlight>
                  <a:srgbClr val="FFFFFF"/>
                </a:highlight>
              </a:rPr>
              <a:t>Store buffer forwarding litmus test</a:t>
            </a:r>
            <a:endParaRPr b="1" sz="2500"/>
          </a:p>
        </p:txBody>
      </p:sp>
      <p:pic>
        <p:nvPicPr>
          <p:cNvPr id="104" name="Google Shape;104;p21"/>
          <p:cNvPicPr preferRelativeResize="0"/>
          <p:nvPr/>
        </p:nvPicPr>
        <p:blipFill>
          <a:blip r:embed="rId3">
            <a:alphaModFix/>
          </a:blip>
          <a:stretch>
            <a:fillRect/>
          </a:stretch>
        </p:blipFill>
        <p:spPr>
          <a:xfrm>
            <a:off x="401738" y="1415978"/>
            <a:ext cx="3750662" cy="3152900"/>
          </a:xfrm>
          <a:prstGeom prst="rect">
            <a:avLst/>
          </a:prstGeom>
          <a:noFill/>
          <a:ln>
            <a:noFill/>
          </a:ln>
        </p:spPr>
      </p:pic>
      <p:pic>
        <p:nvPicPr>
          <p:cNvPr id="105" name="Google Shape;105;p21"/>
          <p:cNvPicPr preferRelativeResize="0"/>
          <p:nvPr/>
        </p:nvPicPr>
        <p:blipFill>
          <a:blip r:embed="rId4">
            <a:alphaModFix/>
          </a:blip>
          <a:stretch>
            <a:fillRect/>
          </a:stretch>
        </p:blipFill>
        <p:spPr>
          <a:xfrm>
            <a:off x="4407175" y="1783700"/>
            <a:ext cx="4374975" cy="2216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