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8" r:id="rId1"/>
  </p:sldMasterIdLst>
  <p:sldIdLst>
    <p:sldId id="256" r:id="rId2"/>
    <p:sldId id="259" r:id="rId3"/>
    <p:sldId id="273" r:id="rId4"/>
    <p:sldId id="263" r:id="rId5"/>
    <p:sldId id="264" r:id="rId6"/>
    <p:sldId id="265" r:id="rId7"/>
    <p:sldId id="266" r:id="rId8"/>
    <p:sldId id="268"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3BA48-E4F5-4A74-B691-49A9515A69BC}" v="4" dt="2023-12-13T16:52:21.353"/>
    <p1510:client id="{49012E0F-14A7-7E4C-AC18-723F44667F15}" v="221" dt="2023-12-13T17:16:28.5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4709"/>
  </p:normalViewPr>
  <p:slideViewPr>
    <p:cSldViewPr snapToGrid="0">
      <p:cViewPr varScale="1">
        <p:scale>
          <a:sx n="155" d="100"/>
          <a:sy n="155" d="100"/>
        </p:scale>
        <p:origin x="200"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6/22/2025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947966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88328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4997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6539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6/22/2025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21468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09021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8603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1273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3557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6/22/2025</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98903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6/22/2025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6880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6/22/2025</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2094110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27" r:id="rId5"/>
    <p:sldLayoutId id="2147483828" r:id="rId6"/>
    <p:sldLayoutId id="2147483829" r:id="rId7"/>
    <p:sldLayoutId id="2147483830" r:id="rId8"/>
    <p:sldLayoutId id="2147483831" r:id="rId9"/>
    <p:sldLayoutId id="2147483832" r:id="rId10"/>
    <p:sldLayoutId id="2147483833"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9" name="Rectangle 62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103" descr="Cloudy oil paint art">
            <a:extLst>
              <a:ext uri="{FF2B5EF4-FFF2-40B4-BE49-F238E27FC236}">
                <a16:creationId xmlns:a16="http://schemas.microsoft.com/office/drawing/2014/main" id="{1DE5ECDA-87EA-8A8B-027A-197A8C841AC9}"/>
              </a:ext>
            </a:extLst>
          </p:cNvPr>
          <p:cNvPicPr>
            <a:picLocks noChangeAspect="1"/>
          </p:cNvPicPr>
          <p:nvPr/>
        </p:nvPicPr>
        <p:blipFill rotWithShape="1">
          <a:blip r:embed="rId2">
            <a:alphaModFix amt="45000"/>
          </a:blip>
          <a:srcRect t="7865" b="7866"/>
          <a:stretch/>
        </p:blipFill>
        <p:spPr>
          <a:xfrm>
            <a:off x="20" y="10"/>
            <a:ext cx="12191980" cy="6857990"/>
          </a:xfrm>
          <a:prstGeom prst="rect">
            <a:avLst/>
          </a:prstGeom>
        </p:spPr>
      </p:pic>
      <p:sp>
        <p:nvSpPr>
          <p:cNvPr id="631" name="Rectangle 63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txBody>
          <a:bodyPr/>
          <a:lstStyle/>
          <a:p>
            <a:endParaRPr lang="en-US"/>
          </a:p>
        </p:txBody>
      </p:sp>
      <p:sp>
        <p:nvSpPr>
          <p:cNvPr id="2" name="Title 1">
            <a:extLst>
              <a:ext uri="{FF2B5EF4-FFF2-40B4-BE49-F238E27FC236}">
                <a16:creationId xmlns:a16="http://schemas.microsoft.com/office/drawing/2014/main" id="{9E073FE5-1604-11C2-44FC-1966CFB619E2}"/>
              </a:ext>
            </a:extLst>
          </p:cNvPr>
          <p:cNvSpPr>
            <a:spLocks noGrp="1"/>
          </p:cNvSpPr>
          <p:nvPr>
            <p:ph type="ctrTitle"/>
          </p:nvPr>
        </p:nvSpPr>
        <p:spPr>
          <a:xfrm>
            <a:off x="1769532" y="2091263"/>
            <a:ext cx="8652938" cy="2461504"/>
          </a:xfrm>
        </p:spPr>
        <p:txBody>
          <a:bodyPr>
            <a:normAutofit/>
          </a:bodyPr>
          <a:lstStyle/>
          <a:p>
            <a:r>
              <a:rPr lang="en-US" dirty="0"/>
              <a:t>Classification of plastics</a:t>
            </a:r>
          </a:p>
        </p:txBody>
      </p:sp>
      <p:sp>
        <p:nvSpPr>
          <p:cNvPr id="3" name="Subtitle 2">
            <a:extLst>
              <a:ext uri="{FF2B5EF4-FFF2-40B4-BE49-F238E27FC236}">
                <a16:creationId xmlns:a16="http://schemas.microsoft.com/office/drawing/2014/main" id="{F0E8D02B-8E70-8B3A-C444-E4059305ACEE}"/>
              </a:ext>
            </a:extLst>
          </p:cNvPr>
          <p:cNvSpPr>
            <a:spLocks noGrp="1"/>
          </p:cNvSpPr>
          <p:nvPr>
            <p:ph type="subTitle" idx="1"/>
          </p:nvPr>
        </p:nvSpPr>
        <p:spPr>
          <a:xfrm>
            <a:off x="1769532" y="4623127"/>
            <a:ext cx="8655200" cy="457201"/>
          </a:xfrm>
        </p:spPr>
        <p:txBody>
          <a:bodyPr>
            <a:normAutofit/>
          </a:bodyPr>
          <a:lstStyle/>
          <a:p>
            <a:r>
              <a:rPr lang="en-US" dirty="0">
                <a:solidFill>
                  <a:schemeClr val="tx1"/>
                </a:solidFill>
              </a:rPr>
              <a:t>Akiti Sri Kalyan Reddy</a:t>
            </a:r>
          </a:p>
        </p:txBody>
      </p:sp>
      <p:sp>
        <p:nvSpPr>
          <p:cNvPr id="633" name="Rectangle 63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txBody>
          <a:bodyPr/>
          <a:lstStyle/>
          <a:p>
            <a:endParaRPr lang="en-US"/>
          </a:p>
        </p:txBody>
      </p:sp>
    </p:spTree>
    <p:extLst>
      <p:ext uri="{BB962C8B-B14F-4D97-AF65-F5344CB8AC3E}">
        <p14:creationId xmlns:p14="http://schemas.microsoft.com/office/powerpoint/2010/main" val="8110979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E3F35-C2B5-9C53-6EB3-01B466897F6E}"/>
              </a:ext>
            </a:extLst>
          </p:cNvPr>
          <p:cNvSpPr>
            <a:spLocks noGrp="1"/>
          </p:cNvSpPr>
          <p:nvPr>
            <p:ph type="title"/>
          </p:nvPr>
        </p:nvSpPr>
        <p:spPr/>
        <p:txBody>
          <a:bodyPr>
            <a:normAutofit/>
          </a:bodyPr>
          <a:lstStyle/>
          <a:p>
            <a:r>
              <a:rPr lang="en-US" sz="7200" dirty="0"/>
              <a:t>INTRODUCTION</a:t>
            </a:r>
          </a:p>
        </p:txBody>
      </p:sp>
      <p:sp>
        <p:nvSpPr>
          <p:cNvPr id="3" name="Content Placeholder 2">
            <a:extLst>
              <a:ext uri="{FF2B5EF4-FFF2-40B4-BE49-F238E27FC236}">
                <a16:creationId xmlns:a16="http://schemas.microsoft.com/office/drawing/2014/main" id="{EB9B3C24-87BC-3B73-FAC4-0C60D2DBCACD}"/>
              </a:ext>
            </a:extLst>
          </p:cNvPr>
          <p:cNvSpPr>
            <a:spLocks noGrp="1"/>
          </p:cNvSpPr>
          <p:nvPr>
            <p:ph idx="1"/>
          </p:nvPr>
        </p:nvSpPr>
        <p:spPr/>
        <p:txBody>
          <a:bodyPr>
            <a:normAutofit/>
          </a:bodyPr>
          <a:lstStyle/>
          <a:p>
            <a:pPr algn="just" rtl="0">
              <a:spcBef>
                <a:spcPts val="0"/>
              </a:spcBef>
              <a:spcAft>
                <a:spcPts val="1200"/>
              </a:spcAft>
            </a:pPr>
            <a:r>
              <a:rPr lang="en-US" sz="1800" b="0" i="0" u="none" strike="noStrike" dirty="0">
                <a:solidFill>
                  <a:srgbClr val="434343"/>
                </a:solidFill>
                <a:effectLst/>
                <a:latin typeface="Roboto" panose="02000000000000000000" pitchFamily="2" charset="0"/>
              </a:rPr>
              <a:t>In forensic research, infrared (IR) spectroscopy is a useful instrument for examining minute particles of materials like as paint, fibers, and tapes. It's excellent because it's affordable, simple to use, and doesn't obliterate the evidence.</a:t>
            </a:r>
          </a:p>
          <a:p>
            <a:pPr algn="just" rtl="0">
              <a:spcBef>
                <a:spcPts val="0"/>
              </a:spcBef>
              <a:spcAft>
                <a:spcPts val="1200"/>
              </a:spcAft>
            </a:pPr>
            <a:r>
              <a:rPr lang="en-US" sz="1800" b="0" i="0" u="none" strike="noStrike" dirty="0">
                <a:solidFill>
                  <a:srgbClr val="434343"/>
                </a:solidFill>
                <a:effectLst/>
                <a:latin typeface="Roboto" panose="02000000000000000000" pitchFamily="2" charset="0"/>
              </a:rPr>
              <a:t>Small particles can be analyzed by the procedure, and different sized particles can be analyzed using different techniques. They discuss how the integration of IR spectroscopy with other instruments has facilitated large-scale and small-scale material studies.</a:t>
            </a:r>
          </a:p>
          <a:p>
            <a:pPr algn="just" rtl="0">
              <a:spcBef>
                <a:spcPts val="0"/>
              </a:spcBef>
              <a:spcAft>
                <a:spcPts val="1200"/>
              </a:spcAft>
            </a:pPr>
            <a:r>
              <a:rPr lang="en-US" sz="1800" b="0" i="0" u="none" strike="noStrike" dirty="0">
                <a:solidFill>
                  <a:srgbClr val="434343"/>
                </a:solidFill>
                <a:effectLst/>
                <a:latin typeface="Roboto" panose="02000000000000000000" pitchFamily="2" charset="0"/>
              </a:rPr>
              <a:t>IR spectroscopy can be used to determine the possible origin of a material. It does, however, draw attention to the paucity of publications that describe the precise procedures by which scientists contrast the infrared signals from a questionable sample with those from recognized samples. They believe that further details on this topic would be helpful.</a:t>
            </a:r>
          </a:p>
        </p:txBody>
      </p:sp>
    </p:spTree>
    <p:extLst>
      <p:ext uri="{BB962C8B-B14F-4D97-AF65-F5344CB8AC3E}">
        <p14:creationId xmlns:p14="http://schemas.microsoft.com/office/powerpoint/2010/main" val="379185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B3C24-87BC-3B73-FAC4-0C60D2DBCACD}"/>
              </a:ext>
            </a:extLst>
          </p:cNvPr>
          <p:cNvSpPr>
            <a:spLocks noGrp="1"/>
          </p:cNvSpPr>
          <p:nvPr>
            <p:ph idx="1"/>
          </p:nvPr>
        </p:nvSpPr>
        <p:spPr>
          <a:xfrm>
            <a:off x="1066800" y="2103120"/>
            <a:ext cx="6794090" cy="3849624"/>
          </a:xfrm>
        </p:spPr>
        <p:txBody>
          <a:bodyPr vert="horz" lIns="91440" tIns="45720" rIns="91440" bIns="45720" rtlCol="0" anchor="t">
            <a:normAutofit/>
          </a:bodyPr>
          <a:lstStyle/>
          <a:p>
            <a:pPr marL="0" indent="0" algn="just">
              <a:spcBef>
                <a:spcPts val="0"/>
              </a:spcBef>
              <a:spcAft>
                <a:spcPts val="1200"/>
              </a:spcAft>
              <a:buNone/>
            </a:pPr>
            <a:r>
              <a:rPr lang="en-US">
                <a:solidFill>
                  <a:srgbClr val="434343"/>
                </a:solidFill>
                <a:ea typeface="+mn-lt"/>
                <a:cs typeface="+mn-lt"/>
              </a:rPr>
              <a:t>Data visualization is a crucial aspect of data analysis, involving the creation of visual representations to elucidate patterns, trends, and insights within complex datasets. By translating raw data into graphical formats such as charts, graphs, and maps, data visualization facilitates a more intuitive and accessible understanding of information. This visual storytelling not only enhances communication but also aids in uncovering meaningful correlations, making it an indispensable tool for decision-making in fields ranging from business and science to journalism and academia. The effectiveness of data visualization lies in its ability to simplify complex information, enabling individuals to grasp key findings and make informed decisions.</a:t>
            </a:r>
            <a:endParaRPr lang="en-US"/>
          </a:p>
        </p:txBody>
      </p:sp>
      <p:sp>
        <p:nvSpPr>
          <p:cNvPr id="5" name="Title 1">
            <a:extLst>
              <a:ext uri="{FF2B5EF4-FFF2-40B4-BE49-F238E27FC236}">
                <a16:creationId xmlns:a16="http://schemas.microsoft.com/office/drawing/2014/main" id="{4A3EA33A-8760-E893-ECD7-DE5607A50B69}"/>
              </a:ext>
            </a:extLst>
          </p:cNvPr>
          <p:cNvSpPr txBox="1">
            <a:spLocks/>
          </p:cNvSpPr>
          <p:nvPr/>
        </p:nvSpPr>
        <p:spPr>
          <a:xfrm>
            <a:off x="1219200" y="79499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7200" dirty="0"/>
              <a:t>DATA VISUALIZATION </a:t>
            </a:r>
          </a:p>
        </p:txBody>
      </p:sp>
      <p:pic>
        <p:nvPicPr>
          <p:cNvPr id="7" name="Picture 6">
            <a:extLst>
              <a:ext uri="{FF2B5EF4-FFF2-40B4-BE49-F238E27FC236}">
                <a16:creationId xmlns:a16="http://schemas.microsoft.com/office/drawing/2014/main" id="{A6F9FBA7-3674-7AA3-4347-11548ED65406}"/>
              </a:ext>
            </a:extLst>
          </p:cNvPr>
          <p:cNvPicPr>
            <a:picLocks noChangeAspect="1"/>
          </p:cNvPicPr>
          <p:nvPr/>
        </p:nvPicPr>
        <p:blipFill>
          <a:blip r:embed="rId2"/>
          <a:stretch>
            <a:fillRect/>
          </a:stretch>
        </p:blipFill>
        <p:spPr>
          <a:xfrm>
            <a:off x="8057700" y="2103120"/>
            <a:ext cx="3372300" cy="1982848"/>
          </a:xfrm>
          <a:prstGeom prst="rect">
            <a:avLst/>
          </a:prstGeom>
        </p:spPr>
      </p:pic>
      <p:pic>
        <p:nvPicPr>
          <p:cNvPr id="8" name="Picture 7">
            <a:extLst>
              <a:ext uri="{FF2B5EF4-FFF2-40B4-BE49-F238E27FC236}">
                <a16:creationId xmlns:a16="http://schemas.microsoft.com/office/drawing/2014/main" id="{8FBD9798-D1AF-BA10-5676-1B4876BBD1D3}"/>
              </a:ext>
            </a:extLst>
          </p:cNvPr>
          <p:cNvPicPr>
            <a:picLocks noChangeAspect="1"/>
          </p:cNvPicPr>
          <p:nvPr/>
        </p:nvPicPr>
        <p:blipFill>
          <a:blip r:embed="rId3"/>
          <a:stretch>
            <a:fillRect/>
          </a:stretch>
        </p:blipFill>
        <p:spPr>
          <a:xfrm>
            <a:off x="8057700" y="4265616"/>
            <a:ext cx="3372300" cy="2143933"/>
          </a:xfrm>
          <a:prstGeom prst="rect">
            <a:avLst/>
          </a:prstGeom>
        </p:spPr>
      </p:pic>
    </p:spTree>
    <p:extLst>
      <p:ext uri="{BB962C8B-B14F-4D97-AF65-F5344CB8AC3E}">
        <p14:creationId xmlns:p14="http://schemas.microsoft.com/office/powerpoint/2010/main" val="197091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B3C24-87BC-3B73-FAC4-0C60D2DBCACD}"/>
              </a:ext>
            </a:extLst>
          </p:cNvPr>
          <p:cNvSpPr>
            <a:spLocks noGrp="1"/>
          </p:cNvSpPr>
          <p:nvPr>
            <p:ph idx="1"/>
          </p:nvPr>
        </p:nvSpPr>
        <p:spPr>
          <a:xfrm>
            <a:off x="1066800" y="2103120"/>
            <a:ext cx="6794090" cy="3849624"/>
          </a:xfrm>
        </p:spPr>
        <p:txBody>
          <a:bodyPr>
            <a:normAutofit fontScale="85000" lnSpcReduction="10000"/>
          </a:bodyPr>
          <a:lstStyle/>
          <a:p>
            <a:pPr algn="just" rtl="0">
              <a:spcBef>
                <a:spcPts val="0"/>
              </a:spcBef>
              <a:spcAft>
                <a:spcPts val="1200"/>
              </a:spcAft>
            </a:pPr>
            <a:r>
              <a:rPr lang="en-US" b="0" i="0" u="none" strike="noStrike" dirty="0">
                <a:solidFill>
                  <a:srgbClr val="434343"/>
                </a:solidFill>
                <a:effectLst/>
                <a:latin typeface="Roboto" panose="02000000000000000000" pitchFamily="2" charset="0"/>
              </a:rPr>
              <a:t>Handling Missing Values:</a:t>
            </a:r>
            <a:endParaRPr lang="en-US" b="0" dirty="0">
              <a:effectLst/>
            </a:endParaRPr>
          </a:p>
          <a:p>
            <a:pPr algn="just" rtl="0">
              <a:spcBef>
                <a:spcPts val="0"/>
              </a:spcBef>
              <a:spcAft>
                <a:spcPts val="1200"/>
              </a:spcAft>
            </a:pPr>
            <a:r>
              <a:rPr lang="en-US" b="0" i="0" u="none" strike="noStrike" dirty="0">
                <a:solidFill>
                  <a:srgbClr val="434343"/>
                </a:solidFill>
                <a:effectLst/>
                <a:latin typeface="Roboto" panose="02000000000000000000" pitchFamily="2" charset="0"/>
              </a:rPr>
              <a:t>Handling the dataset's missing values is a crucial part of data cleaning. This entails determining the appropriate course of action and identifying instances where data is lacking or incomplete. This could entail eliminating the rows that have missing values, using averages or other statistical measures to fill in the gaps, or using more sophisticated imputation methods. Resolving missing values guarantees a more accurate and comprehensive dataset for analysis.</a:t>
            </a:r>
          </a:p>
          <a:p>
            <a:pPr algn="just" rtl="0">
              <a:spcBef>
                <a:spcPts val="0"/>
              </a:spcBef>
              <a:spcAft>
                <a:spcPts val="1200"/>
              </a:spcAft>
            </a:pPr>
            <a:r>
              <a:rPr lang="en-US" b="0" i="0" u="none" strike="noStrike" dirty="0">
                <a:solidFill>
                  <a:srgbClr val="434343"/>
                </a:solidFill>
                <a:effectLst/>
                <a:latin typeface="Roboto" panose="02000000000000000000" pitchFamily="2" charset="0"/>
              </a:rPr>
              <a:t>Removing Duplicates:</a:t>
            </a:r>
            <a:endParaRPr lang="en-US" b="0" dirty="0">
              <a:effectLst/>
            </a:endParaRPr>
          </a:p>
          <a:p>
            <a:pPr algn="just" rtl="0">
              <a:spcBef>
                <a:spcPts val="0"/>
              </a:spcBef>
              <a:spcAft>
                <a:spcPts val="1200"/>
              </a:spcAft>
            </a:pPr>
            <a:r>
              <a:rPr lang="en-US" b="0" i="0" u="none" strike="noStrike" dirty="0">
                <a:solidFill>
                  <a:srgbClr val="434343"/>
                </a:solidFill>
                <a:effectLst/>
                <a:latin typeface="Roboto" panose="02000000000000000000" pitchFamily="2" charset="0"/>
              </a:rPr>
              <a:t>Finding and deleting duplicate records is a crucial component of data cleaning. Duplicates can distort the findings of analyses and produce false insights. Identifying duplicate entries using attributes is a common step in data cleaning processes. Following this, decisions are made regarding whether to retain one instance of the data and eliminate the duplicates or combine the data from the duplicates. </a:t>
            </a:r>
          </a:p>
          <a:p>
            <a:pPr algn="just" rtl="0">
              <a:spcBef>
                <a:spcPts val="0"/>
              </a:spcBef>
              <a:spcAft>
                <a:spcPts val="1200"/>
              </a:spcAft>
            </a:pPr>
            <a:endParaRPr lang="en-US" sz="1800" b="0" i="0" u="none" strike="noStrike" dirty="0">
              <a:solidFill>
                <a:srgbClr val="434343"/>
              </a:solidFill>
              <a:effectLst/>
              <a:latin typeface="Roboto" panose="02000000000000000000" pitchFamily="2" charset="0"/>
            </a:endParaRPr>
          </a:p>
        </p:txBody>
      </p:sp>
      <p:sp>
        <p:nvSpPr>
          <p:cNvPr id="5" name="Title 1">
            <a:extLst>
              <a:ext uri="{FF2B5EF4-FFF2-40B4-BE49-F238E27FC236}">
                <a16:creationId xmlns:a16="http://schemas.microsoft.com/office/drawing/2014/main" id="{4A3EA33A-8760-E893-ECD7-DE5607A50B69}"/>
              </a:ext>
            </a:extLst>
          </p:cNvPr>
          <p:cNvSpPr txBox="1">
            <a:spLocks/>
          </p:cNvSpPr>
          <p:nvPr/>
        </p:nvSpPr>
        <p:spPr>
          <a:xfrm>
            <a:off x="1219200" y="79499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7200" dirty="0"/>
              <a:t>DATA CLEANING</a:t>
            </a:r>
          </a:p>
        </p:txBody>
      </p:sp>
      <p:pic>
        <p:nvPicPr>
          <p:cNvPr id="2" name="Picture 1">
            <a:extLst>
              <a:ext uri="{FF2B5EF4-FFF2-40B4-BE49-F238E27FC236}">
                <a16:creationId xmlns:a16="http://schemas.microsoft.com/office/drawing/2014/main" id="{3D283B3D-08F6-67A4-C87A-B30DF302053F}"/>
              </a:ext>
            </a:extLst>
          </p:cNvPr>
          <p:cNvPicPr>
            <a:picLocks noChangeAspect="1"/>
          </p:cNvPicPr>
          <p:nvPr/>
        </p:nvPicPr>
        <p:blipFill>
          <a:blip r:embed="rId2"/>
          <a:stretch>
            <a:fillRect/>
          </a:stretch>
        </p:blipFill>
        <p:spPr>
          <a:xfrm>
            <a:off x="8052619" y="2998573"/>
            <a:ext cx="3543414" cy="1692834"/>
          </a:xfrm>
          <a:prstGeom prst="rect">
            <a:avLst/>
          </a:prstGeom>
        </p:spPr>
      </p:pic>
    </p:spTree>
    <p:extLst>
      <p:ext uri="{BB962C8B-B14F-4D97-AF65-F5344CB8AC3E}">
        <p14:creationId xmlns:p14="http://schemas.microsoft.com/office/powerpoint/2010/main" val="2042585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B3C24-87BC-3B73-FAC4-0C60D2DBCACD}"/>
              </a:ext>
            </a:extLst>
          </p:cNvPr>
          <p:cNvSpPr>
            <a:spLocks noGrp="1"/>
          </p:cNvSpPr>
          <p:nvPr>
            <p:ph idx="1"/>
          </p:nvPr>
        </p:nvSpPr>
        <p:spPr>
          <a:xfrm>
            <a:off x="1066800" y="2103120"/>
            <a:ext cx="6437870" cy="3849624"/>
          </a:xfrm>
        </p:spPr>
        <p:txBody>
          <a:bodyPr>
            <a:noAutofit/>
          </a:bodyPr>
          <a:lstStyle/>
          <a:p>
            <a:pPr marL="0" indent="0" algn="just" rtl="0">
              <a:spcBef>
                <a:spcPts val="0"/>
              </a:spcBef>
              <a:spcAft>
                <a:spcPts val="1200"/>
              </a:spcAft>
              <a:buNone/>
            </a:pPr>
            <a:r>
              <a:rPr lang="en-US" sz="1400" b="0" i="0" u="none" strike="noStrike" dirty="0">
                <a:solidFill>
                  <a:srgbClr val="434343"/>
                </a:solidFill>
                <a:effectLst/>
                <a:latin typeface="Roboto" panose="02000000000000000000" pitchFamily="2" charset="0"/>
              </a:rPr>
              <a:t>Data modeling plays a crucial role in creating a blueprint for databases, ensuring they are well-structured, efficient, and capable of supporting the data requirements of an organ In the realm of data management, data modeling serves as a fundamental process that goes beyond mere structural organization. It involves the systematic representation of data entities, relationships, and attributes, offering a comprehensive view of how information flows and interacts within a system. The intricacies of data modeling extend to not only the initial design phase but also play a pivotal role in adapting and evolving databases over time. By capturing the essential relationships between different data components, data modeling facilitates a deeper understanding of the data ecosystem, promoting better decision-making and enhancing the overall agility of an organization. Additionally, a well-crafted data model serves as a communication tool, fostering collaboration between stakeholders, developers, and database administrators, ensuring a shared understanding of the data landscape and promoting consistency across the entire data infrastructure. In essence, data modeling is an indispensable practice that transcends the creation of databases, becoming a dynamic tool for fostering coherence, adaptability, and efficiency in the ever-evolving realm of information management or system.</a:t>
            </a:r>
            <a:endParaRPr lang="en-US" sz="1400" dirty="0"/>
          </a:p>
        </p:txBody>
      </p:sp>
      <p:sp>
        <p:nvSpPr>
          <p:cNvPr id="5" name="Title 1">
            <a:extLst>
              <a:ext uri="{FF2B5EF4-FFF2-40B4-BE49-F238E27FC236}">
                <a16:creationId xmlns:a16="http://schemas.microsoft.com/office/drawing/2014/main" id="{4A3EA33A-8760-E893-ECD7-DE5607A50B69}"/>
              </a:ext>
            </a:extLst>
          </p:cNvPr>
          <p:cNvSpPr txBox="1">
            <a:spLocks/>
          </p:cNvSpPr>
          <p:nvPr/>
        </p:nvSpPr>
        <p:spPr>
          <a:xfrm>
            <a:off x="1219200" y="79499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7200" dirty="0"/>
              <a:t>DATA MODELING</a:t>
            </a:r>
          </a:p>
        </p:txBody>
      </p:sp>
      <p:pic>
        <p:nvPicPr>
          <p:cNvPr id="2" name="Picture 1">
            <a:extLst>
              <a:ext uri="{FF2B5EF4-FFF2-40B4-BE49-F238E27FC236}">
                <a16:creationId xmlns:a16="http://schemas.microsoft.com/office/drawing/2014/main" id="{B0D6AF25-BC12-2BC6-E773-187ECDABCB11}"/>
              </a:ext>
            </a:extLst>
          </p:cNvPr>
          <p:cNvPicPr>
            <a:picLocks noChangeAspect="1"/>
          </p:cNvPicPr>
          <p:nvPr/>
        </p:nvPicPr>
        <p:blipFill>
          <a:blip r:embed="rId2"/>
          <a:stretch>
            <a:fillRect/>
          </a:stretch>
        </p:blipFill>
        <p:spPr>
          <a:xfrm>
            <a:off x="7817707" y="2809146"/>
            <a:ext cx="4078071" cy="1397000"/>
          </a:xfrm>
          <a:prstGeom prst="rect">
            <a:avLst/>
          </a:prstGeom>
        </p:spPr>
      </p:pic>
    </p:spTree>
    <p:extLst>
      <p:ext uri="{BB962C8B-B14F-4D97-AF65-F5344CB8AC3E}">
        <p14:creationId xmlns:p14="http://schemas.microsoft.com/office/powerpoint/2010/main" val="310348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B3C24-87BC-3B73-FAC4-0C60D2DBCACD}"/>
              </a:ext>
            </a:extLst>
          </p:cNvPr>
          <p:cNvSpPr>
            <a:spLocks noGrp="1"/>
          </p:cNvSpPr>
          <p:nvPr>
            <p:ph idx="1"/>
          </p:nvPr>
        </p:nvSpPr>
        <p:spPr>
          <a:xfrm>
            <a:off x="1066800" y="2103120"/>
            <a:ext cx="10367319" cy="3473896"/>
          </a:xfrm>
        </p:spPr>
        <p:txBody>
          <a:bodyPr>
            <a:noAutofit/>
          </a:bodyPr>
          <a:lstStyle/>
          <a:p>
            <a:pPr marL="0" indent="0" algn="just" rtl="0">
              <a:spcBef>
                <a:spcPts val="0"/>
              </a:spcBef>
              <a:spcAft>
                <a:spcPts val="1200"/>
              </a:spcAft>
              <a:buNone/>
            </a:pPr>
            <a:r>
              <a:rPr lang="en-US" sz="2000" b="0" i="0" u="none" strike="noStrike" dirty="0">
                <a:solidFill>
                  <a:srgbClr val="202122"/>
                </a:solidFill>
                <a:effectLst/>
                <a:latin typeface="Arial" panose="020B0604020202020204" pitchFamily="34" charset="0"/>
              </a:rPr>
              <a:t>Many classifiers, each offering a different degree of accuracy, were used in the process of assessing multiple machine learning models for a given job. With an accuracy of 87.5%, the </a:t>
            </a:r>
            <a:r>
              <a:rPr lang="en-US" sz="2000" b="0" i="0" u="none" strike="noStrike" dirty="0" err="1">
                <a:solidFill>
                  <a:srgbClr val="202122"/>
                </a:solidFill>
                <a:effectLst/>
                <a:latin typeface="Arial" panose="020B0604020202020204" pitchFamily="34" charset="0"/>
              </a:rPr>
              <a:t>DecisionTreeClassifier</a:t>
            </a:r>
            <a:r>
              <a:rPr lang="en-US" sz="2000" b="0" i="0" u="none" strike="noStrike" dirty="0">
                <a:solidFill>
                  <a:srgbClr val="202122"/>
                </a:solidFill>
                <a:effectLst/>
                <a:latin typeface="Arial" panose="020B0604020202020204" pitchFamily="34" charset="0"/>
              </a:rPr>
              <a:t>, Support Vector Classifier (SVC), and </a:t>
            </a:r>
            <a:r>
              <a:rPr lang="en-US" sz="2000" b="0" i="0" u="none" strike="noStrike" dirty="0" err="1">
                <a:solidFill>
                  <a:srgbClr val="202122"/>
                </a:solidFill>
                <a:effectLst/>
                <a:latin typeface="Arial" panose="020B0604020202020204" pitchFamily="34" charset="0"/>
              </a:rPr>
              <a:t>KNeighborsClassifier</a:t>
            </a:r>
            <a:r>
              <a:rPr lang="en-US" sz="2000" b="0" i="0" u="none" strike="noStrike" dirty="0">
                <a:solidFill>
                  <a:srgbClr val="202122"/>
                </a:solidFill>
                <a:effectLst/>
                <a:latin typeface="Arial" panose="020B0604020202020204" pitchFamily="34" charset="0"/>
              </a:rPr>
              <a:t> all showed consistent predictive performance. Notably, 100% flawless accuracy was demonstrated by both the </a:t>
            </a:r>
            <a:r>
              <a:rPr lang="en-US" sz="2000" b="0" i="0" u="none" strike="noStrike" dirty="0" err="1">
                <a:solidFill>
                  <a:srgbClr val="202122"/>
                </a:solidFill>
                <a:effectLst/>
                <a:latin typeface="Arial" panose="020B0604020202020204" pitchFamily="34" charset="0"/>
              </a:rPr>
              <a:t>RandomForestClassifier</a:t>
            </a:r>
            <a:r>
              <a:rPr lang="en-US" sz="2000" b="0" i="0" u="none" strike="noStrike" dirty="0">
                <a:solidFill>
                  <a:srgbClr val="202122"/>
                </a:solidFill>
                <a:effectLst/>
                <a:latin typeface="Arial" panose="020B0604020202020204" pitchFamily="34" charset="0"/>
              </a:rPr>
              <a:t> and the </a:t>
            </a:r>
            <a:r>
              <a:rPr lang="en-US" sz="2000" b="0" i="0" u="none" strike="noStrike" dirty="0" err="1">
                <a:solidFill>
                  <a:srgbClr val="202122"/>
                </a:solidFill>
                <a:effectLst/>
                <a:latin typeface="Arial" panose="020B0604020202020204" pitchFamily="34" charset="0"/>
              </a:rPr>
              <a:t>LogisticRegression</a:t>
            </a:r>
            <a:r>
              <a:rPr lang="en-US" sz="2000" b="0" i="0" u="none" strike="noStrike" dirty="0">
                <a:solidFill>
                  <a:srgbClr val="202122"/>
                </a:solidFill>
                <a:effectLst/>
                <a:latin typeface="Arial" panose="020B0604020202020204" pitchFamily="34" charset="0"/>
              </a:rPr>
              <a:t>. This is a great outcome, but it raises concerns about possible overfitting to the training set. With an accuracy of 87.5%, </a:t>
            </a:r>
            <a:r>
              <a:rPr lang="en-US" sz="2000" b="0" i="0" u="none" strike="noStrike" dirty="0" err="1">
                <a:solidFill>
                  <a:srgbClr val="202122"/>
                </a:solidFill>
                <a:effectLst/>
                <a:latin typeface="Arial" panose="020B0604020202020204" pitchFamily="34" charset="0"/>
              </a:rPr>
              <a:t>LinearRegression</a:t>
            </a:r>
            <a:r>
              <a:rPr lang="en-US" sz="2000" b="0" i="0" u="none" strike="noStrike" dirty="0">
                <a:solidFill>
                  <a:srgbClr val="202122"/>
                </a:solidFill>
                <a:effectLst/>
                <a:latin typeface="Arial" panose="020B0604020202020204" pitchFamily="34" charset="0"/>
              </a:rPr>
              <a:t>—which is commonly used for regression tasks—showcased its versatility in categorization scenarios. The best model is determined by considering factors including overfitting, generalization to unknown data, and the objectives of the research in addition to accuracy.</a:t>
            </a:r>
          </a:p>
        </p:txBody>
      </p:sp>
      <p:sp>
        <p:nvSpPr>
          <p:cNvPr id="5" name="Title 1">
            <a:extLst>
              <a:ext uri="{FF2B5EF4-FFF2-40B4-BE49-F238E27FC236}">
                <a16:creationId xmlns:a16="http://schemas.microsoft.com/office/drawing/2014/main" id="{4A3EA33A-8760-E893-ECD7-DE5607A50B69}"/>
              </a:ext>
            </a:extLst>
          </p:cNvPr>
          <p:cNvSpPr txBox="1">
            <a:spLocks/>
          </p:cNvSpPr>
          <p:nvPr/>
        </p:nvSpPr>
        <p:spPr>
          <a:xfrm>
            <a:off x="1219200" y="794994"/>
            <a:ext cx="10058400" cy="1371600"/>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7200" dirty="0"/>
              <a:t>USING DIFFERENT MODELS </a:t>
            </a:r>
          </a:p>
        </p:txBody>
      </p:sp>
    </p:spTree>
    <p:extLst>
      <p:ext uri="{BB962C8B-B14F-4D97-AF65-F5344CB8AC3E}">
        <p14:creationId xmlns:p14="http://schemas.microsoft.com/office/powerpoint/2010/main" val="96312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B3C24-87BC-3B73-FAC4-0C60D2DBCACD}"/>
              </a:ext>
            </a:extLst>
          </p:cNvPr>
          <p:cNvSpPr>
            <a:spLocks noGrp="1"/>
          </p:cNvSpPr>
          <p:nvPr>
            <p:ph idx="1"/>
          </p:nvPr>
        </p:nvSpPr>
        <p:spPr/>
        <p:txBody>
          <a:bodyPr>
            <a:normAutofit/>
          </a:bodyPr>
          <a:lstStyle/>
          <a:p>
            <a:pPr algn="just" rtl="0">
              <a:spcBef>
                <a:spcPts val="0"/>
              </a:spcBef>
              <a:spcAft>
                <a:spcPts val="1200"/>
              </a:spcAft>
            </a:pPr>
            <a:r>
              <a:rPr lang="en-US" sz="1800" b="0" i="0" u="none" strike="noStrike" dirty="0">
                <a:solidFill>
                  <a:srgbClr val="434343"/>
                </a:solidFill>
                <a:effectLst/>
                <a:latin typeface="Roboto" panose="02000000000000000000" pitchFamily="2" charset="0"/>
              </a:rPr>
              <a:t>Polypropylene (PP):Properties: High chemical resistance, lightweight, and heat resistance. Common Uses: Packaging, textiles, automotive components, and household products.</a:t>
            </a:r>
            <a:endParaRPr lang="en-US" b="0" dirty="0">
              <a:effectLst/>
            </a:endParaRPr>
          </a:p>
          <a:p>
            <a:pPr algn="just" rtl="0">
              <a:spcBef>
                <a:spcPts val="0"/>
              </a:spcBef>
              <a:spcAft>
                <a:spcPts val="1200"/>
              </a:spcAft>
            </a:pPr>
            <a:r>
              <a:rPr lang="en-US" sz="1800" b="0" i="0" u="none" strike="noStrike" dirty="0">
                <a:solidFill>
                  <a:srgbClr val="434343"/>
                </a:solidFill>
                <a:effectLst/>
                <a:latin typeface="Roboto" panose="02000000000000000000" pitchFamily="2" charset="0"/>
              </a:rPr>
              <a:t>Polystyrene (PS):Types: It can be either rigid (PS) or foamed (EPS - Expanded Polystyrene).Properties: Lightweight, rigid (in the case of PS), good insulator (EPS), and transparent. Common Uses: Packaging materials, disposable items, insulation, and foodservice products.</a:t>
            </a:r>
            <a:endParaRPr lang="en-US" b="0" dirty="0">
              <a:effectLst/>
            </a:endParaRPr>
          </a:p>
          <a:p>
            <a:pPr algn="just" rtl="0">
              <a:spcBef>
                <a:spcPts val="0"/>
              </a:spcBef>
              <a:spcAft>
                <a:spcPts val="1200"/>
              </a:spcAft>
            </a:pPr>
            <a:r>
              <a:rPr lang="en-US" sz="1800" b="0" i="0" u="none" strike="noStrike" dirty="0">
                <a:solidFill>
                  <a:srgbClr val="434343"/>
                </a:solidFill>
                <a:effectLst/>
                <a:latin typeface="Roboto" panose="02000000000000000000" pitchFamily="2" charset="0"/>
              </a:rPr>
              <a:t>Polyethylene Terephthalate (PET):Properties: Transparent, lightweight, and strong. Common Uses: Beverage bottles, food packaging, synthetic fibers (polyester), and containers.</a:t>
            </a:r>
            <a:endParaRPr lang="en-US" b="0" dirty="0">
              <a:effectLst/>
            </a:endParaRPr>
          </a:p>
          <a:p>
            <a:pPr algn="just" rtl="0">
              <a:spcBef>
                <a:spcPts val="0"/>
              </a:spcBef>
              <a:spcAft>
                <a:spcPts val="1200"/>
              </a:spcAft>
            </a:pPr>
            <a:r>
              <a:rPr lang="en-US" sz="1800" b="0" i="0" u="none" strike="noStrike" dirty="0">
                <a:solidFill>
                  <a:srgbClr val="434343"/>
                </a:solidFill>
                <a:effectLst/>
                <a:latin typeface="Roboto" panose="02000000000000000000" pitchFamily="2" charset="0"/>
              </a:rPr>
              <a:t>Nylon: Types: Various types, including Nylon 6, Nylon 66, Nylon 11, and Nylon 12.Properties: High strength, durability, and chemical resistance. Common Uses: Fabrics, carpets, automotive components, and industrial applications.</a:t>
            </a:r>
            <a:endParaRPr lang="en-US" b="0" dirty="0">
              <a:effectLst/>
            </a:endParaRPr>
          </a:p>
        </p:txBody>
      </p:sp>
      <p:sp>
        <p:nvSpPr>
          <p:cNvPr id="5" name="Title 1">
            <a:extLst>
              <a:ext uri="{FF2B5EF4-FFF2-40B4-BE49-F238E27FC236}">
                <a16:creationId xmlns:a16="http://schemas.microsoft.com/office/drawing/2014/main" id="{4A3EA33A-8760-E893-ECD7-DE5607A50B69}"/>
              </a:ext>
            </a:extLst>
          </p:cNvPr>
          <p:cNvSpPr txBox="1">
            <a:spLocks/>
          </p:cNvSpPr>
          <p:nvPr/>
        </p:nvSpPr>
        <p:spPr>
          <a:xfrm>
            <a:off x="1219200" y="794994"/>
            <a:ext cx="10058400" cy="1371600"/>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7200" dirty="0"/>
              <a:t>DIFFERENT TYPES OF PLASTICS</a:t>
            </a:r>
          </a:p>
        </p:txBody>
      </p:sp>
    </p:spTree>
    <p:extLst>
      <p:ext uri="{BB962C8B-B14F-4D97-AF65-F5344CB8AC3E}">
        <p14:creationId xmlns:p14="http://schemas.microsoft.com/office/powerpoint/2010/main" val="226707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B3C24-87BC-3B73-FAC4-0C60D2DBCACD}"/>
              </a:ext>
            </a:extLst>
          </p:cNvPr>
          <p:cNvSpPr>
            <a:spLocks noGrp="1"/>
          </p:cNvSpPr>
          <p:nvPr>
            <p:ph idx="1"/>
          </p:nvPr>
        </p:nvSpPr>
        <p:spPr/>
        <p:txBody>
          <a:bodyPr>
            <a:noAutofit/>
          </a:bodyPr>
          <a:lstStyle/>
          <a:p>
            <a:pPr marL="0" indent="0" algn="just" rtl="0">
              <a:spcBef>
                <a:spcPts val="0"/>
              </a:spcBef>
              <a:spcAft>
                <a:spcPts val="1200"/>
              </a:spcAft>
              <a:buNone/>
            </a:pPr>
            <a:r>
              <a:rPr lang="en-US" sz="2000" b="0" i="0" u="none" strike="noStrike" dirty="0">
                <a:solidFill>
                  <a:srgbClr val="434343"/>
                </a:solidFill>
                <a:effectLst/>
                <a:latin typeface="Roboto" panose="02000000000000000000" pitchFamily="2" charset="0"/>
              </a:rPr>
              <a:t>We have developed a useful tool for scientists that use infrared spectroscopy equipment. With the help of this equipment, we can more accurately identify the precise type of plastic at a microscopic level. Our primary objective is to precisely identify the type of plastic we are working with through data analysis from the infrared spectroscopy machine. Since the data we're working with comes from actual circumstances, it hasn't always been easy to identify patterns and completely comprehend the data. But in the field, this experience has been a fantastic learning opportunity. I'm committed to keeping this tool updated until it provides us with the best accurate findings, per our mentor's instructions.</a:t>
            </a:r>
          </a:p>
        </p:txBody>
      </p:sp>
      <p:sp>
        <p:nvSpPr>
          <p:cNvPr id="5" name="Title 1">
            <a:extLst>
              <a:ext uri="{FF2B5EF4-FFF2-40B4-BE49-F238E27FC236}">
                <a16:creationId xmlns:a16="http://schemas.microsoft.com/office/drawing/2014/main" id="{4A3EA33A-8760-E893-ECD7-DE5607A50B69}"/>
              </a:ext>
            </a:extLst>
          </p:cNvPr>
          <p:cNvSpPr txBox="1">
            <a:spLocks/>
          </p:cNvSpPr>
          <p:nvPr/>
        </p:nvSpPr>
        <p:spPr>
          <a:xfrm>
            <a:off x="1219200" y="79499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US" sz="7200" dirty="0"/>
              <a:t>CONCLUSION</a:t>
            </a:r>
          </a:p>
        </p:txBody>
      </p:sp>
    </p:spTree>
    <p:extLst>
      <p:ext uri="{BB962C8B-B14F-4D97-AF65-F5344CB8AC3E}">
        <p14:creationId xmlns:p14="http://schemas.microsoft.com/office/powerpoint/2010/main" val="168562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9AFB-92F6-7A3A-FD58-9803BEED6EAC}"/>
              </a:ext>
            </a:extLst>
          </p:cNvPr>
          <p:cNvSpPr>
            <a:spLocks noGrp="1"/>
          </p:cNvSpPr>
          <p:nvPr>
            <p:ph type="title"/>
          </p:nvPr>
        </p:nvSpPr>
        <p:spPr>
          <a:xfrm>
            <a:off x="1629156" y="2348644"/>
            <a:ext cx="8933688" cy="2406895"/>
          </a:xfrm>
        </p:spPr>
        <p:txBody>
          <a:bodyPr/>
          <a:lstStyle/>
          <a:p>
            <a:r>
              <a:rPr lang="en-US" dirty="0"/>
              <a:t>THANK YOU</a:t>
            </a:r>
          </a:p>
        </p:txBody>
      </p:sp>
    </p:spTree>
    <p:extLst>
      <p:ext uri="{BB962C8B-B14F-4D97-AF65-F5344CB8AC3E}">
        <p14:creationId xmlns:p14="http://schemas.microsoft.com/office/powerpoint/2010/main" val="2644071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117</TotalTime>
  <Words>1065</Words>
  <Application>Microsoft Office PowerPoint</Application>
  <PresentationFormat>Widescreen</PresentationFormat>
  <Paragraphs>25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SavonVTI</vt:lpstr>
      <vt:lpstr>Classification of plastics</vt:lpstr>
      <vt:lpstr>INTRODUCTION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Akiti, Sri Kalyan Reddy</dc:creator>
  <cp:lastModifiedBy>Akiti, Sri Kalyan Reddy</cp:lastModifiedBy>
  <cp:revision>2</cp:revision>
  <dcterms:created xsi:type="dcterms:W3CDTF">2023-12-12T07:58:40Z</dcterms:created>
  <dcterms:modified xsi:type="dcterms:W3CDTF">2025-06-23T01:45:42Z</dcterms:modified>
</cp:coreProperties>
</file>