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Book Antiqu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BookAntiqua-bold.fntdata"/><Relationship Id="rId27" Type="http://schemas.openxmlformats.org/officeDocument/2006/relationships/font" Target="fonts/BookAntiqu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BookAntiqu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b9576dc1db64d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b9576dc1db64d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ae80a8c10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ae80a8c10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a4fd2d44d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a4fd2d44d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a4fd2d44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a4fd2d44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a4fd2d44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a4fd2d44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e80a8c1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e80a8c1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a4fd2d44d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a4fd2d44d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a4fd2d44d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a4fd2d44d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940162298_0_8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940162298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7940162298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7940162298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a4d30a5b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a4d30a5b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a4d30a5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a4d30a5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794016229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794016229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4d30a5b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4d30a5b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9401622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79401622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ae80a8c1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ae80a8c1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e80a8c10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e80a8c10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46700" y="2032825"/>
            <a:ext cx="7950900" cy="1008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latin typeface="Calibri"/>
                <a:ea typeface="Calibri"/>
                <a:cs typeface="Calibri"/>
                <a:sym typeface="Calibri"/>
              </a:rPr>
              <a:t>Emotion Recognition</a:t>
            </a:r>
            <a:endParaRPr b="1">
              <a:latin typeface="Calibri"/>
              <a:ea typeface="Calibri"/>
              <a:cs typeface="Calibri"/>
              <a:sym typeface="Calibri"/>
            </a:endParaRPr>
          </a:p>
        </p:txBody>
      </p:sp>
      <p:sp>
        <p:nvSpPr>
          <p:cNvPr id="86" name="Google Shape;86;p13"/>
          <p:cNvSpPr txBox="1"/>
          <p:nvPr/>
        </p:nvSpPr>
        <p:spPr>
          <a:xfrm>
            <a:off x="596550" y="3248975"/>
            <a:ext cx="43875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lt1"/>
                </a:solidFill>
                <a:latin typeface="Calibri"/>
                <a:ea typeface="Calibri"/>
                <a:cs typeface="Calibri"/>
                <a:sym typeface="Calibri"/>
              </a:rPr>
              <a:t>AKITI SRI KALYAN REDDY</a:t>
            </a:r>
            <a:endParaRPr b="1" sz="1900">
              <a:solidFill>
                <a:schemeClr val="lt1"/>
              </a:solidFill>
              <a:latin typeface="Calibri"/>
              <a:ea typeface="Calibri"/>
              <a:cs typeface="Calibri"/>
              <a:sym typeface="Calibri"/>
            </a:endParaRPr>
          </a:p>
          <a:p>
            <a:pPr indent="0" lvl="0" marL="0" rtl="0" algn="l">
              <a:spcBef>
                <a:spcPts val="0"/>
              </a:spcBef>
              <a:spcAft>
                <a:spcPts val="0"/>
              </a:spcAft>
              <a:buNone/>
            </a:pPr>
            <a:r>
              <a:rPr b="1" lang="en" sz="1900">
                <a:solidFill>
                  <a:schemeClr val="lt1"/>
                </a:solidFill>
                <a:latin typeface="Calibri"/>
                <a:ea typeface="Calibri"/>
                <a:cs typeface="Calibri"/>
                <a:sym typeface="Calibri"/>
              </a:rPr>
              <a:t>19STUCHH010130</a:t>
            </a:r>
            <a:endParaRPr b="1" sz="19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CNN-conventional neural network</a:t>
            </a:r>
            <a:endParaRPr/>
          </a:p>
        </p:txBody>
      </p:sp>
      <p:sp>
        <p:nvSpPr>
          <p:cNvPr id="153" name="Google Shape;153;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marR="88900" rtl="0" algn="just">
              <a:lnSpc>
                <a:spcPct val="150000"/>
              </a:lnSpc>
              <a:spcBef>
                <a:spcPts val="1200"/>
              </a:spcBef>
              <a:spcAft>
                <a:spcPts val="0"/>
              </a:spcAft>
              <a:buNone/>
            </a:pPr>
            <a:r>
              <a:rPr lang="en" sz="1000">
                <a:solidFill>
                  <a:srgbClr val="000000"/>
                </a:solidFill>
                <a:latin typeface="Times New Roman"/>
                <a:ea typeface="Times New Roman"/>
                <a:cs typeface="Times New Roman"/>
                <a:sym typeface="Times New Roman"/>
              </a:rPr>
              <a:t>A CNN architecture is typically divided into three components:</a:t>
            </a:r>
            <a:endParaRPr sz="1000">
              <a:solidFill>
                <a:srgbClr val="000000"/>
              </a:solidFill>
              <a:latin typeface="Times New Roman"/>
              <a:ea typeface="Times New Roman"/>
              <a:cs typeface="Times New Roman"/>
              <a:sym typeface="Times New Roman"/>
            </a:endParaRPr>
          </a:p>
          <a:p>
            <a:pPr indent="-298450" lvl="0" marL="457200" marR="88900" rtl="0" algn="just">
              <a:lnSpc>
                <a:spcPct val="150000"/>
              </a:lnSpc>
              <a:spcBef>
                <a:spcPts val="1200"/>
              </a:spcBef>
              <a:spcAft>
                <a:spcPts val="0"/>
              </a:spcAft>
              <a:buClr>
                <a:srgbClr val="292929"/>
              </a:buClr>
              <a:buSzPts val="1100"/>
              <a:buFont typeface="Times New Roman"/>
              <a:buChar char="●"/>
            </a:pPr>
            <a:r>
              <a:rPr lang="en" sz="1100">
                <a:solidFill>
                  <a:srgbClr val="292929"/>
                </a:solidFill>
                <a:highlight>
                  <a:srgbClr val="FFFFFF"/>
                </a:highlight>
                <a:latin typeface="Times New Roman"/>
                <a:ea typeface="Times New Roman"/>
                <a:cs typeface="Times New Roman"/>
                <a:sym typeface="Times New Roman"/>
              </a:rPr>
              <a:t>Convolutional layer</a:t>
            </a:r>
            <a:endParaRPr sz="1100">
              <a:solidFill>
                <a:srgbClr val="292929"/>
              </a:solidFill>
              <a:highlight>
                <a:srgbClr val="FFFFFF"/>
              </a:highlight>
              <a:latin typeface="Times New Roman"/>
              <a:ea typeface="Times New Roman"/>
              <a:cs typeface="Times New Roman"/>
              <a:sym typeface="Times New Roman"/>
            </a:endParaRPr>
          </a:p>
          <a:p>
            <a:pPr indent="-298450" lvl="0" marL="457200" marR="88900" rtl="0" algn="just">
              <a:lnSpc>
                <a:spcPct val="150000"/>
              </a:lnSpc>
              <a:spcBef>
                <a:spcPts val="0"/>
              </a:spcBef>
              <a:spcAft>
                <a:spcPts val="0"/>
              </a:spcAft>
              <a:buClr>
                <a:srgbClr val="292929"/>
              </a:buClr>
              <a:buSzPts val="1100"/>
              <a:buFont typeface="Times New Roman"/>
              <a:buChar char="●"/>
            </a:pPr>
            <a:r>
              <a:rPr lang="en" sz="1100">
                <a:solidFill>
                  <a:srgbClr val="292929"/>
                </a:solidFill>
                <a:highlight>
                  <a:srgbClr val="FFFFFF"/>
                </a:highlight>
                <a:latin typeface="Times New Roman"/>
                <a:ea typeface="Times New Roman"/>
                <a:cs typeface="Times New Roman"/>
                <a:sym typeface="Times New Roman"/>
              </a:rPr>
              <a:t>Pooling Layer</a:t>
            </a:r>
            <a:endParaRPr sz="1100">
              <a:solidFill>
                <a:srgbClr val="292929"/>
              </a:solidFill>
              <a:highlight>
                <a:srgbClr val="FFFFFF"/>
              </a:highlight>
              <a:latin typeface="Times New Roman"/>
              <a:ea typeface="Times New Roman"/>
              <a:cs typeface="Times New Roman"/>
              <a:sym typeface="Times New Roman"/>
            </a:endParaRPr>
          </a:p>
          <a:p>
            <a:pPr indent="-298450" lvl="0" marL="457200" marR="88900" rtl="0" algn="just">
              <a:lnSpc>
                <a:spcPct val="150000"/>
              </a:lnSpc>
              <a:spcBef>
                <a:spcPts val="0"/>
              </a:spcBef>
              <a:spcAft>
                <a:spcPts val="0"/>
              </a:spcAft>
              <a:buClr>
                <a:srgbClr val="292929"/>
              </a:buClr>
              <a:buSzPts val="1100"/>
              <a:buFont typeface="Times New Roman"/>
              <a:buChar char="●"/>
            </a:pPr>
            <a:r>
              <a:rPr lang="en" sz="1100">
                <a:solidFill>
                  <a:srgbClr val="292929"/>
                </a:solidFill>
                <a:highlight>
                  <a:srgbClr val="FFFFFF"/>
                </a:highlight>
                <a:latin typeface="Times New Roman"/>
                <a:ea typeface="Times New Roman"/>
                <a:cs typeface="Times New Roman"/>
                <a:sym typeface="Times New Roman"/>
              </a:rPr>
              <a:t>Fully connected Layer</a:t>
            </a:r>
            <a:endParaRPr sz="1100">
              <a:solidFill>
                <a:srgbClr val="292929"/>
              </a:solidFill>
              <a:highlight>
                <a:srgbClr val="FFFFFF"/>
              </a:highlight>
              <a:latin typeface="Times New Roman"/>
              <a:ea typeface="Times New Roman"/>
              <a:cs typeface="Times New Roman"/>
              <a:sym typeface="Times New Roman"/>
            </a:endParaRPr>
          </a:p>
          <a:p>
            <a:pPr indent="0" lvl="0" marL="0" marR="88900" rtl="0" algn="just">
              <a:lnSpc>
                <a:spcPct val="150000"/>
              </a:lnSpc>
              <a:spcBef>
                <a:spcPts val="1200"/>
              </a:spcBef>
              <a:spcAft>
                <a:spcPts val="0"/>
              </a:spcAft>
              <a:buNone/>
            </a:pPr>
            <a:r>
              <a:rPr lang="en" sz="1100">
                <a:solidFill>
                  <a:srgbClr val="000000"/>
                </a:solidFill>
                <a:latin typeface="Times New Roman"/>
                <a:ea typeface="Times New Roman"/>
                <a:cs typeface="Times New Roman"/>
                <a:sym typeface="Times New Roman"/>
              </a:rPr>
              <a:t>In a process known as Feature Extraction, a convolution tool isolates and identifies the distinct characteristics of an image for analysis.</a:t>
            </a:r>
            <a:endParaRPr sz="1100">
              <a:solidFill>
                <a:srgbClr val="000000"/>
              </a:solidFill>
              <a:latin typeface="Times New Roman"/>
              <a:ea typeface="Times New Roman"/>
              <a:cs typeface="Times New Roman"/>
              <a:sym typeface="Times New Roman"/>
            </a:endParaRPr>
          </a:p>
          <a:p>
            <a:pPr indent="0" lvl="0" marL="0" marR="88900" rtl="0" algn="just">
              <a:lnSpc>
                <a:spcPct val="150000"/>
              </a:lnSpc>
              <a:spcBef>
                <a:spcPts val="1200"/>
              </a:spcBef>
              <a:spcAft>
                <a:spcPts val="1200"/>
              </a:spcAft>
              <a:buNone/>
            </a:pPr>
            <a:r>
              <a:rPr lang="en" sz="1100">
                <a:solidFill>
                  <a:srgbClr val="000000"/>
                </a:solidFill>
                <a:latin typeface="Times New Roman"/>
                <a:ea typeface="Times New Roman"/>
                <a:cs typeface="Times New Roman"/>
                <a:sym typeface="Times New Roman"/>
              </a:rPr>
              <a:t>A fully connected layer that uses the output of the convolution  process to forecast the image's class using the information acquired in previous stages.</a:t>
            </a:r>
            <a:endParaRPr sz="11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 and Optimizer</a:t>
            </a:r>
            <a:endParaRPr/>
          </a:p>
        </p:txBody>
      </p:sp>
      <p:sp>
        <p:nvSpPr>
          <p:cNvPr id="159" name="Google Shape;159;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marR="88900" rtl="0" algn="just">
              <a:spcBef>
                <a:spcPts val="1200"/>
              </a:spcBef>
              <a:spcAft>
                <a:spcPts val="0"/>
              </a:spcAft>
              <a:buNone/>
            </a:pPr>
            <a:r>
              <a:rPr b="1" lang="en" sz="1200">
                <a:solidFill>
                  <a:srgbClr val="303133"/>
                </a:solidFill>
                <a:latin typeface="Times New Roman"/>
                <a:ea typeface="Times New Roman"/>
                <a:cs typeface="Times New Roman"/>
                <a:sym typeface="Times New Roman"/>
              </a:rPr>
              <a:t>●</a:t>
            </a:r>
            <a:r>
              <a:rPr lang="en" sz="700">
                <a:solidFill>
                  <a:srgbClr val="303133"/>
                </a:solidFill>
                <a:latin typeface="Times New Roman"/>
                <a:ea typeface="Times New Roman"/>
                <a:cs typeface="Times New Roman"/>
                <a:sym typeface="Times New Roman"/>
              </a:rPr>
              <a:t>   	</a:t>
            </a:r>
            <a:r>
              <a:rPr b="1" lang="en" sz="1200">
                <a:solidFill>
                  <a:srgbClr val="303133"/>
                </a:solidFill>
                <a:latin typeface="Times New Roman"/>
                <a:ea typeface="Times New Roman"/>
                <a:cs typeface="Times New Roman"/>
                <a:sym typeface="Times New Roman"/>
              </a:rPr>
              <a:t>Convolutional Layer</a:t>
            </a:r>
            <a:endParaRPr b="1" sz="1200">
              <a:solidFill>
                <a:srgbClr val="303133"/>
              </a:solidFill>
              <a:latin typeface="Times New Roman"/>
              <a:ea typeface="Times New Roman"/>
              <a:cs typeface="Times New Roman"/>
              <a:sym typeface="Times New Roman"/>
            </a:endParaRPr>
          </a:p>
          <a:p>
            <a:pPr indent="0" lvl="0" marL="0" marR="88900" rtl="0" algn="just">
              <a:spcBef>
                <a:spcPts val="1200"/>
              </a:spcBef>
              <a:spcAft>
                <a:spcPts val="0"/>
              </a:spcAft>
              <a:buNone/>
            </a:pPr>
            <a:r>
              <a:rPr lang="en" sz="1000">
                <a:solidFill>
                  <a:srgbClr val="000000"/>
                </a:solidFill>
                <a:latin typeface="Times New Roman"/>
                <a:ea typeface="Times New Roman"/>
                <a:cs typeface="Times New Roman"/>
                <a:sym typeface="Times New Roman"/>
              </a:rPr>
              <a:t>This is the initial layer that extracts the different features from the input photos. The convolution mathematical process is done between the input image and a filter of a specific size MxM in this layer. The dot product between the filter and the sections of the input image with regard to the size of the filter is taken by sliding the filter across the input image (MxM)</a:t>
            </a:r>
            <a:endParaRPr sz="1000">
              <a:solidFill>
                <a:srgbClr val="000000"/>
              </a:solidFill>
              <a:latin typeface="Times New Roman"/>
              <a:ea typeface="Times New Roman"/>
              <a:cs typeface="Times New Roman"/>
              <a:sym typeface="Times New Roman"/>
            </a:endParaRPr>
          </a:p>
          <a:p>
            <a:pPr indent="0" lvl="0" marL="0" marR="88900" rtl="0" algn="just">
              <a:lnSpc>
                <a:spcPct val="120000"/>
              </a:lnSpc>
              <a:spcBef>
                <a:spcPts val="1400"/>
              </a:spcBef>
              <a:spcAft>
                <a:spcPts val="0"/>
              </a:spcAft>
              <a:buNone/>
            </a:pPr>
            <a:r>
              <a:rPr b="1" lang="en" sz="1200">
                <a:solidFill>
                  <a:srgbClr val="303133"/>
                </a:solidFill>
                <a:latin typeface="Times New Roman"/>
                <a:ea typeface="Times New Roman"/>
                <a:cs typeface="Times New Roman"/>
                <a:sym typeface="Times New Roman"/>
              </a:rPr>
              <a:t>●</a:t>
            </a:r>
            <a:r>
              <a:rPr lang="en" sz="700">
                <a:solidFill>
                  <a:srgbClr val="303133"/>
                </a:solidFill>
                <a:latin typeface="Times New Roman"/>
                <a:ea typeface="Times New Roman"/>
                <a:cs typeface="Times New Roman"/>
                <a:sym typeface="Times New Roman"/>
              </a:rPr>
              <a:t>   	</a:t>
            </a:r>
            <a:r>
              <a:rPr b="1" lang="en" sz="1200">
                <a:solidFill>
                  <a:srgbClr val="303133"/>
                </a:solidFill>
                <a:latin typeface="Times New Roman"/>
                <a:ea typeface="Times New Roman"/>
                <a:cs typeface="Times New Roman"/>
                <a:sym typeface="Times New Roman"/>
              </a:rPr>
              <a:t>Pooling Layer</a:t>
            </a:r>
            <a:endParaRPr b="1" sz="1200">
              <a:solidFill>
                <a:srgbClr val="303133"/>
              </a:solidFill>
              <a:latin typeface="Times New Roman"/>
              <a:ea typeface="Times New Roman"/>
              <a:cs typeface="Times New Roman"/>
              <a:sym typeface="Times New Roman"/>
            </a:endParaRPr>
          </a:p>
          <a:p>
            <a:pPr indent="0" lvl="0" marL="0" marR="88900" rtl="0" algn="just">
              <a:spcBef>
                <a:spcPts val="1500"/>
              </a:spcBef>
              <a:spcAft>
                <a:spcPts val="0"/>
              </a:spcAft>
              <a:buNone/>
            </a:pPr>
            <a:r>
              <a:rPr lang="en" sz="1000">
                <a:solidFill>
                  <a:srgbClr val="000000"/>
                </a:solidFill>
                <a:latin typeface="Times New Roman"/>
                <a:ea typeface="Times New Roman"/>
                <a:cs typeface="Times New Roman"/>
                <a:sym typeface="Times New Roman"/>
              </a:rPr>
              <a:t>A Pooling Layer is usually applied after a Convolutional Layer. This layer's major goal is to lower the size of the convolved feature map in order to reduce computational expenses. This is accomplished by reducing the connections between layers and operating independently on each feature map. There are numerous sorts of Pooling operations, depending on the mechanism used.</a:t>
            </a:r>
            <a:endParaRPr sz="1000">
              <a:solidFill>
                <a:srgbClr val="000000"/>
              </a:solidFill>
              <a:latin typeface="Times New Roman"/>
              <a:ea typeface="Times New Roman"/>
              <a:cs typeface="Times New Roman"/>
              <a:sym typeface="Times New Roman"/>
            </a:endParaRPr>
          </a:p>
          <a:p>
            <a:pPr indent="0" lvl="0" marL="0" marR="88900" rtl="0" algn="just">
              <a:lnSpc>
                <a:spcPct val="120000"/>
              </a:lnSpc>
              <a:spcBef>
                <a:spcPts val="1400"/>
              </a:spcBef>
              <a:spcAft>
                <a:spcPts val="0"/>
              </a:spcAft>
              <a:buNone/>
            </a:pPr>
            <a:r>
              <a:rPr b="1" lang="en" sz="1200">
                <a:solidFill>
                  <a:srgbClr val="303133"/>
                </a:solidFill>
                <a:latin typeface="Times New Roman"/>
                <a:ea typeface="Times New Roman"/>
                <a:cs typeface="Times New Roman"/>
                <a:sym typeface="Times New Roman"/>
              </a:rPr>
              <a:t>●</a:t>
            </a:r>
            <a:r>
              <a:rPr lang="en" sz="700">
                <a:solidFill>
                  <a:srgbClr val="303133"/>
                </a:solidFill>
                <a:latin typeface="Times New Roman"/>
                <a:ea typeface="Times New Roman"/>
                <a:cs typeface="Times New Roman"/>
                <a:sym typeface="Times New Roman"/>
              </a:rPr>
              <a:t>   	</a:t>
            </a:r>
            <a:r>
              <a:rPr b="1" lang="en" sz="1200">
                <a:solidFill>
                  <a:srgbClr val="303133"/>
                </a:solidFill>
                <a:latin typeface="Times New Roman"/>
                <a:ea typeface="Times New Roman"/>
                <a:cs typeface="Times New Roman"/>
                <a:sym typeface="Times New Roman"/>
              </a:rPr>
              <a:t>Fully Connected Layer</a:t>
            </a:r>
            <a:endParaRPr b="1" sz="1200">
              <a:solidFill>
                <a:srgbClr val="000000"/>
              </a:solidFill>
              <a:latin typeface="Book Antiqua"/>
              <a:ea typeface="Book Antiqua"/>
              <a:cs typeface="Book Antiqua"/>
              <a:sym typeface="Book Antiqua"/>
            </a:endParaRPr>
          </a:p>
          <a:p>
            <a:pPr indent="0" lvl="0" marL="0" marR="88900" rtl="0" algn="just">
              <a:spcBef>
                <a:spcPts val="1500"/>
              </a:spcBef>
              <a:spcAft>
                <a:spcPts val="1200"/>
              </a:spcAft>
              <a:buNone/>
            </a:pPr>
            <a:r>
              <a:rPr lang="en" sz="1000">
                <a:solidFill>
                  <a:srgbClr val="000000"/>
                </a:solidFill>
                <a:latin typeface="Times New Roman"/>
                <a:ea typeface="Times New Roman"/>
                <a:cs typeface="Times New Roman"/>
                <a:sym typeface="Times New Roman"/>
              </a:rPr>
              <a:t>The Fully Connected (FC) layer connects the neurons between two separate layers by combining the weights and biases with the neurons. The last several layers of a CNN Architecture are usually positioned before the output layer.</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idx="1" type="body"/>
          </p:nvPr>
        </p:nvSpPr>
        <p:spPr>
          <a:xfrm>
            <a:off x="311700" y="256250"/>
            <a:ext cx="8520600" cy="4312500"/>
          </a:xfrm>
          <a:prstGeom prst="rect">
            <a:avLst/>
          </a:prstGeom>
        </p:spPr>
        <p:txBody>
          <a:bodyPr anchorCtr="0" anchor="t" bIns="91425" lIns="91425" spcFirstLastPara="1" rIns="91425" wrap="square" tIns="91425">
            <a:normAutofit fontScale="92500" lnSpcReduction="20000"/>
          </a:bodyPr>
          <a:lstStyle/>
          <a:p>
            <a:pPr indent="0" lvl="0" marL="0" marR="88900" rtl="0" algn="just">
              <a:lnSpc>
                <a:spcPct val="120000"/>
              </a:lnSpc>
              <a:spcBef>
                <a:spcPts val="1400"/>
              </a:spcBef>
              <a:spcAft>
                <a:spcPts val="0"/>
              </a:spcAft>
              <a:buNone/>
            </a:pPr>
            <a:r>
              <a:rPr b="1" lang="en" sz="1200">
                <a:solidFill>
                  <a:srgbClr val="303133"/>
                </a:solidFill>
              </a:rPr>
              <a:t>●</a:t>
            </a:r>
            <a:r>
              <a:rPr lang="en" sz="700">
                <a:solidFill>
                  <a:srgbClr val="303133"/>
                </a:solidFill>
                <a:latin typeface="Times New Roman"/>
                <a:ea typeface="Times New Roman"/>
                <a:cs typeface="Times New Roman"/>
                <a:sym typeface="Times New Roman"/>
              </a:rPr>
              <a:t>   	</a:t>
            </a:r>
            <a:r>
              <a:rPr b="1" lang="en" sz="1200">
                <a:solidFill>
                  <a:srgbClr val="303133"/>
                </a:solidFill>
              </a:rPr>
              <a:t>Dropout</a:t>
            </a:r>
            <a:endParaRPr b="1" sz="1200">
              <a:solidFill>
                <a:srgbClr val="303133"/>
              </a:solidFill>
            </a:endParaRPr>
          </a:p>
          <a:p>
            <a:pPr indent="0" lvl="0" marL="0" marR="88900" rtl="0" algn="just">
              <a:spcBef>
                <a:spcPts val="1500"/>
              </a:spcBef>
              <a:spcAft>
                <a:spcPts val="0"/>
              </a:spcAft>
              <a:buNone/>
            </a:pPr>
            <a:r>
              <a:rPr lang="en" sz="1000">
                <a:solidFill>
                  <a:srgbClr val="000000"/>
                </a:solidFill>
                <a:latin typeface="Times New Roman"/>
                <a:ea typeface="Times New Roman"/>
                <a:cs typeface="Times New Roman"/>
                <a:sym typeface="Times New Roman"/>
              </a:rPr>
              <a:t>When all of the characteristics are connected to the FC layer, the training dataset is prone to overfitting. Overfitting happens when a model performs so well on training data that it has a negative impact on its performance when applied to new data.</a:t>
            </a:r>
            <a:endParaRPr sz="1000">
              <a:solidFill>
                <a:srgbClr val="000000"/>
              </a:solidFill>
              <a:latin typeface="Times New Roman"/>
              <a:ea typeface="Times New Roman"/>
              <a:cs typeface="Times New Roman"/>
              <a:sym typeface="Times New Roman"/>
            </a:endParaRPr>
          </a:p>
          <a:p>
            <a:pPr indent="0" lvl="0" marL="0" marR="88900" rtl="0" algn="just">
              <a:lnSpc>
                <a:spcPct val="120000"/>
              </a:lnSpc>
              <a:spcBef>
                <a:spcPts val="1400"/>
              </a:spcBef>
              <a:spcAft>
                <a:spcPts val="0"/>
              </a:spcAft>
              <a:buNone/>
            </a:pPr>
            <a:r>
              <a:rPr b="1" lang="en" sz="1200">
                <a:solidFill>
                  <a:srgbClr val="303133"/>
                </a:solidFill>
                <a:latin typeface="Times New Roman"/>
                <a:ea typeface="Times New Roman"/>
                <a:cs typeface="Times New Roman"/>
                <a:sym typeface="Times New Roman"/>
              </a:rPr>
              <a:t>●</a:t>
            </a:r>
            <a:r>
              <a:rPr lang="en" sz="700">
                <a:solidFill>
                  <a:srgbClr val="303133"/>
                </a:solidFill>
                <a:latin typeface="Times New Roman"/>
                <a:ea typeface="Times New Roman"/>
                <a:cs typeface="Times New Roman"/>
                <a:sym typeface="Times New Roman"/>
              </a:rPr>
              <a:t>   	</a:t>
            </a:r>
            <a:r>
              <a:rPr b="1" lang="en" sz="1200">
                <a:solidFill>
                  <a:srgbClr val="303133"/>
                </a:solidFill>
                <a:latin typeface="Times New Roman"/>
                <a:ea typeface="Times New Roman"/>
                <a:cs typeface="Times New Roman"/>
                <a:sym typeface="Times New Roman"/>
              </a:rPr>
              <a:t>Activation Functions</a:t>
            </a:r>
            <a:endParaRPr b="1" sz="1200">
              <a:solidFill>
                <a:srgbClr val="303133"/>
              </a:solidFill>
              <a:latin typeface="Times New Roman"/>
              <a:ea typeface="Times New Roman"/>
              <a:cs typeface="Times New Roman"/>
              <a:sym typeface="Times New Roman"/>
            </a:endParaRPr>
          </a:p>
          <a:p>
            <a:pPr indent="0" lvl="0" marL="0" marR="88900" rtl="0" algn="just">
              <a:spcBef>
                <a:spcPts val="1500"/>
              </a:spcBef>
              <a:spcAft>
                <a:spcPts val="0"/>
              </a:spcAft>
              <a:buNone/>
            </a:pPr>
            <a:r>
              <a:rPr b="1" lang="en" sz="1200">
                <a:solidFill>
                  <a:srgbClr val="000000"/>
                </a:solidFill>
                <a:latin typeface="Book Antiqua"/>
                <a:ea typeface="Book Antiqua"/>
                <a:cs typeface="Book Antiqua"/>
                <a:sym typeface="Book Antiqua"/>
              </a:rPr>
              <a:t> </a:t>
            </a:r>
            <a:r>
              <a:rPr lang="en" sz="1000">
                <a:solidFill>
                  <a:srgbClr val="000000"/>
                </a:solidFill>
                <a:latin typeface="Times New Roman"/>
                <a:ea typeface="Times New Roman"/>
                <a:cs typeface="Times New Roman"/>
                <a:sym typeface="Times New Roman"/>
              </a:rPr>
              <a:t>Finally, the activation function is one of the most crucial elements in the CNN model. They are used to learn and approximate any continuous or complex relationship between network variables. In simple terms, it determines which model information should fire in the forward direction and which should not at the network's end.</a:t>
            </a:r>
            <a:endParaRPr sz="1000">
              <a:solidFill>
                <a:srgbClr val="000000"/>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None/>
            </a:pPr>
            <a:r>
              <a:rPr lang="en" sz="1200">
                <a:solidFill>
                  <a:srgbClr val="000000"/>
                </a:solidFill>
                <a:latin typeface="Times New Roman"/>
                <a:ea typeface="Times New Roman"/>
                <a:cs typeface="Times New Roman"/>
                <a:sym typeface="Times New Roman"/>
              </a:rPr>
              <a:t>  </a:t>
            </a:r>
            <a:r>
              <a:rPr b="1" lang="en" sz="1200">
                <a:solidFill>
                  <a:srgbClr val="303133"/>
                </a:solidFill>
                <a:latin typeface="Times New Roman"/>
                <a:ea typeface="Times New Roman"/>
                <a:cs typeface="Times New Roman"/>
                <a:sym typeface="Times New Roman"/>
              </a:rPr>
              <a:t>●</a:t>
            </a:r>
            <a:r>
              <a:rPr lang="en" sz="700">
                <a:solidFill>
                  <a:srgbClr val="303133"/>
                </a:solidFill>
                <a:latin typeface="Times New Roman"/>
                <a:ea typeface="Times New Roman"/>
                <a:cs typeface="Times New Roman"/>
                <a:sym typeface="Times New Roman"/>
              </a:rPr>
              <a:t>        </a:t>
            </a:r>
            <a:r>
              <a:rPr b="1" lang="en" sz="1200">
                <a:solidFill>
                  <a:srgbClr val="000000"/>
                </a:solidFill>
                <a:latin typeface="Times New Roman"/>
                <a:ea typeface="Times New Roman"/>
                <a:cs typeface="Times New Roman"/>
                <a:sym typeface="Times New Roman"/>
              </a:rPr>
              <a:t>GlobalAveragePooling2D</a:t>
            </a:r>
            <a:endParaRPr b="1"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rPr lang="en" sz="1000">
                <a:solidFill>
                  <a:srgbClr val="000000"/>
                </a:solidFill>
                <a:latin typeface="Times New Roman"/>
                <a:ea typeface="Times New Roman"/>
                <a:cs typeface="Times New Roman"/>
                <a:sym typeface="Times New Roman"/>
              </a:rPr>
              <a:t>Tensorflow.js is an open-source toolkit created by Google for running deep learning neural networks and machine learning models in the browser or on the node platform[47]. Additionally, it enables programmers to build machine learning models in JavaScript and use them with Node.js or directly in the browser. The global average pooling procedure for geographic data is applied using the tf.layers.globalAveragePooling2d() function. </a:t>
            </a:r>
            <a:endParaRPr sz="1000">
              <a:solidFill>
                <a:srgbClr val="000000"/>
              </a:solidFill>
              <a:latin typeface="Times New Roman"/>
              <a:ea typeface="Times New Roman"/>
              <a:cs typeface="Times New Roman"/>
              <a:sym typeface="Times New Roman"/>
            </a:endParaRPr>
          </a:p>
          <a:p>
            <a:pPr indent="0" lvl="0" marL="0" marR="88900" rtl="0" algn="just">
              <a:lnSpc>
                <a:spcPct val="120000"/>
              </a:lnSpc>
              <a:spcBef>
                <a:spcPts val="1400"/>
              </a:spcBef>
              <a:spcAft>
                <a:spcPts val="0"/>
              </a:spcAft>
              <a:buNone/>
            </a:pPr>
            <a:r>
              <a:rPr b="1" lang="en" sz="1200">
                <a:solidFill>
                  <a:srgbClr val="303133"/>
                </a:solidFill>
                <a:latin typeface="Times New Roman"/>
                <a:ea typeface="Times New Roman"/>
                <a:cs typeface="Times New Roman"/>
                <a:sym typeface="Times New Roman"/>
              </a:rPr>
              <a:t>● Flatten layer</a:t>
            </a:r>
            <a:endParaRPr b="1" sz="1200">
              <a:solidFill>
                <a:srgbClr val="000000"/>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rPr lang="en" sz="1000">
                <a:solidFill>
                  <a:srgbClr val="000000"/>
                </a:solidFill>
                <a:latin typeface="Times New Roman"/>
                <a:ea typeface="Times New Roman"/>
                <a:cs typeface="Times New Roman"/>
                <a:sym typeface="Times New Roman"/>
              </a:rPr>
              <a:t>The input's spatial dimensions are condensed by a flatten layer into its channel dimension[48]. When your project is complete and you want to make all of your layers into a background image since you no longer want to change them, Flatten Image is advised. In this manner, you can export the final image and utilize it however you like.</a:t>
            </a:r>
            <a:endParaRPr sz="10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just">
              <a:lnSpc>
                <a:spcPct val="150000"/>
              </a:lnSpc>
              <a:spcBef>
                <a:spcPts val="800"/>
              </a:spcBef>
              <a:spcAft>
                <a:spcPts val="800"/>
              </a:spcAft>
              <a:buNone/>
            </a:pPr>
            <a:r>
              <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idx="1" type="body"/>
          </p:nvPr>
        </p:nvSpPr>
        <p:spPr>
          <a:xfrm>
            <a:off x="128675" y="159025"/>
            <a:ext cx="8520600" cy="3339000"/>
          </a:xfrm>
          <a:prstGeom prst="rect">
            <a:avLst/>
          </a:prstGeom>
        </p:spPr>
        <p:txBody>
          <a:bodyPr anchorCtr="0" anchor="t" bIns="91425" lIns="91425" spcFirstLastPara="1" rIns="91425" wrap="square" tIns="91425">
            <a:normAutofit/>
          </a:bodyPr>
          <a:lstStyle/>
          <a:p>
            <a:pPr indent="0" lvl="0" marL="0" marR="88900" rtl="0" algn="just">
              <a:lnSpc>
                <a:spcPct val="120000"/>
              </a:lnSpc>
              <a:spcBef>
                <a:spcPts val="1400"/>
              </a:spcBef>
              <a:spcAft>
                <a:spcPts val="0"/>
              </a:spcAft>
              <a:buNone/>
            </a:pPr>
            <a:r>
              <a:rPr b="1" lang="en" sz="1200">
                <a:solidFill>
                  <a:srgbClr val="303133"/>
                </a:solidFill>
                <a:latin typeface="Times New Roman"/>
                <a:ea typeface="Times New Roman"/>
                <a:cs typeface="Times New Roman"/>
                <a:sym typeface="Times New Roman"/>
              </a:rPr>
              <a:t>● MaxPooling2D</a:t>
            </a:r>
            <a:endParaRPr b="1" sz="1200">
              <a:solidFill>
                <a:srgbClr val="000000"/>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None/>
            </a:pPr>
            <a:r>
              <a:rPr lang="en" sz="1000">
                <a:solidFill>
                  <a:srgbClr val="000000"/>
                </a:solidFill>
                <a:latin typeface="Times New Roman"/>
                <a:ea typeface="Times New Roman"/>
                <a:cs typeface="Times New Roman"/>
                <a:sym typeface="Times New Roman"/>
              </a:rPr>
              <a:t>2DMaximum pooling for 2D spatial data.The input is downsampled along its spatial dimensions (height and width) by taking the maximum value for each input channel over an input window with a size determined by pool size[49]. Each dimension of the window is moved one step at a time.</a:t>
            </a:r>
            <a:endParaRPr sz="1000">
              <a:solidFill>
                <a:srgbClr val="000000"/>
              </a:solidFill>
              <a:latin typeface="Times New Roman"/>
              <a:ea typeface="Times New Roman"/>
              <a:cs typeface="Times New Roman"/>
              <a:sym typeface="Times New Roman"/>
            </a:endParaRPr>
          </a:p>
          <a:p>
            <a:pPr indent="0" lvl="0" marL="0" marR="88900" rtl="0" algn="just">
              <a:lnSpc>
                <a:spcPct val="120000"/>
              </a:lnSpc>
              <a:spcBef>
                <a:spcPts val="1400"/>
              </a:spcBef>
              <a:spcAft>
                <a:spcPts val="0"/>
              </a:spcAft>
              <a:buNone/>
            </a:pPr>
            <a:r>
              <a:rPr b="1" lang="en" sz="1200">
                <a:solidFill>
                  <a:srgbClr val="303133"/>
                </a:solidFill>
                <a:latin typeface="Times New Roman"/>
                <a:ea typeface="Times New Roman"/>
                <a:cs typeface="Times New Roman"/>
                <a:sym typeface="Times New Roman"/>
              </a:rPr>
              <a:t> OPTIMIZER</a:t>
            </a:r>
            <a:endParaRPr sz="1000">
              <a:solidFill>
                <a:srgbClr val="292929"/>
              </a:solidFill>
              <a:highlight>
                <a:srgbClr val="FFFFFF"/>
              </a:highlight>
              <a:latin typeface="Georgia"/>
              <a:ea typeface="Georgia"/>
              <a:cs typeface="Georgia"/>
              <a:sym typeface="Georgia"/>
            </a:endParaRPr>
          </a:p>
          <a:p>
            <a:pPr indent="0" lvl="0" marL="0" marR="88900" rtl="0" algn="just">
              <a:lnSpc>
                <a:spcPct val="120000"/>
              </a:lnSpc>
              <a:spcBef>
                <a:spcPts val="1500"/>
              </a:spcBef>
              <a:spcAft>
                <a:spcPts val="0"/>
              </a:spcAft>
              <a:buNone/>
            </a:pPr>
            <a:r>
              <a:rPr lang="en" sz="1000">
                <a:solidFill>
                  <a:srgbClr val="292929"/>
                </a:solidFill>
                <a:highlight>
                  <a:srgbClr val="FFFFFF"/>
                </a:highlight>
                <a:latin typeface="Georgia"/>
                <a:ea typeface="Georgia"/>
                <a:cs typeface="Georgia"/>
                <a:sym typeface="Georgia"/>
              </a:rPr>
              <a:t>These are algorithms or methods used to minimize an error function(</a:t>
            </a:r>
            <a:r>
              <a:rPr i="1" lang="en" sz="1000">
                <a:solidFill>
                  <a:srgbClr val="292929"/>
                </a:solidFill>
                <a:highlight>
                  <a:srgbClr val="FFFFFF"/>
                </a:highlight>
                <a:latin typeface="Georgia"/>
                <a:ea typeface="Georgia"/>
                <a:cs typeface="Georgia"/>
                <a:sym typeface="Georgia"/>
              </a:rPr>
              <a:t>loss function</a:t>
            </a:r>
            <a:r>
              <a:rPr lang="en" sz="1000">
                <a:solidFill>
                  <a:srgbClr val="292929"/>
                </a:solidFill>
                <a:highlight>
                  <a:srgbClr val="FFFFFF"/>
                </a:highlight>
                <a:latin typeface="Georgia"/>
                <a:ea typeface="Georgia"/>
                <a:cs typeface="Georgia"/>
                <a:sym typeface="Georgia"/>
              </a:rPr>
              <a:t>)or to maximize the efficiency of production. Optimizers are mathematical functions which are dependent on model’s learnable parameters i.e Weights &amp; Biases. Optimizers help to know how to change weights and learning rate of neural network to reduce the losses.</a:t>
            </a:r>
            <a:endParaRPr sz="1000">
              <a:solidFill>
                <a:srgbClr val="000000"/>
              </a:solidFill>
              <a:latin typeface="Times New Roman"/>
              <a:ea typeface="Times New Roman"/>
              <a:cs typeface="Times New Roman"/>
              <a:sym typeface="Times New Roman"/>
            </a:endParaRPr>
          </a:p>
          <a:p>
            <a:pPr indent="0" lvl="0" marL="0" marR="88900" rtl="0" algn="just">
              <a:lnSpc>
                <a:spcPct val="150000"/>
              </a:lnSpc>
              <a:spcBef>
                <a:spcPts val="1500"/>
              </a:spcBef>
              <a:spcAft>
                <a:spcPts val="1200"/>
              </a:spcAft>
              <a:buNone/>
            </a:pPr>
            <a:r>
              <a:rPr lang="en" sz="1000">
                <a:solidFill>
                  <a:srgbClr val="000000"/>
                </a:solidFill>
                <a:latin typeface="Times New Roman"/>
                <a:ea typeface="Times New Roman"/>
                <a:cs typeface="Times New Roman"/>
                <a:sym typeface="Times New Roman"/>
              </a:rPr>
              <a:t>For  model compilation the optimizer used is Adam and loss is equal to categorical cross entropy with metrics as accuracy.</a:t>
            </a:r>
            <a:endParaRPr sz="10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Validation</a:t>
            </a:r>
            <a:endParaRPr/>
          </a:p>
        </p:txBody>
      </p:sp>
      <p:sp>
        <p:nvSpPr>
          <p:cNvPr id="175" name="Google Shape;175;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298450" lvl="0" marL="457200" marR="88900" rtl="0" algn="just">
              <a:lnSpc>
                <a:spcPct val="150000"/>
              </a:lnSpc>
              <a:spcBef>
                <a:spcPts val="120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In validation phase, various OpenCV functions and keras functions have been used.</a:t>
            </a:r>
            <a:endParaRPr sz="1100">
              <a:solidFill>
                <a:srgbClr val="000000"/>
              </a:solidFill>
              <a:latin typeface="Times New Roman"/>
              <a:ea typeface="Times New Roman"/>
              <a:cs typeface="Times New Roman"/>
              <a:sym typeface="Times New Roman"/>
            </a:endParaRPr>
          </a:p>
          <a:p>
            <a:pPr indent="-298450" lvl="0" marL="457200" marR="88900" rtl="0" algn="just">
              <a:lnSpc>
                <a:spcPct val="15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 </a:t>
            </a:r>
            <a:r>
              <a:rPr lang="en" sz="1100">
                <a:solidFill>
                  <a:srgbClr val="000000"/>
                </a:solidFill>
                <a:latin typeface="Times New Roman"/>
                <a:ea typeface="Times New Roman"/>
                <a:cs typeface="Times New Roman"/>
                <a:sym typeface="Times New Roman"/>
              </a:rPr>
              <a:t>Initially</a:t>
            </a:r>
            <a:r>
              <a:rPr lang="en" sz="1100">
                <a:solidFill>
                  <a:srgbClr val="000000"/>
                </a:solidFill>
                <a:latin typeface="Times New Roman"/>
                <a:ea typeface="Times New Roman"/>
                <a:cs typeface="Times New Roman"/>
                <a:sym typeface="Times New Roman"/>
              </a:rPr>
              <a:t>, Image is stored in Image object and same goes with video.</a:t>
            </a:r>
            <a:endParaRPr sz="1100">
              <a:solidFill>
                <a:srgbClr val="000000"/>
              </a:solidFill>
              <a:latin typeface="Times New Roman"/>
              <a:ea typeface="Times New Roman"/>
              <a:cs typeface="Times New Roman"/>
              <a:sym typeface="Times New Roman"/>
            </a:endParaRPr>
          </a:p>
          <a:p>
            <a:pPr indent="-298450" lvl="0" marL="457200" marR="88900" rtl="0" algn="just">
              <a:lnSpc>
                <a:spcPct val="15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Image frame is converted into grayscale and resize and reshaped with the help of numpy. </a:t>
            </a:r>
            <a:endParaRPr sz="1100">
              <a:solidFill>
                <a:srgbClr val="000000"/>
              </a:solidFill>
              <a:latin typeface="Times New Roman"/>
              <a:ea typeface="Times New Roman"/>
              <a:cs typeface="Times New Roman"/>
              <a:sym typeface="Times New Roman"/>
            </a:endParaRPr>
          </a:p>
          <a:p>
            <a:pPr indent="-298450" lvl="0" marL="457200" marR="88900" rtl="0" algn="just">
              <a:lnSpc>
                <a:spcPct val="15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resized argument is fed to </a:t>
            </a:r>
            <a:r>
              <a:rPr lang="en" sz="1100">
                <a:solidFill>
                  <a:srgbClr val="000000"/>
                </a:solidFill>
                <a:latin typeface="Times New Roman"/>
                <a:ea typeface="Times New Roman"/>
                <a:cs typeface="Times New Roman"/>
                <a:sym typeface="Times New Roman"/>
              </a:rPr>
              <a:t>predictor</a:t>
            </a:r>
            <a:r>
              <a:rPr lang="en" sz="1100">
                <a:solidFill>
                  <a:srgbClr val="000000"/>
                </a:solidFill>
                <a:latin typeface="Times New Roman"/>
                <a:ea typeface="Times New Roman"/>
                <a:cs typeface="Times New Roman"/>
                <a:sym typeface="Times New Roman"/>
              </a:rPr>
              <a:t> which is loaded by Keras.models.load_model() function.</a:t>
            </a:r>
            <a:endParaRPr sz="1100">
              <a:solidFill>
                <a:srgbClr val="000000"/>
              </a:solidFill>
              <a:latin typeface="Times New Roman"/>
              <a:ea typeface="Times New Roman"/>
              <a:cs typeface="Times New Roman"/>
              <a:sym typeface="Times New Roman"/>
            </a:endParaRPr>
          </a:p>
          <a:p>
            <a:pPr indent="-298450" lvl="0" marL="457200" marR="88900" rtl="0" algn="just">
              <a:lnSpc>
                <a:spcPct val="15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The max argument is output.</a:t>
            </a:r>
            <a:endParaRPr sz="1100">
              <a:solidFill>
                <a:srgbClr val="000000"/>
              </a:solidFill>
              <a:latin typeface="Times New Roman"/>
              <a:ea typeface="Times New Roman"/>
              <a:cs typeface="Times New Roman"/>
              <a:sym typeface="Times New Roman"/>
            </a:endParaRPr>
          </a:p>
          <a:p>
            <a:pPr indent="-298450" lvl="0" marL="457200" marR="88900" rtl="0" algn="just">
              <a:lnSpc>
                <a:spcPct val="150000"/>
              </a:lnSpc>
              <a:spcBef>
                <a:spcPts val="0"/>
              </a:spcBef>
              <a:spcAft>
                <a:spcPts val="0"/>
              </a:spcAft>
              <a:buClr>
                <a:srgbClr val="000000"/>
              </a:buClr>
              <a:buSzPts val="1100"/>
              <a:buFont typeface="Times New Roman"/>
              <a:buChar char="●"/>
            </a:pPr>
            <a:r>
              <a:rPr lang="en" sz="1100">
                <a:solidFill>
                  <a:srgbClr val="000000"/>
                </a:solidFill>
                <a:latin typeface="Times New Roman"/>
                <a:ea typeface="Times New Roman"/>
                <a:cs typeface="Times New Roman"/>
                <a:sym typeface="Times New Roman"/>
              </a:rPr>
              <a:t>A rectangular box is drawn around the face and label is formatted above the rectangular box</a:t>
            </a:r>
            <a:endParaRPr sz="1100">
              <a:solidFill>
                <a:srgbClr val="000000"/>
              </a:solidFill>
              <a:latin typeface="Times New Roman"/>
              <a:ea typeface="Times New Roman"/>
              <a:cs typeface="Times New Roman"/>
              <a:sym typeface="Times New Roman"/>
            </a:endParaRPr>
          </a:p>
          <a:p>
            <a:pPr indent="0" lvl="0" marL="0" marR="88900" rtl="0" algn="just">
              <a:lnSpc>
                <a:spcPct val="150000"/>
              </a:lnSpc>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ev</a:t>
            </a:r>
            <a:r>
              <a:rPr lang="en"/>
              <a:t>aluation</a:t>
            </a:r>
            <a:endParaRPr/>
          </a:p>
        </p:txBody>
      </p:sp>
      <p:sp>
        <p:nvSpPr>
          <p:cNvPr id="181" name="Google Shape;181;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50000"/>
              </a:lnSpc>
              <a:spcBef>
                <a:spcPts val="0"/>
              </a:spcBef>
              <a:spcAft>
                <a:spcPts val="800"/>
              </a:spcAft>
              <a:buNone/>
            </a:pPr>
            <a:r>
              <a:rPr lang="en" sz="1200">
                <a:solidFill>
                  <a:srgbClr val="000000"/>
                </a:solidFill>
                <a:latin typeface="Times New Roman"/>
                <a:ea typeface="Times New Roman"/>
                <a:cs typeface="Times New Roman"/>
                <a:sym typeface="Times New Roman"/>
              </a:rPr>
              <a:t>This is a complex subject that has been handled multiple times using various strategies. While this experiment concentrated on keras and CNN yielded positive outcomes. This project achieves the desired output, which is that it detects a face from a given input within a border and detects the emotion of the face, displaying the detected output as happy, sad, neutral, angry, and surprised with a 60.23% accuracy.</a:t>
            </a:r>
            <a:endParaRPr/>
          </a:p>
        </p:txBody>
      </p:sp>
      <p:pic>
        <p:nvPicPr>
          <p:cNvPr id="182" name="Google Shape;182;p27"/>
          <p:cNvPicPr preferRelativeResize="0"/>
          <p:nvPr/>
        </p:nvPicPr>
        <p:blipFill>
          <a:blip r:embed="rId3">
            <a:alphaModFix/>
          </a:blip>
          <a:stretch>
            <a:fillRect/>
          </a:stretch>
        </p:blipFill>
        <p:spPr>
          <a:xfrm>
            <a:off x="311700" y="2377175"/>
            <a:ext cx="8483326" cy="2446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Output</a:t>
            </a:r>
            <a:endParaRPr/>
          </a:p>
        </p:txBody>
      </p:sp>
      <p:sp>
        <p:nvSpPr>
          <p:cNvPr id="188" name="Google Shape;188;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8"/>
          <p:cNvPicPr preferRelativeResize="0"/>
          <p:nvPr/>
        </p:nvPicPr>
        <p:blipFill>
          <a:blip r:embed="rId3">
            <a:alphaModFix/>
          </a:blip>
          <a:stretch>
            <a:fillRect/>
          </a:stretch>
        </p:blipFill>
        <p:spPr>
          <a:xfrm>
            <a:off x="311700" y="1229875"/>
            <a:ext cx="5261952" cy="333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ctrTitle"/>
          </p:nvPr>
        </p:nvSpPr>
        <p:spPr>
          <a:xfrm>
            <a:off x="460950" y="2152347"/>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Calibri"/>
                <a:ea typeface="Calibri"/>
                <a:cs typeface="Calibri"/>
                <a:sym typeface="Calibri"/>
              </a:rPr>
              <a:t>THANK YOU</a:t>
            </a:r>
            <a:endParaRPr b="1">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latin typeface="Calibri"/>
                <a:ea typeface="Calibri"/>
                <a:cs typeface="Calibri"/>
                <a:sym typeface="Calibri"/>
              </a:rPr>
              <a:t>Introduction</a:t>
            </a:r>
            <a:endParaRPr b="1" u="sng">
              <a:latin typeface="Calibri"/>
              <a:ea typeface="Calibri"/>
              <a:cs typeface="Calibri"/>
              <a:sym typeface="Calibri"/>
            </a:endParaRPr>
          </a:p>
        </p:txBody>
      </p:sp>
      <p:sp>
        <p:nvSpPr>
          <p:cNvPr id="92" name="Google Shape;92;p14"/>
          <p:cNvSpPr txBox="1"/>
          <p:nvPr>
            <p:ph idx="1" type="body"/>
          </p:nvPr>
        </p:nvSpPr>
        <p:spPr>
          <a:xfrm>
            <a:off x="311700" y="10636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600">
                <a:latin typeface="Calibri"/>
                <a:ea typeface="Calibri"/>
                <a:cs typeface="Calibri"/>
                <a:sym typeface="Calibri"/>
              </a:rPr>
              <a:t>In our daily lives, we encounter various situations and emotions. An emotion is a strong feeling about a human situation.These emotions and thoughts are expressed through facial expressions and for detecting those emotions we will be using Emotion recognition.It is a technique that uses advanced image processing to read the emotions on a human face where, it detect emotions of different format from the given data.</a:t>
            </a:r>
            <a:endParaRPr sz="1600">
              <a:latin typeface="Calibri"/>
              <a:ea typeface="Calibri"/>
              <a:cs typeface="Calibri"/>
              <a:sym typeface="Calibri"/>
            </a:endParaRPr>
          </a:p>
        </p:txBody>
      </p:sp>
      <p:pic>
        <p:nvPicPr>
          <p:cNvPr id="93" name="Google Shape;93;p14"/>
          <p:cNvPicPr preferRelativeResize="0"/>
          <p:nvPr/>
        </p:nvPicPr>
        <p:blipFill>
          <a:blip r:embed="rId3">
            <a:alphaModFix/>
          </a:blip>
          <a:stretch>
            <a:fillRect/>
          </a:stretch>
        </p:blipFill>
        <p:spPr>
          <a:xfrm>
            <a:off x="3182425" y="2931750"/>
            <a:ext cx="2840975" cy="1732900"/>
          </a:xfrm>
          <a:prstGeom prst="rect">
            <a:avLst/>
          </a:prstGeom>
          <a:noFill/>
          <a:ln>
            <a:noFill/>
          </a:ln>
        </p:spPr>
      </p:pic>
      <p:pic>
        <p:nvPicPr>
          <p:cNvPr id="94" name="Google Shape;94;p14"/>
          <p:cNvPicPr preferRelativeResize="0"/>
          <p:nvPr/>
        </p:nvPicPr>
        <p:blipFill>
          <a:blip r:embed="rId4">
            <a:alphaModFix/>
          </a:blip>
          <a:stretch>
            <a:fillRect/>
          </a:stretch>
        </p:blipFill>
        <p:spPr>
          <a:xfrm>
            <a:off x="311698" y="3144755"/>
            <a:ext cx="2475326" cy="140430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Application of </a:t>
            </a:r>
            <a:r>
              <a:rPr lang="en" sz="2400"/>
              <a:t>emotion</a:t>
            </a:r>
            <a:r>
              <a:rPr lang="en" sz="2400"/>
              <a:t> detection in real life:</a:t>
            </a:r>
            <a:endParaRPr sz="2400"/>
          </a:p>
        </p:txBody>
      </p:sp>
      <p:sp>
        <p:nvSpPr>
          <p:cNvPr id="100" name="Google Shape;100;p15"/>
          <p:cNvSpPr txBox="1"/>
          <p:nvPr>
            <p:ph idx="1" type="body"/>
          </p:nvPr>
        </p:nvSpPr>
        <p:spPr>
          <a:xfrm>
            <a:off x="311700" y="1065125"/>
            <a:ext cx="8520600" cy="3339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sz="1600">
              <a:solidFill>
                <a:srgbClr val="666666"/>
              </a:solidFill>
              <a:latin typeface="Calibri"/>
              <a:ea typeface="Calibri"/>
              <a:cs typeface="Calibri"/>
              <a:sym typeface="Calibri"/>
            </a:endParaRPr>
          </a:p>
          <a:p>
            <a:pPr indent="-330200" lvl="0" marL="457200" rtl="0" algn="l">
              <a:spcBef>
                <a:spcPts val="0"/>
              </a:spcBef>
              <a:spcAft>
                <a:spcPts val="0"/>
              </a:spcAft>
              <a:buClr>
                <a:srgbClr val="666666"/>
              </a:buClr>
              <a:buSzPts val="1600"/>
              <a:buFont typeface="Calibri"/>
              <a:buChar char="●"/>
            </a:pPr>
            <a:r>
              <a:rPr lang="en" sz="1600">
                <a:solidFill>
                  <a:srgbClr val="666666"/>
                </a:solidFill>
                <a:latin typeface="Calibri"/>
                <a:ea typeface="Calibri"/>
                <a:cs typeface="Calibri"/>
                <a:sym typeface="Calibri"/>
              </a:rPr>
              <a:t>retail: advertising/marketing</a:t>
            </a:r>
            <a:endParaRPr sz="1600">
              <a:solidFill>
                <a:srgbClr val="666666"/>
              </a:solidFill>
              <a:latin typeface="Calibri"/>
              <a:ea typeface="Calibri"/>
              <a:cs typeface="Calibri"/>
              <a:sym typeface="Calibri"/>
            </a:endParaRPr>
          </a:p>
          <a:p>
            <a:pPr indent="-330200" lvl="0" marL="457200" rtl="0" algn="l">
              <a:spcBef>
                <a:spcPts val="0"/>
              </a:spcBef>
              <a:spcAft>
                <a:spcPts val="0"/>
              </a:spcAft>
              <a:buClr>
                <a:srgbClr val="666666"/>
              </a:buClr>
              <a:buSzPts val="1600"/>
              <a:buFont typeface="Calibri"/>
              <a:buChar char="●"/>
            </a:pPr>
            <a:r>
              <a:rPr lang="en" sz="1600">
                <a:solidFill>
                  <a:srgbClr val="666666"/>
                </a:solidFill>
                <a:latin typeface="Calibri"/>
                <a:ea typeface="Calibri"/>
                <a:cs typeface="Calibri"/>
                <a:sym typeface="Calibri"/>
              </a:rPr>
              <a:t>Health sector: hospitals and healthcare</a:t>
            </a:r>
            <a:endParaRPr sz="1600">
              <a:solidFill>
                <a:srgbClr val="666666"/>
              </a:solidFill>
              <a:latin typeface="Calibri"/>
              <a:ea typeface="Calibri"/>
              <a:cs typeface="Calibri"/>
              <a:sym typeface="Calibri"/>
            </a:endParaRPr>
          </a:p>
          <a:p>
            <a:pPr indent="-330200" lvl="0" marL="457200" rtl="0" algn="l">
              <a:spcBef>
                <a:spcPts val="0"/>
              </a:spcBef>
              <a:spcAft>
                <a:spcPts val="0"/>
              </a:spcAft>
              <a:buClr>
                <a:srgbClr val="666666"/>
              </a:buClr>
              <a:buSzPts val="1600"/>
              <a:buFont typeface="Calibri"/>
              <a:buChar char="●"/>
            </a:pPr>
            <a:r>
              <a:rPr lang="en" sz="1600">
                <a:solidFill>
                  <a:srgbClr val="666666"/>
                </a:solidFill>
                <a:latin typeface="Calibri"/>
                <a:ea typeface="Calibri"/>
                <a:cs typeface="Calibri"/>
                <a:sym typeface="Calibri"/>
              </a:rPr>
              <a:t>Education: eye tracking to information of students</a:t>
            </a:r>
            <a:endParaRPr sz="1600">
              <a:solidFill>
                <a:srgbClr val="666666"/>
              </a:solidFill>
              <a:latin typeface="Calibri"/>
              <a:ea typeface="Calibri"/>
              <a:cs typeface="Calibri"/>
              <a:sym typeface="Calibri"/>
            </a:endParaRPr>
          </a:p>
          <a:p>
            <a:pPr indent="-330200" lvl="0" marL="457200" rtl="0" algn="l">
              <a:spcBef>
                <a:spcPts val="0"/>
              </a:spcBef>
              <a:spcAft>
                <a:spcPts val="0"/>
              </a:spcAft>
              <a:buClr>
                <a:srgbClr val="666666"/>
              </a:buClr>
              <a:buSzPts val="1600"/>
              <a:buFont typeface="Calibri"/>
              <a:buChar char="●"/>
            </a:pPr>
            <a:r>
              <a:rPr lang="en" sz="1600">
                <a:solidFill>
                  <a:srgbClr val="666666"/>
                </a:solidFill>
                <a:latin typeface="Calibri"/>
                <a:ea typeface="Calibri"/>
                <a:cs typeface="Calibri"/>
                <a:sym typeface="Calibri"/>
              </a:rPr>
              <a:t>SenseCrowd: for doing experiments in physical environment</a:t>
            </a:r>
            <a:endParaRPr sz="1600">
              <a:solidFill>
                <a:srgbClr val="666666"/>
              </a:solidFill>
              <a:latin typeface="Calibri"/>
              <a:ea typeface="Calibri"/>
              <a:cs typeface="Calibri"/>
              <a:sym typeface="Calibri"/>
            </a:endParaRPr>
          </a:p>
          <a:p>
            <a:pPr indent="0" lvl="0" marL="0" rtl="0" algn="l">
              <a:spcBef>
                <a:spcPts val="1200"/>
              </a:spcBef>
              <a:spcAft>
                <a:spcPts val="1200"/>
              </a:spcAft>
              <a:buNone/>
            </a:pPr>
            <a:r>
              <a:rPr lang="en" sz="1600">
                <a:solidFill>
                  <a:srgbClr val="666666"/>
                </a:solidFill>
                <a:latin typeface="Calibri"/>
                <a:ea typeface="Calibri"/>
                <a:cs typeface="Calibri"/>
                <a:sym typeface="Calibri"/>
              </a:rPr>
              <a:t>There are some companies that make use of emotion detection such a disney and Unilever</a:t>
            </a:r>
            <a:endParaRPr sz="1600">
              <a:solidFill>
                <a:srgbClr val="66666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172025"/>
            <a:ext cx="7971000" cy="43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Why </a:t>
            </a:r>
            <a:r>
              <a:rPr lang="en" sz="2400"/>
              <a:t>emotion detection</a:t>
            </a:r>
            <a:endParaRPr sz="2400"/>
          </a:p>
        </p:txBody>
      </p:sp>
      <p:sp>
        <p:nvSpPr>
          <p:cNvPr id="106" name="Google Shape;106;p16"/>
          <p:cNvSpPr txBox="1"/>
          <p:nvPr>
            <p:ph idx="1" type="body"/>
          </p:nvPr>
        </p:nvSpPr>
        <p:spPr>
          <a:xfrm>
            <a:off x="311700" y="686400"/>
            <a:ext cx="8520600" cy="3339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t/>
            </a:r>
            <a:endParaRPr sz="1600">
              <a:solidFill>
                <a:srgbClr val="666666"/>
              </a:solidFill>
              <a:latin typeface="Calibri"/>
              <a:ea typeface="Calibri"/>
              <a:cs typeface="Calibri"/>
              <a:sym typeface="Calibri"/>
            </a:endParaRPr>
          </a:p>
          <a:p>
            <a:pPr indent="-342900" lvl="0" marL="914400" rtl="0" algn="just">
              <a:lnSpc>
                <a:spcPct val="100000"/>
              </a:lnSpc>
              <a:spcBef>
                <a:spcPts val="0"/>
              </a:spcBef>
              <a:spcAft>
                <a:spcPts val="0"/>
              </a:spcAft>
              <a:buSzPts val="1800"/>
              <a:buChar char="●"/>
            </a:pPr>
            <a:r>
              <a:rPr lang="en" sz="1600">
                <a:solidFill>
                  <a:srgbClr val="666666"/>
                </a:solidFill>
                <a:latin typeface="Calibri"/>
                <a:ea typeface="Calibri"/>
                <a:cs typeface="Calibri"/>
                <a:sym typeface="Calibri"/>
              </a:rPr>
              <a:t>The motivated to work on this project to contribute to this field and enhance improvements in the application's and the huge investments large corporates do in feedbacks and surveys but fail to get equitable response on their investments.</a:t>
            </a:r>
            <a:endParaRPr sz="1600">
              <a:solidFill>
                <a:srgbClr val="666666"/>
              </a:solidFill>
              <a:latin typeface="Calibri"/>
              <a:ea typeface="Calibri"/>
              <a:cs typeface="Calibri"/>
              <a:sym typeface="Calibri"/>
            </a:endParaRPr>
          </a:p>
          <a:p>
            <a:pPr indent="0" lvl="0" marL="914400" rtl="0" algn="just">
              <a:lnSpc>
                <a:spcPct val="100000"/>
              </a:lnSpc>
              <a:spcBef>
                <a:spcPts val="0"/>
              </a:spcBef>
              <a:spcAft>
                <a:spcPts val="0"/>
              </a:spcAft>
              <a:buNone/>
            </a:pPr>
            <a:r>
              <a:t/>
            </a:r>
            <a:endParaRPr sz="1600">
              <a:solidFill>
                <a:srgbClr val="666666"/>
              </a:solidFill>
              <a:latin typeface="Calibri"/>
              <a:ea typeface="Calibri"/>
              <a:cs typeface="Calibri"/>
              <a:sym typeface="Calibri"/>
            </a:endParaRPr>
          </a:p>
          <a:p>
            <a:pPr indent="-330200" lvl="0" marL="914400" rtl="0" algn="just">
              <a:lnSpc>
                <a:spcPct val="100000"/>
              </a:lnSpc>
              <a:spcBef>
                <a:spcPts val="0"/>
              </a:spcBef>
              <a:spcAft>
                <a:spcPts val="0"/>
              </a:spcAft>
              <a:buClr>
                <a:srgbClr val="666666"/>
              </a:buClr>
              <a:buSzPts val="1600"/>
              <a:buFont typeface="Calibri"/>
              <a:buChar char="●"/>
            </a:pPr>
            <a:r>
              <a:rPr lang="en" sz="1600">
                <a:solidFill>
                  <a:srgbClr val="666666"/>
                </a:solidFill>
                <a:latin typeface="Calibri"/>
                <a:ea typeface="Calibri"/>
                <a:cs typeface="Calibri"/>
                <a:sym typeface="Calibri"/>
              </a:rPr>
              <a:t>Emotion detection through facial gestures is a technology that aims to improve product and services performance by monitoring customer behavior to certain product and services of staff by their evaluation</a:t>
            </a:r>
            <a:endParaRPr sz="1600">
              <a:solidFill>
                <a:srgbClr val="666666"/>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nvSpPr>
        <p:spPr>
          <a:xfrm>
            <a:off x="2882925" y="1141588"/>
            <a:ext cx="1821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D</a:t>
            </a:r>
            <a:r>
              <a:rPr lang="en">
                <a:latin typeface="Calibri"/>
                <a:ea typeface="Calibri"/>
                <a:cs typeface="Calibri"/>
                <a:sym typeface="Calibri"/>
              </a:rPr>
              <a:t>ataset</a:t>
            </a:r>
            <a:endParaRPr>
              <a:latin typeface="Calibri"/>
              <a:ea typeface="Calibri"/>
              <a:cs typeface="Calibri"/>
              <a:sym typeface="Calibri"/>
            </a:endParaRPr>
          </a:p>
        </p:txBody>
      </p:sp>
      <p:sp>
        <p:nvSpPr>
          <p:cNvPr id="112" name="Google Shape;112;p17"/>
          <p:cNvSpPr txBox="1"/>
          <p:nvPr/>
        </p:nvSpPr>
        <p:spPr>
          <a:xfrm>
            <a:off x="2882925" y="1860563"/>
            <a:ext cx="1821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Image Augmentation</a:t>
            </a:r>
            <a:endParaRPr>
              <a:latin typeface="Calibri"/>
              <a:ea typeface="Calibri"/>
              <a:cs typeface="Calibri"/>
              <a:sym typeface="Calibri"/>
            </a:endParaRPr>
          </a:p>
        </p:txBody>
      </p:sp>
      <p:sp>
        <p:nvSpPr>
          <p:cNvPr id="113" name="Google Shape;113;p17"/>
          <p:cNvSpPr txBox="1"/>
          <p:nvPr/>
        </p:nvSpPr>
        <p:spPr>
          <a:xfrm>
            <a:off x="2882925" y="3419725"/>
            <a:ext cx="1821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Training</a:t>
            </a:r>
            <a:endParaRPr>
              <a:latin typeface="Calibri"/>
              <a:ea typeface="Calibri"/>
              <a:cs typeface="Calibri"/>
              <a:sym typeface="Calibri"/>
            </a:endParaRPr>
          </a:p>
        </p:txBody>
      </p:sp>
      <p:sp>
        <p:nvSpPr>
          <p:cNvPr id="114" name="Google Shape;114;p17"/>
          <p:cNvSpPr txBox="1"/>
          <p:nvPr>
            <p:ph type="title"/>
          </p:nvPr>
        </p:nvSpPr>
        <p:spPr>
          <a:xfrm>
            <a:off x="257200" y="420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u="sng">
                <a:latin typeface="Calibri"/>
                <a:ea typeface="Calibri"/>
                <a:cs typeface="Calibri"/>
                <a:sym typeface="Calibri"/>
              </a:rPr>
              <a:t>Approach of  </a:t>
            </a:r>
            <a:r>
              <a:rPr b="1" lang="en" sz="2700" u="sng">
                <a:highlight>
                  <a:srgbClr val="FFFFFF"/>
                </a:highlight>
                <a:latin typeface="Calibri"/>
                <a:ea typeface="Calibri"/>
                <a:cs typeface="Calibri"/>
                <a:sym typeface="Calibri"/>
              </a:rPr>
              <a:t>Facial Emotion Detection Using CNN</a:t>
            </a:r>
            <a:endParaRPr b="1" sz="2700" u="sng">
              <a:highlight>
                <a:srgbClr val="FFFFFF"/>
              </a:highlight>
              <a:latin typeface="Calibri"/>
              <a:ea typeface="Calibri"/>
              <a:cs typeface="Calibri"/>
              <a:sym typeface="Calibri"/>
            </a:endParaRPr>
          </a:p>
          <a:p>
            <a:pPr indent="0" lvl="0" marL="0" rtl="0" algn="l">
              <a:spcBef>
                <a:spcPts val="0"/>
              </a:spcBef>
              <a:spcAft>
                <a:spcPts val="0"/>
              </a:spcAft>
              <a:buSzPts val="990"/>
              <a:buNone/>
            </a:pPr>
            <a:r>
              <a:t/>
            </a:r>
            <a:endParaRPr sz="2700"/>
          </a:p>
        </p:txBody>
      </p:sp>
      <p:sp>
        <p:nvSpPr>
          <p:cNvPr id="115" name="Google Shape;115;p17"/>
          <p:cNvSpPr txBox="1"/>
          <p:nvPr/>
        </p:nvSpPr>
        <p:spPr>
          <a:xfrm>
            <a:off x="2882925" y="2579538"/>
            <a:ext cx="1821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Feature Extraction</a:t>
            </a:r>
            <a:endParaRPr>
              <a:latin typeface="Roboto"/>
              <a:ea typeface="Roboto"/>
              <a:cs typeface="Roboto"/>
              <a:sym typeface="Roboto"/>
            </a:endParaRPr>
          </a:p>
        </p:txBody>
      </p:sp>
      <p:sp>
        <p:nvSpPr>
          <p:cNvPr id="116" name="Google Shape;116;p17"/>
          <p:cNvSpPr txBox="1"/>
          <p:nvPr/>
        </p:nvSpPr>
        <p:spPr>
          <a:xfrm>
            <a:off x="2882925" y="4130400"/>
            <a:ext cx="18213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Calibri"/>
                <a:ea typeface="Calibri"/>
                <a:cs typeface="Calibri"/>
                <a:sym typeface="Calibri"/>
              </a:rPr>
              <a:t>Validation</a:t>
            </a:r>
            <a:endParaRPr>
              <a:latin typeface="Calibri"/>
              <a:ea typeface="Calibri"/>
              <a:cs typeface="Calibri"/>
              <a:sym typeface="Calibri"/>
            </a:endParaRPr>
          </a:p>
        </p:txBody>
      </p:sp>
      <p:cxnSp>
        <p:nvCxnSpPr>
          <p:cNvPr id="117" name="Google Shape;117;p17"/>
          <p:cNvCxnSpPr>
            <a:stCxn id="111" idx="2"/>
            <a:endCxn id="112" idx="0"/>
          </p:cNvCxnSpPr>
          <p:nvPr/>
        </p:nvCxnSpPr>
        <p:spPr>
          <a:xfrm>
            <a:off x="3793575" y="1541788"/>
            <a:ext cx="0" cy="3189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17"/>
          <p:cNvCxnSpPr>
            <a:stCxn id="112" idx="2"/>
            <a:endCxn id="115" idx="0"/>
          </p:cNvCxnSpPr>
          <p:nvPr/>
        </p:nvCxnSpPr>
        <p:spPr>
          <a:xfrm>
            <a:off x="3793575" y="2260763"/>
            <a:ext cx="0" cy="318900"/>
          </a:xfrm>
          <a:prstGeom prst="straightConnector1">
            <a:avLst/>
          </a:prstGeom>
          <a:noFill/>
          <a:ln cap="flat" cmpd="sng" w="9525">
            <a:solidFill>
              <a:schemeClr val="dk2"/>
            </a:solidFill>
            <a:prstDash val="solid"/>
            <a:round/>
            <a:headEnd len="med" w="med" type="none"/>
            <a:tailEnd len="med" w="med" type="triangle"/>
          </a:ln>
        </p:spPr>
      </p:cxnSp>
      <p:cxnSp>
        <p:nvCxnSpPr>
          <p:cNvPr id="119" name="Google Shape;119;p17"/>
          <p:cNvCxnSpPr>
            <a:stCxn id="115" idx="2"/>
            <a:endCxn id="113" idx="0"/>
          </p:cNvCxnSpPr>
          <p:nvPr/>
        </p:nvCxnSpPr>
        <p:spPr>
          <a:xfrm>
            <a:off x="3793575" y="2979738"/>
            <a:ext cx="0" cy="440100"/>
          </a:xfrm>
          <a:prstGeom prst="straightConnector1">
            <a:avLst/>
          </a:prstGeom>
          <a:noFill/>
          <a:ln cap="flat" cmpd="sng" w="9525">
            <a:solidFill>
              <a:schemeClr val="dk2"/>
            </a:solidFill>
            <a:prstDash val="solid"/>
            <a:round/>
            <a:headEnd len="med" w="med" type="none"/>
            <a:tailEnd len="med" w="med" type="triangle"/>
          </a:ln>
        </p:spPr>
      </p:cxnSp>
      <p:cxnSp>
        <p:nvCxnSpPr>
          <p:cNvPr id="120" name="Google Shape;120;p17"/>
          <p:cNvCxnSpPr>
            <a:stCxn id="113" idx="2"/>
            <a:endCxn id="116" idx="0"/>
          </p:cNvCxnSpPr>
          <p:nvPr/>
        </p:nvCxnSpPr>
        <p:spPr>
          <a:xfrm>
            <a:off x="3793575" y="3819925"/>
            <a:ext cx="0" cy="310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Facial Emotion Detection</a:t>
            </a:r>
            <a:endParaRPr/>
          </a:p>
        </p:txBody>
      </p:sp>
      <p:sp>
        <p:nvSpPr>
          <p:cNvPr id="126" name="Google Shape;12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53543" lvl="0" marL="457200" rtl="0" algn="just">
              <a:spcBef>
                <a:spcPts val="0"/>
              </a:spcBef>
              <a:spcAft>
                <a:spcPts val="0"/>
              </a:spcAft>
              <a:buSzPts val="1968"/>
              <a:buFont typeface="Calibri"/>
              <a:buChar char="●"/>
            </a:pPr>
            <a:r>
              <a:rPr lang="en" sz="1967">
                <a:latin typeface="Calibri"/>
                <a:ea typeface="Calibri"/>
                <a:cs typeface="Calibri"/>
                <a:sym typeface="Calibri"/>
              </a:rPr>
              <a:t>In this research, we describe a dilated convolution-based approach to learning about convolutional neural networks. Where we'll build a deep network to identify facial emotions  </a:t>
            </a:r>
            <a:endParaRPr sz="1967">
              <a:latin typeface="Calibri"/>
              <a:ea typeface="Calibri"/>
              <a:cs typeface="Calibri"/>
              <a:sym typeface="Calibri"/>
            </a:endParaRPr>
          </a:p>
          <a:p>
            <a:pPr indent="-353543" lvl="0" marL="457200" rtl="0" algn="just">
              <a:spcBef>
                <a:spcPts val="0"/>
              </a:spcBef>
              <a:spcAft>
                <a:spcPts val="0"/>
              </a:spcAft>
              <a:buSzPts val="1968"/>
              <a:buFont typeface="Calibri"/>
              <a:buChar char="●"/>
            </a:pPr>
            <a:r>
              <a:rPr lang="en" sz="1967">
                <a:latin typeface="Calibri"/>
                <a:ea typeface="Calibri"/>
                <a:cs typeface="Calibri"/>
                <a:sym typeface="Calibri"/>
              </a:rPr>
              <a:t>collect the data that has been broken down into various classes and label it in a sequential manner and use it for building a model.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idx="1" type="body"/>
          </p:nvPr>
        </p:nvSpPr>
        <p:spPr>
          <a:xfrm>
            <a:off x="355275" y="287175"/>
            <a:ext cx="5377500" cy="4220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t/>
            </a:r>
            <a:endParaRPr sz="1967">
              <a:latin typeface="Calibri"/>
              <a:ea typeface="Calibri"/>
              <a:cs typeface="Calibri"/>
              <a:sym typeface="Calibri"/>
            </a:endParaRPr>
          </a:p>
          <a:p>
            <a:pPr indent="-353543" lvl="0" marL="457200" rtl="0" algn="just">
              <a:spcBef>
                <a:spcPts val="1200"/>
              </a:spcBef>
              <a:spcAft>
                <a:spcPts val="0"/>
              </a:spcAft>
              <a:buSzPts val="1968"/>
              <a:buFont typeface="Calibri"/>
              <a:buChar char="●"/>
            </a:pPr>
            <a:r>
              <a:rPr lang="en" sz="1967">
                <a:latin typeface="Calibri"/>
                <a:ea typeface="Calibri"/>
                <a:cs typeface="Calibri"/>
                <a:sym typeface="Calibri"/>
              </a:rPr>
              <a:t>There are numerous emotions that a human can experience in facial emotion detection. Therefore, we will concentrate on a few courses and train a model that can detect face emotion. </a:t>
            </a:r>
            <a:endParaRPr sz="1967">
              <a:latin typeface="Calibri"/>
              <a:ea typeface="Calibri"/>
              <a:cs typeface="Calibri"/>
              <a:sym typeface="Calibri"/>
            </a:endParaRPr>
          </a:p>
          <a:p>
            <a:pPr indent="-353543" lvl="0" marL="457200" rtl="0" algn="just">
              <a:spcBef>
                <a:spcPts val="0"/>
              </a:spcBef>
              <a:spcAft>
                <a:spcPts val="0"/>
              </a:spcAft>
              <a:buSzPts val="1968"/>
              <a:buFont typeface="Calibri"/>
              <a:buChar char="●"/>
            </a:pPr>
            <a:r>
              <a:rPr lang="en" sz="1967">
                <a:latin typeface="Calibri"/>
                <a:ea typeface="Calibri"/>
                <a:cs typeface="Calibri"/>
                <a:sym typeface="Calibri"/>
              </a:rPr>
              <a:t>The machine learning model will then attempt to differentiate between various inputs before producing results.</a:t>
            </a:r>
            <a:endParaRPr sz="1967">
              <a:latin typeface="Calibri"/>
              <a:ea typeface="Calibri"/>
              <a:cs typeface="Calibri"/>
              <a:sym typeface="Calibri"/>
            </a:endParaRPr>
          </a:p>
          <a:p>
            <a:pPr indent="-353543" lvl="0" marL="457200" rtl="0" algn="just">
              <a:spcBef>
                <a:spcPts val="0"/>
              </a:spcBef>
              <a:spcAft>
                <a:spcPts val="0"/>
              </a:spcAft>
              <a:buSzPts val="1968"/>
              <a:buFont typeface="Calibri"/>
              <a:buChar char="●"/>
            </a:pPr>
            <a:r>
              <a:rPr lang="en" sz="1967">
                <a:latin typeface="Calibri"/>
                <a:ea typeface="Calibri"/>
                <a:cs typeface="Calibri"/>
                <a:sym typeface="Calibri"/>
              </a:rPr>
              <a:t>It will use facial recognition to find human faces and artificial intelligence techniques like neural networks to analyse human emotions.</a:t>
            </a:r>
            <a:endParaRPr sz="1967">
              <a:latin typeface="Calibri"/>
              <a:ea typeface="Calibri"/>
              <a:cs typeface="Calibri"/>
              <a:sym typeface="Calibri"/>
            </a:endParaRPr>
          </a:p>
          <a:p>
            <a:pPr indent="0" lvl="0" marL="0" rtl="0" algn="just">
              <a:spcBef>
                <a:spcPts val="1200"/>
              </a:spcBef>
              <a:spcAft>
                <a:spcPts val="1200"/>
              </a:spcAft>
              <a:buNone/>
            </a:pPr>
            <a:r>
              <a:t/>
            </a:r>
            <a:endParaRPr sz="1600">
              <a:solidFill>
                <a:schemeClr val="dk1"/>
              </a:solidFill>
              <a:latin typeface="Times New Roman"/>
              <a:ea typeface="Times New Roman"/>
              <a:cs typeface="Times New Roman"/>
              <a:sym typeface="Times New Roman"/>
            </a:endParaRPr>
          </a:p>
        </p:txBody>
      </p:sp>
      <p:pic>
        <p:nvPicPr>
          <p:cNvPr id="132" name="Google Shape;132;p19"/>
          <p:cNvPicPr preferRelativeResize="0"/>
          <p:nvPr/>
        </p:nvPicPr>
        <p:blipFill>
          <a:blip r:embed="rId3">
            <a:alphaModFix/>
          </a:blip>
          <a:stretch>
            <a:fillRect/>
          </a:stretch>
        </p:blipFill>
        <p:spPr>
          <a:xfrm>
            <a:off x="5939675" y="287175"/>
            <a:ext cx="3106426" cy="1747364"/>
          </a:xfrm>
          <a:prstGeom prst="rect">
            <a:avLst/>
          </a:prstGeom>
          <a:noFill/>
          <a:ln>
            <a:noFill/>
          </a:ln>
        </p:spPr>
      </p:pic>
      <p:pic>
        <p:nvPicPr>
          <p:cNvPr id="133" name="Google Shape;133;p19"/>
          <p:cNvPicPr preferRelativeResize="0"/>
          <p:nvPr/>
        </p:nvPicPr>
        <p:blipFill>
          <a:blip r:embed="rId4">
            <a:alphaModFix/>
          </a:blip>
          <a:stretch>
            <a:fillRect/>
          </a:stretch>
        </p:blipFill>
        <p:spPr>
          <a:xfrm>
            <a:off x="5939675" y="2186950"/>
            <a:ext cx="3106426" cy="1660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Description</a:t>
            </a:r>
            <a:endParaRPr/>
          </a:p>
        </p:txBody>
      </p:sp>
      <p:sp>
        <p:nvSpPr>
          <p:cNvPr id="139" name="Google Shape;139;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1600">
                <a:solidFill>
                  <a:srgbClr val="666666"/>
                </a:solidFill>
                <a:latin typeface="Calibri"/>
                <a:ea typeface="Calibri"/>
                <a:cs typeface="Calibri"/>
                <a:sym typeface="Calibri"/>
              </a:rPr>
              <a:t>People display a variety of emotions, anger,sadness, disgust, fear, happiness, and surprise. By utilising all these qualities, we may achieve advancements in a number of different areas.</a:t>
            </a:r>
            <a:endParaRPr sz="1600">
              <a:solidFill>
                <a:srgbClr val="666666"/>
              </a:solidFill>
              <a:latin typeface="Calibri"/>
              <a:ea typeface="Calibri"/>
              <a:cs typeface="Calibri"/>
              <a:sym typeface="Calibri"/>
            </a:endParaRPr>
          </a:p>
          <a:p>
            <a:pPr indent="-330200" lvl="0" marL="457200" rtl="0" algn="just">
              <a:lnSpc>
                <a:spcPct val="100000"/>
              </a:lnSpc>
              <a:spcBef>
                <a:spcPts val="0"/>
              </a:spcBef>
              <a:spcAft>
                <a:spcPts val="0"/>
              </a:spcAft>
              <a:buClr>
                <a:srgbClr val="666666"/>
              </a:buClr>
              <a:buSzPts val="1600"/>
              <a:buFont typeface="Calibri"/>
              <a:buChar char="●"/>
            </a:pPr>
            <a:r>
              <a:rPr lang="en" sz="1600">
                <a:solidFill>
                  <a:srgbClr val="666666"/>
                </a:solidFill>
                <a:latin typeface="Calibri"/>
                <a:ea typeface="Calibri"/>
                <a:cs typeface="Calibri"/>
                <a:sym typeface="Calibri"/>
              </a:rPr>
              <a:t>The data consists of 48X48 pixel grayscale images of </a:t>
            </a:r>
            <a:endParaRPr sz="1600">
              <a:solidFill>
                <a:srgbClr val="666666"/>
              </a:solidFill>
              <a:latin typeface="Calibri"/>
              <a:ea typeface="Calibri"/>
              <a:cs typeface="Calibri"/>
              <a:sym typeface="Calibri"/>
            </a:endParaRPr>
          </a:p>
          <a:p>
            <a:pPr indent="0" lvl="0" marL="457200" rtl="0" algn="just">
              <a:lnSpc>
                <a:spcPct val="100000"/>
              </a:lnSpc>
              <a:spcBef>
                <a:spcPts val="0"/>
              </a:spcBef>
              <a:spcAft>
                <a:spcPts val="0"/>
              </a:spcAft>
              <a:buNone/>
            </a:pPr>
            <a:r>
              <a:rPr lang="en" sz="1600">
                <a:solidFill>
                  <a:srgbClr val="666666"/>
                </a:solidFill>
                <a:latin typeface="Calibri"/>
                <a:ea typeface="Calibri"/>
                <a:cs typeface="Calibri"/>
                <a:sym typeface="Calibri"/>
              </a:rPr>
              <a:t>Images of faces.The faces have been classified into</a:t>
            </a:r>
            <a:endParaRPr sz="1600">
              <a:solidFill>
                <a:srgbClr val="666666"/>
              </a:solidFill>
              <a:latin typeface="Calibri"/>
              <a:ea typeface="Calibri"/>
              <a:cs typeface="Calibri"/>
              <a:sym typeface="Calibri"/>
            </a:endParaRPr>
          </a:p>
          <a:p>
            <a:pPr indent="0" lvl="0" marL="457200" rtl="0" algn="just">
              <a:lnSpc>
                <a:spcPct val="100000"/>
              </a:lnSpc>
              <a:spcBef>
                <a:spcPts val="0"/>
              </a:spcBef>
              <a:spcAft>
                <a:spcPts val="0"/>
              </a:spcAft>
              <a:buNone/>
            </a:pPr>
            <a:r>
              <a:rPr lang="en" sz="1600">
                <a:solidFill>
                  <a:srgbClr val="666666"/>
                </a:solidFill>
                <a:latin typeface="Calibri"/>
                <a:ea typeface="Calibri"/>
                <a:cs typeface="Calibri"/>
                <a:sym typeface="Calibri"/>
              </a:rPr>
              <a:t>Seven categories(0=Angry,1=Disgust,2=Fear,3=Happy,</a:t>
            </a:r>
            <a:endParaRPr sz="1600">
              <a:solidFill>
                <a:srgbClr val="666666"/>
              </a:solidFill>
              <a:latin typeface="Calibri"/>
              <a:ea typeface="Calibri"/>
              <a:cs typeface="Calibri"/>
              <a:sym typeface="Calibri"/>
            </a:endParaRPr>
          </a:p>
          <a:p>
            <a:pPr indent="0" lvl="0" marL="457200" rtl="0" algn="just">
              <a:lnSpc>
                <a:spcPct val="100000"/>
              </a:lnSpc>
              <a:spcBef>
                <a:spcPts val="0"/>
              </a:spcBef>
              <a:spcAft>
                <a:spcPts val="0"/>
              </a:spcAft>
              <a:buNone/>
            </a:pPr>
            <a:r>
              <a:rPr lang="en" sz="1600">
                <a:solidFill>
                  <a:srgbClr val="666666"/>
                </a:solidFill>
                <a:latin typeface="Calibri"/>
                <a:ea typeface="Calibri"/>
                <a:cs typeface="Calibri"/>
                <a:sym typeface="Calibri"/>
              </a:rPr>
              <a:t>4=Sad,5=Surprise,6=Neutral)</a:t>
            </a:r>
            <a:endParaRPr sz="1600">
              <a:solidFill>
                <a:srgbClr val="666666"/>
              </a:solidFill>
              <a:latin typeface="Calibri"/>
              <a:ea typeface="Calibri"/>
              <a:cs typeface="Calibri"/>
              <a:sym typeface="Calibri"/>
            </a:endParaRPr>
          </a:p>
          <a:p>
            <a:pPr indent="-330200" lvl="0" marL="457200" rtl="0" algn="just">
              <a:lnSpc>
                <a:spcPct val="100000"/>
              </a:lnSpc>
              <a:spcBef>
                <a:spcPts val="0"/>
              </a:spcBef>
              <a:spcAft>
                <a:spcPts val="0"/>
              </a:spcAft>
              <a:buClr>
                <a:srgbClr val="666666"/>
              </a:buClr>
              <a:buSzPts val="1600"/>
              <a:buFont typeface="Calibri"/>
              <a:buChar char="●"/>
            </a:pPr>
            <a:r>
              <a:rPr lang="en" sz="1600">
                <a:solidFill>
                  <a:srgbClr val="666666"/>
                </a:solidFill>
                <a:latin typeface="Calibri"/>
                <a:ea typeface="Calibri"/>
                <a:cs typeface="Calibri"/>
                <a:sym typeface="Calibri"/>
              </a:rPr>
              <a:t>The training set consist of 28,703 examples.The public</a:t>
            </a:r>
            <a:endParaRPr sz="1600">
              <a:solidFill>
                <a:srgbClr val="666666"/>
              </a:solidFill>
              <a:latin typeface="Calibri"/>
              <a:ea typeface="Calibri"/>
              <a:cs typeface="Calibri"/>
              <a:sym typeface="Calibri"/>
            </a:endParaRPr>
          </a:p>
          <a:p>
            <a:pPr indent="0" lvl="0" marL="0" rtl="0" algn="just">
              <a:lnSpc>
                <a:spcPct val="100000"/>
              </a:lnSpc>
              <a:spcBef>
                <a:spcPts val="0"/>
              </a:spcBef>
              <a:spcAft>
                <a:spcPts val="0"/>
              </a:spcAft>
              <a:buNone/>
            </a:pPr>
            <a:r>
              <a:rPr lang="en" sz="1600">
                <a:solidFill>
                  <a:srgbClr val="666666"/>
                </a:solidFill>
                <a:latin typeface="Calibri"/>
                <a:ea typeface="Calibri"/>
                <a:cs typeface="Calibri"/>
                <a:sym typeface="Calibri"/>
              </a:rPr>
              <a:t>          set used for leaderboard of 3,589 examples. The finial </a:t>
            </a:r>
            <a:endParaRPr sz="1600">
              <a:solidFill>
                <a:srgbClr val="666666"/>
              </a:solidFill>
              <a:latin typeface="Calibri"/>
              <a:ea typeface="Calibri"/>
              <a:cs typeface="Calibri"/>
              <a:sym typeface="Calibri"/>
            </a:endParaRPr>
          </a:p>
          <a:p>
            <a:pPr indent="0" lvl="0" marL="0" rtl="0" algn="just">
              <a:lnSpc>
                <a:spcPct val="100000"/>
              </a:lnSpc>
              <a:spcBef>
                <a:spcPts val="0"/>
              </a:spcBef>
              <a:spcAft>
                <a:spcPts val="0"/>
              </a:spcAft>
              <a:buNone/>
            </a:pPr>
            <a:r>
              <a:rPr lang="en" sz="1600">
                <a:solidFill>
                  <a:srgbClr val="666666"/>
                </a:solidFill>
                <a:latin typeface="Calibri"/>
                <a:ea typeface="Calibri"/>
                <a:cs typeface="Calibri"/>
                <a:sym typeface="Calibri"/>
              </a:rPr>
              <a:t>          set, to evaluate the model,consists another 3,589 </a:t>
            </a:r>
            <a:endParaRPr sz="1600">
              <a:solidFill>
                <a:srgbClr val="666666"/>
              </a:solidFill>
              <a:latin typeface="Calibri"/>
              <a:ea typeface="Calibri"/>
              <a:cs typeface="Calibri"/>
              <a:sym typeface="Calibri"/>
            </a:endParaRPr>
          </a:p>
          <a:p>
            <a:pPr indent="0" lvl="0" marL="0" rtl="0" algn="just">
              <a:lnSpc>
                <a:spcPct val="100000"/>
              </a:lnSpc>
              <a:spcBef>
                <a:spcPts val="0"/>
              </a:spcBef>
              <a:spcAft>
                <a:spcPts val="0"/>
              </a:spcAft>
              <a:buNone/>
            </a:pPr>
            <a:r>
              <a:rPr lang="en" sz="1600">
                <a:solidFill>
                  <a:srgbClr val="666666"/>
                </a:solidFill>
                <a:latin typeface="Calibri"/>
                <a:ea typeface="Calibri"/>
                <a:cs typeface="Calibri"/>
                <a:sym typeface="Calibri"/>
              </a:rPr>
              <a:t>          examples. This data was prepared by FER-2013 on going </a:t>
            </a:r>
            <a:endParaRPr sz="1600">
              <a:solidFill>
                <a:srgbClr val="666666"/>
              </a:solidFill>
              <a:latin typeface="Calibri"/>
              <a:ea typeface="Calibri"/>
              <a:cs typeface="Calibri"/>
              <a:sym typeface="Calibri"/>
            </a:endParaRPr>
          </a:p>
          <a:p>
            <a:pPr indent="0" lvl="0" marL="0" rtl="0" algn="just">
              <a:lnSpc>
                <a:spcPct val="100000"/>
              </a:lnSpc>
              <a:spcBef>
                <a:spcPts val="0"/>
              </a:spcBef>
              <a:spcAft>
                <a:spcPts val="0"/>
              </a:spcAft>
              <a:buNone/>
            </a:pPr>
            <a:r>
              <a:rPr lang="en" sz="1600">
                <a:solidFill>
                  <a:srgbClr val="666666"/>
                </a:solidFill>
                <a:latin typeface="Calibri"/>
                <a:ea typeface="Calibri"/>
                <a:cs typeface="Calibri"/>
                <a:sym typeface="Calibri"/>
              </a:rPr>
              <a:t>          research project.</a:t>
            </a:r>
            <a:endParaRPr sz="1600">
              <a:solidFill>
                <a:srgbClr val="666666"/>
              </a:solidFill>
              <a:latin typeface="Calibri"/>
              <a:ea typeface="Calibri"/>
              <a:cs typeface="Calibri"/>
              <a:sym typeface="Calibri"/>
            </a:endParaRPr>
          </a:p>
        </p:txBody>
      </p:sp>
      <p:pic>
        <p:nvPicPr>
          <p:cNvPr id="140" name="Google Shape;140;p20"/>
          <p:cNvPicPr preferRelativeResize="0"/>
          <p:nvPr/>
        </p:nvPicPr>
        <p:blipFill rotWithShape="1">
          <a:blip r:embed="rId3">
            <a:alphaModFix/>
          </a:blip>
          <a:srcRect b="0" l="0" r="8684" t="0"/>
          <a:stretch/>
        </p:blipFill>
        <p:spPr>
          <a:xfrm>
            <a:off x="5455650" y="1812650"/>
            <a:ext cx="3252850" cy="1825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Image augmentation</a:t>
            </a:r>
            <a:endParaRPr/>
          </a:p>
        </p:txBody>
      </p:sp>
      <p:sp>
        <p:nvSpPr>
          <p:cNvPr id="146" name="Google Shape;146;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data is generated using the training set by applying transformations.</a:t>
            </a:r>
            <a:endParaRPr/>
          </a:p>
          <a:p>
            <a:pPr indent="-342900" lvl="0" marL="457200" rtl="0" algn="l">
              <a:spcBef>
                <a:spcPts val="0"/>
              </a:spcBef>
              <a:spcAft>
                <a:spcPts val="0"/>
              </a:spcAft>
              <a:buSzPts val="1800"/>
              <a:buChar char="●"/>
            </a:pPr>
            <a:r>
              <a:rPr lang="en"/>
              <a:t>It is required if the training data is not sufficient enough to learn representation.</a:t>
            </a:r>
            <a:endParaRPr/>
          </a:p>
          <a:p>
            <a:pPr indent="-342900" lvl="0" marL="457200" rtl="0" algn="l">
              <a:spcBef>
                <a:spcPts val="0"/>
              </a:spcBef>
              <a:spcAft>
                <a:spcPts val="0"/>
              </a:spcAft>
              <a:buSzPts val="1800"/>
              <a:buChar char="●"/>
            </a:pPr>
            <a:r>
              <a:rPr lang="en"/>
              <a:t>The Image data is </a:t>
            </a:r>
            <a:r>
              <a:rPr lang="en"/>
              <a:t>generated</a:t>
            </a:r>
            <a:r>
              <a:rPr lang="en"/>
              <a:t> by transforming the actual training images by rotating,crop,shift,sher,zoom,flip,reflection,normalization etc.</a:t>
            </a:r>
            <a:endParaRPr/>
          </a:p>
        </p:txBody>
      </p:sp>
      <p:pic>
        <p:nvPicPr>
          <p:cNvPr id="147" name="Google Shape;147;p21"/>
          <p:cNvPicPr preferRelativeResize="0"/>
          <p:nvPr/>
        </p:nvPicPr>
        <p:blipFill rotWithShape="1">
          <a:blip r:embed="rId3">
            <a:alphaModFix/>
          </a:blip>
          <a:srcRect b="0" l="0" r="0" t="0"/>
          <a:stretch/>
        </p:blipFill>
        <p:spPr>
          <a:xfrm>
            <a:off x="842550" y="2855477"/>
            <a:ext cx="5152650" cy="1948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