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b9576dc1db64d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b9576dc1db64d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940162298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7940162298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b0f91c7b05e663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b0f91c7b05e663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794016229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79401622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794016229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794016229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7940162298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7940162298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46700" y="2032825"/>
            <a:ext cx="7950900" cy="1008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latin typeface="Calibri"/>
                <a:ea typeface="Calibri"/>
                <a:cs typeface="Calibri"/>
                <a:sym typeface="Calibri"/>
              </a:rPr>
              <a:t>Emotion Recognition</a:t>
            </a:r>
            <a:endParaRPr b="1">
              <a:latin typeface="Calibri"/>
              <a:ea typeface="Calibri"/>
              <a:cs typeface="Calibri"/>
              <a:sym typeface="Calibri"/>
            </a:endParaRPr>
          </a:p>
        </p:txBody>
      </p:sp>
      <p:sp>
        <p:nvSpPr>
          <p:cNvPr id="86" name="Google Shape;86;p13"/>
          <p:cNvSpPr txBox="1"/>
          <p:nvPr/>
        </p:nvSpPr>
        <p:spPr>
          <a:xfrm>
            <a:off x="596550" y="3248975"/>
            <a:ext cx="4387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lt1"/>
                </a:solidFill>
                <a:latin typeface="Calibri"/>
                <a:ea typeface="Calibri"/>
                <a:cs typeface="Calibri"/>
                <a:sym typeface="Calibri"/>
              </a:rPr>
              <a:t>AKITI SRI KALYAN REDDY</a:t>
            </a:r>
            <a:endParaRPr b="1" sz="1900">
              <a:solidFill>
                <a:schemeClr val="lt1"/>
              </a:solidFill>
              <a:latin typeface="Calibri"/>
              <a:ea typeface="Calibri"/>
              <a:cs typeface="Calibri"/>
              <a:sym typeface="Calibri"/>
            </a:endParaRPr>
          </a:p>
          <a:p>
            <a:pPr indent="0" lvl="0" marL="0" rtl="0" algn="l">
              <a:spcBef>
                <a:spcPts val="0"/>
              </a:spcBef>
              <a:spcAft>
                <a:spcPts val="0"/>
              </a:spcAft>
              <a:buNone/>
            </a:pPr>
            <a:r>
              <a:rPr b="1" lang="en" sz="1900">
                <a:solidFill>
                  <a:schemeClr val="lt1"/>
                </a:solidFill>
                <a:latin typeface="Calibri"/>
                <a:ea typeface="Calibri"/>
                <a:cs typeface="Calibri"/>
                <a:sym typeface="Calibri"/>
              </a:rPr>
              <a:t>19STUCHH010130</a:t>
            </a:r>
            <a:endParaRPr b="1" sz="19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Calibri"/>
                <a:ea typeface="Calibri"/>
                <a:cs typeface="Calibri"/>
                <a:sym typeface="Calibri"/>
              </a:rPr>
              <a:t>Introduction</a:t>
            </a:r>
            <a:endParaRPr b="1" u="sng">
              <a:latin typeface="Calibri"/>
              <a:ea typeface="Calibri"/>
              <a:cs typeface="Calibri"/>
              <a:sym typeface="Calibri"/>
            </a:endParaRPr>
          </a:p>
        </p:txBody>
      </p:sp>
      <p:sp>
        <p:nvSpPr>
          <p:cNvPr id="92" name="Google Shape;92;p14"/>
          <p:cNvSpPr txBox="1"/>
          <p:nvPr>
            <p:ph idx="1" type="body"/>
          </p:nvPr>
        </p:nvSpPr>
        <p:spPr>
          <a:xfrm>
            <a:off x="311700" y="1063675"/>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600">
                <a:latin typeface="Calibri"/>
                <a:ea typeface="Calibri"/>
                <a:cs typeface="Calibri"/>
                <a:sym typeface="Calibri"/>
              </a:rPr>
              <a:t>In our daily lives, we encounter various situations and emotions. An emotion is a strong feeling about a human situation.These emotions and thoughts are expressed through facial expressions and for detecting those emotions we will be using Emotion recognition.It is a technique that uses advanced image processing to read the emotions on a human face where, it detect emotions of different format from the given data.</a:t>
            </a:r>
            <a:endParaRPr sz="1600">
              <a:latin typeface="Calibri"/>
              <a:ea typeface="Calibri"/>
              <a:cs typeface="Calibri"/>
              <a:sym typeface="Calibri"/>
            </a:endParaRPr>
          </a:p>
        </p:txBody>
      </p:sp>
      <p:pic>
        <p:nvPicPr>
          <p:cNvPr id="93" name="Google Shape;93;p14"/>
          <p:cNvPicPr preferRelativeResize="0"/>
          <p:nvPr/>
        </p:nvPicPr>
        <p:blipFill>
          <a:blip r:embed="rId3">
            <a:alphaModFix/>
          </a:blip>
          <a:stretch>
            <a:fillRect/>
          </a:stretch>
        </p:blipFill>
        <p:spPr>
          <a:xfrm>
            <a:off x="3182425" y="2931750"/>
            <a:ext cx="2840975" cy="1732900"/>
          </a:xfrm>
          <a:prstGeom prst="rect">
            <a:avLst/>
          </a:prstGeom>
          <a:noFill/>
          <a:ln>
            <a:noFill/>
          </a:ln>
        </p:spPr>
      </p:pic>
      <p:pic>
        <p:nvPicPr>
          <p:cNvPr id="94" name="Google Shape;94;p14"/>
          <p:cNvPicPr preferRelativeResize="0"/>
          <p:nvPr/>
        </p:nvPicPr>
        <p:blipFill>
          <a:blip r:embed="rId4">
            <a:alphaModFix/>
          </a:blip>
          <a:stretch>
            <a:fillRect/>
          </a:stretch>
        </p:blipFill>
        <p:spPr>
          <a:xfrm>
            <a:off x="311698" y="3144755"/>
            <a:ext cx="2475326" cy="14043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430700" y="283725"/>
            <a:ext cx="8520600" cy="42942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600">
                <a:solidFill>
                  <a:srgbClr val="666666"/>
                </a:solidFill>
                <a:latin typeface="Calibri"/>
                <a:ea typeface="Calibri"/>
                <a:cs typeface="Calibri"/>
                <a:sym typeface="Calibri"/>
              </a:rPr>
              <a:t>People display a variety of emotions, anger,sadness, disgust, fear, happiness, and surprise. By utilising all these qualities, we may achieve advancements in a number of different areas. I'm motivated to work on this project  to contribute to this field and enhance </a:t>
            </a:r>
            <a:r>
              <a:rPr lang="en" sz="1600">
                <a:solidFill>
                  <a:srgbClr val="666666"/>
                </a:solidFill>
                <a:latin typeface="Calibri"/>
                <a:ea typeface="Calibri"/>
                <a:cs typeface="Calibri"/>
                <a:sym typeface="Calibri"/>
              </a:rPr>
              <a:t>improvements</a:t>
            </a:r>
            <a:r>
              <a:rPr lang="en" sz="1600">
                <a:solidFill>
                  <a:srgbClr val="666666"/>
                </a:solidFill>
                <a:latin typeface="Calibri"/>
                <a:ea typeface="Calibri"/>
                <a:cs typeface="Calibri"/>
                <a:sym typeface="Calibri"/>
              </a:rPr>
              <a:t> in the below application's.</a:t>
            </a:r>
            <a:endParaRPr sz="1600">
              <a:solidFill>
                <a:srgbClr val="222222"/>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None/>
            </a:pPr>
            <a:r>
              <a:t/>
            </a:r>
            <a:endParaRPr sz="1350">
              <a:solidFill>
                <a:srgbClr val="222222"/>
              </a:solidFill>
              <a:highlight>
                <a:srgbClr val="FFFFFF"/>
              </a:highlight>
            </a:endParaRPr>
          </a:p>
          <a:p>
            <a:pPr indent="0" lvl="0" marL="0" rtl="0" algn="l">
              <a:lnSpc>
                <a:spcPct val="100000"/>
              </a:lnSpc>
              <a:spcBef>
                <a:spcPts val="0"/>
              </a:spcBef>
              <a:spcAft>
                <a:spcPts val="0"/>
              </a:spcAft>
              <a:buNone/>
            </a:pPr>
            <a:r>
              <a:rPr lang="en" sz="1600">
                <a:solidFill>
                  <a:srgbClr val="666666"/>
                </a:solidFill>
                <a:latin typeface="Calibri"/>
                <a:ea typeface="Calibri"/>
                <a:cs typeface="Calibri"/>
                <a:sym typeface="Calibri"/>
              </a:rPr>
              <a:t>Application of emotion </a:t>
            </a:r>
            <a:r>
              <a:rPr lang="en" sz="1600">
                <a:solidFill>
                  <a:srgbClr val="666666"/>
                </a:solidFill>
                <a:latin typeface="Calibri"/>
                <a:ea typeface="Calibri"/>
                <a:cs typeface="Calibri"/>
                <a:sym typeface="Calibri"/>
              </a:rPr>
              <a:t>detection</a:t>
            </a:r>
            <a:r>
              <a:rPr lang="en" sz="1600">
                <a:solidFill>
                  <a:srgbClr val="666666"/>
                </a:solidFill>
                <a:latin typeface="Calibri"/>
                <a:ea typeface="Calibri"/>
                <a:cs typeface="Calibri"/>
                <a:sym typeface="Calibri"/>
              </a:rPr>
              <a:t> in real life:</a:t>
            </a:r>
            <a:endParaRPr sz="1600">
              <a:solidFill>
                <a:srgbClr val="666666"/>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sz="1600">
              <a:solidFill>
                <a:srgbClr val="666666"/>
              </a:solidFill>
              <a:latin typeface="Calibri"/>
              <a:ea typeface="Calibri"/>
              <a:cs typeface="Calibri"/>
              <a:sym typeface="Calibri"/>
            </a:endParaRPr>
          </a:p>
          <a:p>
            <a:pPr indent="0" lvl="0" marL="0" rtl="0" algn="l">
              <a:spcBef>
                <a:spcPts val="0"/>
              </a:spcBef>
              <a:spcAft>
                <a:spcPts val="0"/>
              </a:spcAft>
              <a:buNone/>
            </a:pPr>
            <a:r>
              <a:rPr lang="en" sz="1600">
                <a:solidFill>
                  <a:srgbClr val="666666"/>
                </a:solidFill>
                <a:latin typeface="Calibri"/>
                <a:ea typeface="Calibri"/>
                <a:cs typeface="Calibri"/>
                <a:sym typeface="Calibri"/>
              </a:rPr>
              <a:t>1)retail: </a:t>
            </a:r>
            <a:r>
              <a:rPr lang="en" sz="1600">
                <a:solidFill>
                  <a:srgbClr val="666666"/>
                </a:solidFill>
                <a:latin typeface="Calibri"/>
                <a:ea typeface="Calibri"/>
                <a:cs typeface="Calibri"/>
                <a:sym typeface="Calibri"/>
              </a:rPr>
              <a:t>advertising</a:t>
            </a:r>
            <a:r>
              <a:rPr lang="en" sz="1600">
                <a:solidFill>
                  <a:srgbClr val="666666"/>
                </a:solidFill>
                <a:latin typeface="Calibri"/>
                <a:ea typeface="Calibri"/>
                <a:cs typeface="Calibri"/>
                <a:sym typeface="Calibri"/>
              </a:rPr>
              <a:t>/</a:t>
            </a:r>
            <a:r>
              <a:rPr lang="en" sz="1600">
                <a:solidFill>
                  <a:srgbClr val="666666"/>
                </a:solidFill>
                <a:latin typeface="Calibri"/>
                <a:ea typeface="Calibri"/>
                <a:cs typeface="Calibri"/>
                <a:sym typeface="Calibri"/>
              </a:rPr>
              <a:t>marketing</a:t>
            </a:r>
            <a:endParaRPr sz="1600">
              <a:solidFill>
                <a:srgbClr val="666666"/>
              </a:solidFill>
              <a:latin typeface="Calibri"/>
              <a:ea typeface="Calibri"/>
              <a:cs typeface="Calibri"/>
              <a:sym typeface="Calibri"/>
            </a:endParaRPr>
          </a:p>
          <a:p>
            <a:pPr indent="0" lvl="0" marL="0" rtl="0" algn="l">
              <a:spcBef>
                <a:spcPts val="1200"/>
              </a:spcBef>
              <a:spcAft>
                <a:spcPts val="0"/>
              </a:spcAft>
              <a:buNone/>
            </a:pPr>
            <a:r>
              <a:rPr lang="en" sz="1600">
                <a:solidFill>
                  <a:srgbClr val="666666"/>
                </a:solidFill>
                <a:latin typeface="Calibri"/>
                <a:ea typeface="Calibri"/>
                <a:cs typeface="Calibri"/>
                <a:sym typeface="Calibri"/>
              </a:rPr>
              <a:t>2)Health sector: hospitals and healthcare</a:t>
            </a:r>
            <a:endParaRPr sz="1600">
              <a:solidFill>
                <a:srgbClr val="666666"/>
              </a:solidFill>
              <a:latin typeface="Calibri"/>
              <a:ea typeface="Calibri"/>
              <a:cs typeface="Calibri"/>
              <a:sym typeface="Calibri"/>
            </a:endParaRPr>
          </a:p>
          <a:p>
            <a:pPr indent="0" lvl="0" marL="0" rtl="0" algn="l">
              <a:spcBef>
                <a:spcPts val="1200"/>
              </a:spcBef>
              <a:spcAft>
                <a:spcPts val="0"/>
              </a:spcAft>
              <a:buNone/>
            </a:pPr>
            <a:r>
              <a:rPr lang="en" sz="1600">
                <a:solidFill>
                  <a:srgbClr val="666666"/>
                </a:solidFill>
                <a:latin typeface="Calibri"/>
                <a:ea typeface="Calibri"/>
                <a:cs typeface="Calibri"/>
                <a:sym typeface="Calibri"/>
              </a:rPr>
              <a:t>3)</a:t>
            </a:r>
            <a:r>
              <a:rPr lang="en" sz="1600">
                <a:solidFill>
                  <a:srgbClr val="666666"/>
                </a:solidFill>
                <a:latin typeface="Calibri"/>
                <a:ea typeface="Calibri"/>
                <a:cs typeface="Calibri"/>
                <a:sym typeface="Calibri"/>
              </a:rPr>
              <a:t>Education: e</a:t>
            </a:r>
            <a:r>
              <a:rPr lang="en" sz="1600">
                <a:solidFill>
                  <a:srgbClr val="666666"/>
                </a:solidFill>
                <a:latin typeface="Calibri"/>
                <a:ea typeface="Calibri"/>
                <a:cs typeface="Calibri"/>
                <a:sym typeface="Calibri"/>
              </a:rPr>
              <a:t>ye tracking to </a:t>
            </a:r>
            <a:r>
              <a:rPr lang="en" sz="1600">
                <a:solidFill>
                  <a:srgbClr val="666666"/>
                </a:solidFill>
                <a:latin typeface="Calibri"/>
                <a:ea typeface="Calibri"/>
                <a:cs typeface="Calibri"/>
                <a:sym typeface="Calibri"/>
              </a:rPr>
              <a:t>information</a:t>
            </a:r>
            <a:r>
              <a:rPr lang="en" sz="1600">
                <a:solidFill>
                  <a:srgbClr val="666666"/>
                </a:solidFill>
                <a:latin typeface="Calibri"/>
                <a:ea typeface="Calibri"/>
                <a:cs typeface="Calibri"/>
                <a:sym typeface="Calibri"/>
              </a:rPr>
              <a:t> of students</a:t>
            </a:r>
            <a:endParaRPr sz="1600">
              <a:solidFill>
                <a:srgbClr val="666666"/>
              </a:solidFill>
              <a:latin typeface="Calibri"/>
              <a:ea typeface="Calibri"/>
              <a:cs typeface="Calibri"/>
              <a:sym typeface="Calibri"/>
            </a:endParaRPr>
          </a:p>
          <a:p>
            <a:pPr indent="0" lvl="0" marL="0" rtl="0" algn="l">
              <a:spcBef>
                <a:spcPts val="1200"/>
              </a:spcBef>
              <a:spcAft>
                <a:spcPts val="1200"/>
              </a:spcAft>
              <a:buNone/>
            </a:pPr>
            <a:r>
              <a:rPr lang="en" sz="1600">
                <a:solidFill>
                  <a:srgbClr val="666666"/>
                </a:solidFill>
                <a:latin typeface="Calibri"/>
                <a:ea typeface="Calibri"/>
                <a:cs typeface="Calibri"/>
                <a:sym typeface="Calibri"/>
              </a:rPr>
              <a:t>4)SenseCrowd: for doing experiments in physical environment</a:t>
            </a:r>
            <a:endParaRPr sz="1600">
              <a:solidFill>
                <a:srgbClr val="666666"/>
              </a:solidFill>
              <a:latin typeface="Calibri"/>
              <a:ea typeface="Calibri"/>
              <a:cs typeface="Calibri"/>
              <a:sym typeface="Calibri"/>
            </a:endParaRPr>
          </a:p>
        </p:txBody>
      </p:sp>
      <p:pic>
        <p:nvPicPr>
          <p:cNvPr id="100" name="Google Shape;100;p15"/>
          <p:cNvPicPr preferRelativeResize="0"/>
          <p:nvPr/>
        </p:nvPicPr>
        <p:blipFill rotWithShape="1">
          <a:blip r:embed="rId3">
            <a:alphaModFix/>
          </a:blip>
          <a:srcRect b="0" l="0" r="8684" t="0"/>
          <a:stretch/>
        </p:blipFill>
        <p:spPr>
          <a:xfrm>
            <a:off x="5400700" y="1427725"/>
            <a:ext cx="3252850" cy="1825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355275" y="287175"/>
            <a:ext cx="5377500" cy="42204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lang="en" sz="1967">
                <a:latin typeface="Calibri"/>
                <a:ea typeface="Calibri"/>
                <a:cs typeface="Calibri"/>
                <a:sym typeface="Calibri"/>
              </a:rPr>
              <a:t>I</a:t>
            </a:r>
            <a:r>
              <a:rPr lang="en" sz="1967">
                <a:latin typeface="Calibri"/>
                <a:ea typeface="Calibri"/>
                <a:cs typeface="Calibri"/>
                <a:sym typeface="Calibri"/>
              </a:rPr>
              <a:t>n</a:t>
            </a:r>
            <a:r>
              <a:rPr lang="en" sz="1967">
                <a:latin typeface="Calibri"/>
                <a:ea typeface="Calibri"/>
                <a:cs typeface="Calibri"/>
                <a:sym typeface="Calibri"/>
              </a:rPr>
              <a:t> this research, we describe a dilated convolution-based approach to learning about convolutional neural networks. Where we'll build a deep network to identify facial emotions where, we will collect the data that has been broken down into various classes and label it in a sequential manner and use it for building a model. There are numerous emotions that a human can experience in facial emotion detection. Therefore, we will concentrate on a few courses and train a model that can detect face emotion. The machine learning model will then attempt to differentiate between various inputs before producing results. It will use facial recognition to find human faces and artificial intelligence techniques like neural networks to analyse human emotions.</a:t>
            </a:r>
            <a:endParaRPr sz="1967">
              <a:latin typeface="Calibri"/>
              <a:ea typeface="Calibri"/>
              <a:cs typeface="Calibri"/>
              <a:sym typeface="Calibri"/>
            </a:endParaRPr>
          </a:p>
          <a:p>
            <a:pPr indent="0" lvl="0" marL="0" rtl="0" algn="just">
              <a:spcBef>
                <a:spcPts val="1200"/>
              </a:spcBef>
              <a:spcAft>
                <a:spcPts val="1200"/>
              </a:spcAft>
              <a:buNone/>
            </a:pPr>
            <a:r>
              <a:t/>
            </a:r>
            <a:endParaRPr sz="1600">
              <a:solidFill>
                <a:schemeClr val="dk1"/>
              </a:solidFill>
              <a:latin typeface="Times New Roman"/>
              <a:ea typeface="Times New Roman"/>
              <a:cs typeface="Times New Roman"/>
              <a:sym typeface="Times New Roman"/>
            </a:endParaRPr>
          </a:p>
        </p:txBody>
      </p:sp>
      <p:pic>
        <p:nvPicPr>
          <p:cNvPr id="106" name="Google Shape;106;p16"/>
          <p:cNvPicPr preferRelativeResize="0"/>
          <p:nvPr/>
        </p:nvPicPr>
        <p:blipFill>
          <a:blip r:embed="rId3">
            <a:alphaModFix/>
          </a:blip>
          <a:stretch>
            <a:fillRect/>
          </a:stretch>
        </p:blipFill>
        <p:spPr>
          <a:xfrm>
            <a:off x="5939675" y="287175"/>
            <a:ext cx="3106426" cy="1747364"/>
          </a:xfrm>
          <a:prstGeom prst="rect">
            <a:avLst/>
          </a:prstGeom>
          <a:noFill/>
          <a:ln>
            <a:noFill/>
          </a:ln>
        </p:spPr>
      </p:pic>
      <p:pic>
        <p:nvPicPr>
          <p:cNvPr id="107" name="Google Shape;107;p16"/>
          <p:cNvPicPr preferRelativeResize="0"/>
          <p:nvPr/>
        </p:nvPicPr>
        <p:blipFill>
          <a:blip r:embed="rId4">
            <a:alphaModFix/>
          </a:blip>
          <a:stretch>
            <a:fillRect/>
          </a:stretch>
        </p:blipFill>
        <p:spPr>
          <a:xfrm>
            <a:off x="5939675" y="2186950"/>
            <a:ext cx="3106426" cy="1660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nvSpPr>
        <p:spPr>
          <a:xfrm>
            <a:off x="3075125" y="1565025"/>
            <a:ext cx="18213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Collection of data</a:t>
            </a:r>
            <a:endParaRPr>
              <a:latin typeface="Calibri"/>
              <a:ea typeface="Calibri"/>
              <a:cs typeface="Calibri"/>
              <a:sym typeface="Calibri"/>
            </a:endParaRPr>
          </a:p>
        </p:txBody>
      </p:sp>
      <p:sp>
        <p:nvSpPr>
          <p:cNvPr id="113" name="Google Shape;113;p17"/>
          <p:cNvSpPr txBox="1"/>
          <p:nvPr/>
        </p:nvSpPr>
        <p:spPr>
          <a:xfrm>
            <a:off x="3075125" y="2371650"/>
            <a:ext cx="18213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Image enhancement</a:t>
            </a:r>
            <a:endParaRPr>
              <a:latin typeface="Calibri"/>
              <a:ea typeface="Calibri"/>
              <a:cs typeface="Calibri"/>
              <a:sym typeface="Calibri"/>
            </a:endParaRPr>
          </a:p>
        </p:txBody>
      </p:sp>
      <p:sp>
        <p:nvSpPr>
          <p:cNvPr id="114" name="Google Shape;114;p17"/>
          <p:cNvSpPr txBox="1"/>
          <p:nvPr/>
        </p:nvSpPr>
        <p:spPr>
          <a:xfrm>
            <a:off x="3075125" y="3123375"/>
            <a:ext cx="18213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T</a:t>
            </a:r>
            <a:r>
              <a:rPr lang="en">
                <a:latin typeface="Calibri"/>
                <a:ea typeface="Calibri"/>
                <a:cs typeface="Calibri"/>
                <a:sym typeface="Calibri"/>
              </a:rPr>
              <a:t>rain and build a model</a:t>
            </a:r>
            <a:endParaRPr>
              <a:latin typeface="Calibri"/>
              <a:ea typeface="Calibri"/>
              <a:cs typeface="Calibri"/>
              <a:sym typeface="Calibri"/>
            </a:endParaRPr>
          </a:p>
        </p:txBody>
      </p:sp>
      <p:sp>
        <p:nvSpPr>
          <p:cNvPr id="115" name="Google Shape;115;p17"/>
          <p:cNvSpPr txBox="1"/>
          <p:nvPr/>
        </p:nvSpPr>
        <p:spPr>
          <a:xfrm>
            <a:off x="3075125" y="3952750"/>
            <a:ext cx="18213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Detection using the webcam</a:t>
            </a:r>
            <a:endParaRPr>
              <a:latin typeface="Calibri"/>
              <a:ea typeface="Calibri"/>
              <a:cs typeface="Calibri"/>
              <a:sym typeface="Calibri"/>
            </a:endParaRPr>
          </a:p>
        </p:txBody>
      </p:sp>
      <p:sp>
        <p:nvSpPr>
          <p:cNvPr id="116" name="Google Shape;116;p17"/>
          <p:cNvSpPr txBox="1"/>
          <p:nvPr>
            <p:ph type="title"/>
          </p:nvPr>
        </p:nvSpPr>
        <p:spPr>
          <a:xfrm>
            <a:off x="257200" y="420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00" u="sng">
                <a:latin typeface="Calibri"/>
                <a:ea typeface="Calibri"/>
                <a:cs typeface="Calibri"/>
                <a:sym typeface="Calibri"/>
              </a:rPr>
              <a:t>Approach of  </a:t>
            </a:r>
            <a:r>
              <a:rPr b="1" lang="en" sz="2700" u="sng">
                <a:highlight>
                  <a:srgbClr val="FFFFFF"/>
                </a:highlight>
                <a:latin typeface="Calibri"/>
                <a:ea typeface="Calibri"/>
                <a:cs typeface="Calibri"/>
                <a:sym typeface="Calibri"/>
              </a:rPr>
              <a:t>Facial Emotion Detection Using CNN</a:t>
            </a:r>
            <a:endParaRPr b="1" sz="2700" u="sng">
              <a:highlight>
                <a:srgbClr val="FFFFFF"/>
              </a:highlight>
              <a:latin typeface="Calibri"/>
              <a:ea typeface="Calibri"/>
              <a:cs typeface="Calibri"/>
              <a:sym typeface="Calibri"/>
            </a:endParaRPr>
          </a:p>
          <a:p>
            <a:pPr indent="0" lvl="0" marL="0" rtl="0" algn="l">
              <a:spcBef>
                <a:spcPts val="0"/>
              </a:spcBef>
              <a:spcAft>
                <a:spcPts val="0"/>
              </a:spcAft>
              <a:buSzPts val="990"/>
              <a:buNone/>
            </a:pPr>
            <a:r>
              <a:t/>
            </a:r>
            <a:endParaRPr sz="2700"/>
          </a:p>
        </p:txBody>
      </p:sp>
      <p:cxnSp>
        <p:nvCxnSpPr>
          <p:cNvPr id="117" name="Google Shape;117;p17"/>
          <p:cNvCxnSpPr>
            <a:stCxn id="112" idx="2"/>
            <a:endCxn id="113" idx="0"/>
          </p:cNvCxnSpPr>
          <p:nvPr/>
        </p:nvCxnSpPr>
        <p:spPr>
          <a:xfrm>
            <a:off x="3985775" y="1965225"/>
            <a:ext cx="0" cy="4065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7"/>
          <p:cNvCxnSpPr>
            <a:stCxn id="113" idx="2"/>
            <a:endCxn id="114" idx="0"/>
          </p:cNvCxnSpPr>
          <p:nvPr/>
        </p:nvCxnSpPr>
        <p:spPr>
          <a:xfrm>
            <a:off x="3985775" y="2771850"/>
            <a:ext cx="0" cy="3516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7"/>
          <p:cNvCxnSpPr>
            <a:endCxn id="115" idx="0"/>
          </p:cNvCxnSpPr>
          <p:nvPr/>
        </p:nvCxnSpPr>
        <p:spPr>
          <a:xfrm>
            <a:off x="3985775" y="3523450"/>
            <a:ext cx="0" cy="429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ctrTitle"/>
          </p:nvPr>
        </p:nvSpPr>
        <p:spPr>
          <a:xfrm>
            <a:off x="460950" y="2152347"/>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Calibri"/>
                <a:ea typeface="Calibri"/>
                <a:cs typeface="Calibri"/>
                <a:sym typeface="Calibri"/>
              </a:rPr>
              <a:t>THANK YOU</a:t>
            </a:r>
            <a:endParaRPr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