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 name="Google Shape;19;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133525" y="1915350"/>
            <a:ext cx="5495700" cy="13128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            WELCOME</a:t>
            </a:r>
            <a:endParaRPr/>
          </a:p>
          <a:p>
            <a:pPr indent="0" lvl="0" marL="0" rtl="0" algn="l">
              <a:lnSpc>
                <a:spcPct val="100000"/>
              </a:lnSpc>
              <a:spcBef>
                <a:spcPts val="0"/>
              </a:spcBef>
              <a:spcAft>
                <a:spcPts val="0"/>
              </a:spcAft>
              <a:buSzPct val="111111"/>
              <a:buNone/>
            </a:pPr>
            <a:r>
              <a:rPr lang="en-GB"/>
              <a:t>      PRESENTATION BY</a:t>
            </a:r>
            <a:endParaRPr/>
          </a:p>
          <a:p>
            <a:pPr indent="0" lvl="0" marL="0" rtl="0" algn="l">
              <a:lnSpc>
                <a:spcPct val="100000"/>
              </a:lnSpc>
              <a:spcBef>
                <a:spcPts val="0"/>
              </a:spcBef>
              <a:spcAft>
                <a:spcPts val="0"/>
              </a:spcAft>
              <a:buSzPct val="111111"/>
              <a:buNone/>
            </a:pPr>
            <a:r>
              <a:rPr lang="en-GB"/>
              <a:t>AKITI SRI KALYAN REDDY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Benefits of digital marketing</a:t>
            </a:r>
            <a:endParaRPr/>
          </a:p>
        </p:txBody>
      </p:sp>
      <p:sp>
        <p:nvSpPr>
          <p:cNvPr id="116" name="Google Shape;116;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GB"/>
              <a:t>1)A broad geographic reach:People can see your post from any place</a:t>
            </a:r>
            <a:endParaRPr/>
          </a:p>
          <a:p>
            <a:pPr indent="0" lvl="0" marL="0" rtl="0" algn="l">
              <a:lnSpc>
                <a:spcPct val="115000"/>
              </a:lnSpc>
              <a:spcBef>
                <a:spcPts val="1200"/>
              </a:spcBef>
              <a:spcAft>
                <a:spcPts val="0"/>
              </a:spcAft>
              <a:buSzPct val="117647"/>
              <a:buNone/>
            </a:pPr>
            <a:r>
              <a:rPr lang="en-GB"/>
              <a:t>2)Cost efficiency: makes in low budget</a:t>
            </a:r>
            <a:endParaRPr/>
          </a:p>
          <a:p>
            <a:pPr indent="0" lvl="0" marL="0" rtl="0" algn="l">
              <a:lnSpc>
                <a:spcPct val="115000"/>
              </a:lnSpc>
              <a:spcBef>
                <a:spcPts val="1200"/>
              </a:spcBef>
              <a:spcAft>
                <a:spcPts val="0"/>
              </a:spcAft>
              <a:buSzPct val="117647"/>
              <a:buNone/>
            </a:pPr>
            <a:r>
              <a:rPr lang="en-GB"/>
              <a:t>3) Quantifiable results: it give best results</a:t>
            </a:r>
            <a:endParaRPr/>
          </a:p>
          <a:p>
            <a:pPr indent="0" lvl="0" marL="0" rtl="0" algn="l">
              <a:lnSpc>
                <a:spcPct val="115000"/>
              </a:lnSpc>
              <a:spcBef>
                <a:spcPts val="1200"/>
              </a:spcBef>
              <a:spcAft>
                <a:spcPts val="0"/>
              </a:spcAft>
              <a:buSzPct val="117647"/>
              <a:buNone/>
            </a:pPr>
            <a:r>
              <a:rPr lang="en-GB"/>
              <a:t>4)Easier personalization: allows you to gather customer data in a way that offline marketing can't.</a:t>
            </a:r>
            <a:endParaRPr/>
          </a:p>
          <a:p>
            <a:pPr indent="0" lvl="0" marL="0" rtl="0" algn="l">
              <a:lnSpc>
                <a:spcPct val="115000"/>
              </a:lnSpc>
              <a:spcBef>
                <a:spcPts val="1200"/>
              </a:spcBef>
              <a:spcAft>
                <a:spcPts val="0"/>
              </a:spcAft>
              <a:buSzPct val="117647"/>
              <a:buNone/>
            </a:pPr>
            <a:r>
              <a:rPr lang="en-GB"/>
              <a:t>5)More connection with customers: lets you communicate with your customers in real-time.</a:t>
            </a:r>
            <a:endParaRPr/>
          </a:p>
          <a:p>
            <a:pPr indent="0" lvl="0" marL="0" rtl="0" algn="l">
              <a:lnSpc>
                <a:spcPct val="115000"/>
              </a:lnSpc>
              <a:spcBef>
                <a:spcPts val="1200"/>
              </a:spcBef>
              <a:spcAft>
                <a:spcPts val="0"/>
              </a:spcAft>
              <a:buSzPct val="117647"/>
              <a:buNone/>
            </a:pPr>
            <a:r>
              <a:rPr lang="en-GB"/>
              <a:t>6)Easy and convenient conversions: lets your customers take action immediately after viewing your ad or content</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3"/>
          <p:cNvPicPr preferRelativeResize="0"/>
          <p:nvPr/>
        </p:nvPicPr>
        <p:blipFill rotWithShape="1">
          <a:blip r:embed="rId3">
            <a:alphaModFix/>
          </a:blip>
          <a:srcRect b="0" l="0" r="0" t="0"/>
          <a:stretch/>
        </p:blipFill>
        <p:spPr>
          <a:xfrm>
            <a:off x="152400" y="0"/>
            <a:ext cx="8991600"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0" y="0"/>
            <a:ext cx="9144000" cy="9849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GB"/>
              <a:t>Digital marketing</a:t>
            </a:r>
            <a:endParaRPr/>
          </a:p>
        </p:txBody>
      </p:sp>
      <p:sp>
        <p:nvSpPr>
          <p:cNvPr id="60" name="Google Shape;60;p14"/>
          <p:cNvSpPr txBox="1"/>
          <p:nvPr>
            <p:ph idx="1" type="subTitle"/>
          </p:nvPr>
        </p:nvSpPr>
        <p:spPr>
          <a:xfrm>
            <a:off x="311700" y="984900"/>
            <a:ext cx="8520600" cy="38166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2800"/>
              <a:buNone/>
            </a:pPr>
            <a:r>
              <a:rPr lang="en-GB"/>
              <a:t>*Digital marketing is the act of promoting and selling products and services by leveraging online marketing tactics such as social media marketing, search marketing, and email marketing.</a:t>
            </a:r>
            <a:endParaRPr/>
          </a:p>
          <a:p>
            <a:pPr indent="0" lvl="0" marL="0" rtl="0" algn="just">
              <a:lnSpc>
                <a:spcPct val="100000"/>
              </a:lnSpc>
              <a:spcBef>
                <a:spcPts val="0"/>
              </a:spcBef>
              <a:spcAft>
                <a:spcPts val="0"/>
              </a:spcAft>
              <a:buSzPts val="2800"/>
              <a:buNone/>
            </a:pPr>
            <a:r>
              <a:rPr lang="en-GB"/>
              <a:t>*digital marketing typically refers to marketing campaigns that appear on a computer, phone, tablet, or other device.</a:t>
            </a:r>
            <a:endParaRPr/>
          </a:p>
          <a:p>
            <a:pPr indent="0" lvl="0" marL="0" rtl="0" algn="just">
              <a:lnSpc>
                <a:spcPct val="100000"/>
              </a:lnSpc>
              <a:spcBef>
                <a:spcPts val="0"/>
              </a:spcBef>
              <a:spcAft>
                <a:spcPts val="0"/>
              </a:spcAft>
              <a:buSzPts val="2800"/>
              <a:buNone/>
            </a:pPr>
            <a:r>
              <a:rPr lang="en-GB"/>
              <a:t>*its also called as online marketing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Difference between traditional and digital marketing</a:t>
            </a:r>
            <a:endParaRPr/>
          </a:p>
        </p:txBody>
      </p:sp>
      <p:sp>
        <p:nvSpPr>
          <p:cNvPr id="66" name="Google Shape;66;p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400"/>
              <a:buNone/>
            </a:pPr>
            <a:r>
              <a:rPr lang="en-GB"/>
              <a:t>TRADITIONAL MARKING</a:t>
            </a:r>
            <a:endParaRPr/>
          </a:p>
          <a:p>
            <a:pPr indent="0" lvl="0" marL="0" rtl="0" algn="l">
              <a:lnSpc>
                <a:spcPct val="115000"/>
              </a:lnSpc>
              <a:spcBef>
                <a:spcPts val="1200"/>
              </a:spcBef>
              <a:spcAft>
                <a:spcPts val="0"/>
              </a:spcAft>
              <a:buSzPts val="1400"/>
              <a:buNone/>
            </a:pPr>
            <a:r>
              <a:rPr lang="en-GB"/>
              <a:t>1)it includes print media, broadcast media,directmail or post</a:t>
            </a:r>
            <a:endParaRPr/>
          </a:p>
          <a:p>
            <a:pPr indent="0" lvl="0" marL="0" rtl="0" algn="l">
              <a:lnSpc>
                <a:spcPct val="115000"/>
              </a:lnSpc>
              <a:spcBef>
                <a:spcPts val="1200"/>
              </a:spcBef>
              <a:spcAft>
                <a:spcPts val="0"/>
              </a:spcAft>
              <a:buSzPts val="1400"/>
              <a:buNone/>
            </a:pPr>
            <a:r>
              <a:rPr lang="en-GB"/>
              <a:t>2)Not cost effective</a:t>
            </a:r>
            <a:endParaRPr/>
          </a:p>
          <a:p>
            <a:pPr indent="0" lvl="0" marL="0" rtl="0" algn="l">
              <a:lnSpc>
                <a:spcPct val="115000"/>
              </a:lnSpc>
              <a:spcBef>
                <a:spcPts val="1200"/>
              </a:spcBef>
              <a:spcAft>
                <a:spcPts val="0"/>
              </a:spcAft>
              <a:buSzPts val="1400"/>
              <a:buNone/>
            </a:pPr>
            <a:r>
              <a:rPr lang="en-GB"/>
              <a:t>3) Can't target audience</a:t>
            </a:r>
            <a:endParaRPr/>
          </a:p>
          <a:p>
            <a:pPr indent="0" lvl="0" marL="0" rtl="0" algn="l">
              <a:lnSpc>
                <a:spcPct val="115000"/>
              </a:lnSpc>
              <a:spcBef>
                <a:spcPts val="1200"/>
              </a:spcBef>
              <a:spcAft>
                <a:spcPts val="0"/>
              </a:spcAft>
              <a:buSzPts val="1400"/>
              <a:buNone/>
            </a:pPr>
            <a:r>
              <a:rPr lang="en-GB"/>
              <a:t>4) can't measure </a:t>
            </a:r>
            <a:endParaRPr/>
          </a:p>
          <a:p>
            <a:pPr indent="0" lvl="0" marL="0" rtl="0" algn="l">
              <a:lnSpc>
                <a:spcPct val="115000"/>
              </a:lnSpc>
              <a:spcBef>
                <a:spcPts val="1200"/>
              </a:spcBef>
              <a:spcAft>
                <a:spcPts val="0"/>
              </a:spcAft>
              <a:buSzPts val="1400"/>
              <a:buNone/>
            </a:pPr>
            <a:r>
              <a:rPr lang="en-GB"/>
              <a:t>5)not common platform for everyone</a:t>
            </a:r>
            <a:endParaRPr/>
          </a:p>
          <a:p>
            <a:pPr indent="0" lvl="0" marL="0" rtl="0" algn="l">
              <a:lnSpc>
                <a:spcPct val="115000"/>
              </a:lnSpc>
              <a:spcBef>
                <a:spcPts val="1200"/>
              </a:spcBef>
              <a:spcAft>
                <a:spcPts val="0"/>
              </a:spcAft>
              <a:buSzPts val="1400"/>
              <a:buNone/>
            </a:pPr>
            <a:r>
              <a:rPr lang="en-GB"/>
              <a:t>6) Can't get feedback</a:t>
            </a:r>
            <a:endParaRPr/>
          </a:p>
          <a:p>
            <a:pPr indent="0" lvl="0" marL="0" rtl="0" algn="l">
              <a:lnSpc>
                <a:spcPct val="115000"/>
              </a:lnSpc>
              <a:spcBef>
                <a:spcPts val="1200"/>
              </a:spcBef>
              <a:spcAft>
                <a:spcPts val="1200"/>
              </a:spcAft>
              <a:buSzPts val="1400"/>
              <a:buNone/>
            </a:pPr>
            <a:r>
              <a:rPr lang="en-GB"/>
              <a:t>7)Fast and effective in brand building</a:t>
            </a:r>
            <a:endParaRPr/>
          </a:p>
        </p:txBody>
      </p:sp>
      <p:sp>
        <p:nvSpPr>
          <p:cNvPr id="67" name="Google Shape;67;p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GB"/>
              <a:t>DEGITALMARKING</a:t>
            </a:r>
            <a:endParaRPr/>
          </a:p>
          <a:p>
            <a:pPr indent="0" lvl="0" marL="0" rtl="0" algn="l">
              <a:lnSpc>
                <a:spcPct val="115000"/>
              </a:lnSpc>
              <a:spcBef>
                <a:spcPts val="1200"/>
              </a:spcBef>
              <a:spcAft>
                <a:spcPts val="0"/>
              </a:spcAft>
              <a:buSzPts val="1400"/>
              <a:buNone/>
            </a:pPr>
            <a:r>
              <a:rPr lang="en-GB"/>
              <a:t>1) Through the electronic medium</a:t>
            </a:r>
            <a:endParaRPr/>
          </a:p>
          <a:p>
            <a:pPr indent="0" lvl="0" marL="0" rtl="0" algn="l">
              <a:lnSpc>
                <a:spcPct val="115000"/>
              </a:lnSpc>
              <a:spcBef>
                <a:spcPts val="1200"/>
              </a:spcBef>
              <a:spcAft>
                <a:spcPts val="0"/>
              </a:spcAft>
              <a:buSzPts val="1400"/>
              <a:buNone/>
            </a:pPr>
            <a:r>
              <a:rPr lang="en-GB"/>
              <a:t>2) cost effective</a:t>
            </a:r>
            <a:endParaRPr/>
          </a:p>
          <a:p>
            <a:pPr indent="0" lvl="0" marL="0" rtl="0" algn="l">
              <a:lnSpc>
                <a:spcPct val="115000"/>
              </a:lnSpc>
              <a:spcBef>
                <a:spcPts val="1200"/>
              </a:spcBef>
              <a:spcAft>
                <a:spcPts val="0"/>
              </a:spcAft>
              <a:buSzPts val="1400"/>
              <a:buNone/>
            </a:pPr>
            <a:r>
              <a:rPr lang="en-GB"/>
              <a:t>3)It can easily target audience</a:t>
            </a:r>
            <a:endParaRPr/>
          </a:p>
          <a:p>
            <a:pPr indent="0" lvl="0" marL="0" rtl="0" algn="l">
              <a:lnSpc>
                <a:spcPct val="115000"/>
              </a:lnSpc>
              <a:spcBef>
                <a:spcPts val="1200"/>
              </a:spcBef>
              <a:spcAft>
                <a:spcPts val="0"/>
              </a:spcAft>
              <a:buSzPts val="1400"/>
              <a:buNone/>
            </a:pPr>
            <a:r>
              <a:rPr lang="en-GB"/>
              <a:t>4)Larger number of audience (measurable</a:t>
            </a:r>
            <a:endParaRPr/>
          </a:p>
          <a:p>
            <a:pPr indent="0" lvl="0" marL="0" rtl="0" algn="l">
              <a:lnSpc>
                <a:spcPct val="115000"/>
              </a:lnSpc>
              <a:spcBef>
                <a:spcPts val="1200"/>
              </a:spcBef>
              <a:spcAft>
                <a:spcPts val="0"/>
              </a:spcAft>
              <a:buSzPts val="1400"/>
              <a:buNone/>
            </a:pPr>
            <a:r>
              <a:rPr lang="en-GB"/>
              <a:t>5) common platform</a:t>
            </a:r>
            <a:endParaRPr/>
          </a:p>
          <a:p>
            <a:pPr indent="0" lvl="0" marL="0" rtl="0" algn="l">
              <a:lnSpc>
                <a:spcPct val="115000"/>
              </a:lnSpc>
              <a:spcBef>
                <a:spcPts val="1200"/>
              </a:spcBef>
              <a:spcAft>
                <a:spcPts val="0"/>
              </a:spcAft>
              <a:buSzPts val="1400"/>
              <a:buNone/>
            </a:pPr>
            <a:r>
              <a:rPr lang="en-GB"/>
              <a:t>6)let's feedback </a:t>
            </a:r>
            <a:endParaRPr/>
          </a:p>
          <a:p>
            <a:pPr indent="0" lvl="0" marL="0" rtl="0" algn="l">
              <a:lnSpc>
                <a:spcPct val="115000"/>
              </a:lnSpc>
              <a:spcBef>
                <a:spcPts val="1200"/>
              </a:spcBef>
              <a:spcAft>
                <a:spcPts val="1200"/>
              </a:spcAft>
              <a:buSzPts val="1400"/>
              <a:buNone/>
            </a:pPr>
            <a:r>
              <a:rPr lang="en-GB"/>
              <a:t>7) not so effective in brand building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Types of digital marketing</a:t>
            </a:r>
            <a:endParaRPr/>
          </a:p>
        </p:txBody>
      </p:sp>
      <p:sp>
        <p:nvSpPr>
          <p:cNvPr id="73" name="Google Shape;73;p16"/>
          <p:cNvSpPr txBox="1"/>
          <p:nvPr>
            <p:ph idx="1" type="body"/>
          </p:nvPr>
        </p:nvSpPr>
        <p:spPr>
          <a:xfrm>
            <a:off x="311700" y="572700"/>
            <a:ext cx="8520600" cy="2812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1)SEO</a:t>
            </a:r>
            <a:endParaRPr/>
          </a:p>
          <a:p>
            <a:pPr indent="0" lvl="0" marL="0" rtl="0" algn="l">
              <a:lnSpc>
                <a:spcPct val="115000"/>
              </a:lnSpc>
              <a:spcBef>
                <a:spcPts val="1200"/>
              </a:spcBef>
              <a:spcAft>
                <a:spcPts val="1200"/>
              </a:spcAft>
              <a:buSzPts val="1800"/>
              <a:buNone/>
            </a:pPr>
            <a:r>
              <a:rPr lang="en-GB"/>
              <a:t>SEO stands for “search engine optimization.” In simple terms, it means the process of improving your site to increase its visibility when people search for products or services related to your business in Google, Bing, and other search engines. The better visibility your pages have in search results, the more likely you are to garner attention and attract prospective and existing customers to your business.</a:t>
            </a:r>
            <a:endParaRPr/>
          </a:p>
        </p:txBody>
      </p:sp>
      <p:pic>
        <p:nvPicPr>
          <p:cNvPr id="74" name="Google Shape;74;p16"/>
          <p:cNvPicPr preferRelativeResize="0"/>
          <p:nvPr/>
        </p:nvPicPr>
        <p:blipFill rotWithShape="1">
          <a:blip r:embed="rId3">
            <a:alphaModFix/>
          </a:blip>
          <a:srcRect b="0" l="0" r="0" t="0"/>
          <a:stretch/>
        </p:blipFill>
        <p:spPr>
          <a:xfrm>
            <a:off x="152400" y="3384750"/>
            <a:ext cx="4612400" cy="1581150"/>
          </a:xfrm>
          <a:prstGeom prst="rect">
            <a:avLst/>
          </a:prstGeom>
          <a:noFill/>
          <a:ln>
            <a:noFill/>
          </a:ln>
        </p:spPr>
      </p:pic>
      <p:pic>
        <p:nvPicPr>
          <p:cNvPr id="75" name="Google Shape;75;p16"/>
          <p:cNvPicPr preferRelativeResize="0"/>
          <p:nvPr/>
        </p:nvPicPr>
        <p:blipFill rotWithShape="1">
          <a:blip r:embed="rId4">
            <a:alphaModFix/>
          </a:blip>
          <a:srcRect b="0" l="0" r="0" t="0"/>
          <a:stretch/>
        </p:blipFill>
        <p:spPr>
          <a:xfrm>
            <a:off x="4917200" y="3365700"/>
            <a:ext cx="3915100" cy="158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1"/>
            <a:ext cx="9144000" cy="3295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2) content marketing</a:t>
            </a:r>
            <a:endParaRPr/>
          </a:p>
          <a:p>
            <a:pPr indent="0" lvl="0" marL="0" rtl="0" algn="l">
              <a:lnSpc>
                <a:spcPct val="115000"/>
              </a:lnSpc>
              <a:spcBef>
                <a:spcPts val="1200"/>
              </a:spcBef>
              <a:spcAft>
                <a:spcPts val="0"/>
              </a:spcAft>
              <a:buSzPts val="1800"/>
              <a:buNone/>
            </a:pPr>
            <a:r>
              <a:rPr lang="en-GB"/>
              <a:t>It is a strategy based on the distribution of relevant and valuable content to a target audience.</a:t>
            </a:r>
            <a:endParaRPr/>
          </a:p>
          <a:p>
            <a:pPr indent="0" lvl="0" marL="0" rtl="0" algn="l">
              <a:lnSpc>
                <a:spcPct val="115000"/>
              </a:lnSpc>
              <a:spcBef>
                <a:spcPts val="1200"/>
              </a:spcBef>
              <a:spcAft>
                <a:spcPts val="1200"/>
              </a:spcAft>
              <a:buSzPts val="1800"/>
              <a:buNone/>
            </a:pPr>
            <a:r>
              <a:rPr lang="en-GB"/>
              <a:t>As in any marketing strategy, the goal of content marketing is to attract leads that ultimately convert into customers. But it does so differently than traditional advertising. Instead of enticing prospects with potential value from a product or service, it offers value for free in the form of written material.</a:t>
            </a:r>
            <a:endParaRPr/>
          </a:p>
        </p:txBody>
      </p:sp>
      <p:pic>
        <p:nvPicPr>
          <p:cNvPr id="81" name="Google Shape;81;p17"/>
          <p:cNvPicPr preferRelativeResize="0"/>
          <p:nvPr/>
        </p:nvPicPr>
        <p:blipFill rotWithShape="1">
          <a:blip r:embed="rId3">
            <a:alphaModFix/>
          </a:blip>
          <a:srcRect b="0" l="0" r="0" t="0"/>
          <a:stretch/>
        </p:blipFill>
        <p:spPr>
          <a:xfrm>
            <a:off x="605926" y="3028950"/>
            <a:ext cx="3125675" cy="2114550"/>
          </a:xfrm>
          <a:prstGeom prst="rect">
            <a:avLst/>
          </a:prstGeom>
          <a:noFill/>
          <a:ln>
            <a:noFill/>
          </a:ln>
        </p:spPr>
      </p:pic>
      <p:pic>
        <p:nvPicPr>
          <p:cNvPr id="82" name="Google Shape;82;p17"/>
          <p:cNvPicPr preferRelativeResize="0"/>
          <p:nvPr/>
        </p:nvPicPr>
        <p:blipFill rotWithShape="1">
          <a:blip r:embed="rId4">
            <a:alphaModFix/>
          </a:blip>
          <a:srcRect b="0" l="0" r="0" t="0"/>
          <a:stretch/>
        </p:blipFill>
        <p:spPr>
          <a:xfrm>
            <a:off x="3884000" y="2876550"/>
            <a:ext cx="4770600" cy="211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0" y="0"/>
            <a:ext cx="9144000" cy="4131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3) SMM (social media marketing)</a:t>
            </a:r>
            <a:endParaRPr/>
          </a:p>
          <a:p>
            <a:pPr indent="0" lvl="0" marL="0" rtl="0" algn="l">
              <a:lnSpc>
                <a:spcPct val="115000"/>
              </a:lnSpc>
              <a:spcBef>
                <a:spcPts val="1200"/>
              </a:spcBef>
              <a:spcAft>
                <a:spcPts val="0"/>
              </a:spcAft>
              <a:buSzPts val="1800"/>
              <a:buNone/>
            </a:pPr>
            <a:r>
              <a:rPr lang="en-GB"/>
              <a:t>Social media marketing means driving traffic and brand awareness by engaging people in discussion online. The most popular platforms for social media marketing are Facebook, Twitter, and Instagram, with LinkedIn and YouTube not far behind.</a:t>
            </a:r>
            <a:endParaRPr/>
          </a:p>
          <a:p>
            <a:pPr indent="0" lvl="0" marL="0" rtl="0" algn="l">
              <a:lnSpc>
                <a:spcPct val="115000"/>
              </a:lnSpc>
              <a:spcBef>
                <a:spcPts val="1200"/>
              </a:spcBef>
              <a:spcAft>
                <a:spcPts val="0"/>
              </a:spcAft>
              <a:buSzPts val="1800"/>
              <a:buNone/>
            </a:pPr>
            <a:r>
              <a:rPr lang="en-GB"/>
              <a:t>Social media marketing offers built-in engagement metrics, which are extremely useful in helping you to understand how well you're reaching your audience. You get to decide which types of interactions mean the most to you, whether that means the number of shares, comments, or total clicks to your website.</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88" name="Google Shape;88;p18"/>
          <p:cNvPicPr preferRelativeResize="0"/>
          <p:nvPr/>
        </p:nvPicPr>
        <p:blipFill rotWithShape="1">
          <a:blip r:embed="rId3">
            <a:alphaModFix/>
          </a:blip>
          <a:srcRect b="0" l="0" r="0" t="0"/>
          <a:stretch/>
        </p:blipFill>
        <p:spPr>
          <a:xfrm>
            <a:off x="266250" y="3000375"/>
            <a:ext cx="4305750" cy="2143125"/>
          </a:xfrm>
          <a:prstGeom prst="rect">
            <a:avLst/>
          </a:prstGeom>
          <a:noFill/>
          <a:ln>
            <a:noFill/>
          </a:ln>
        </p:spPr>
      </p:pic>
      <p:pic>
        <p:nvPicPr>
          <p:cNvPr id="89" name="Google Shape;89;p18"/>
          <p:cNvPicPr preferRelativeResize="0"/>
          <p:nvPr/>
        </p:nvPicPr>
        <p:blipFill rotWithShape="1">
          <a:blip r:embed="rId4">
            <a:alphaModFix/>
          </a:blip>
          <a:srcRect b="0" l="0" r="0" t="0"/>
          <a:stretch/>
        </p:blipFill>
        <p:spPr>
          <a:xfrm>
            <a:off x="5274650" y="3000375"/>
            <a:ext cx="3869350" cy="194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0" y="0"/>
            <a:ext cx="9144000" cy="468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4)Pay-per-click marketing</a:t>
            </a:r>
            <a:endParaRPr/>
          </a:p>
          <a:p>
            <a:pPr indent="0" lvl="0" marL="0" rtl="0" algn="l">
              <a:lnSpc>
                <a:spcPct val="115000"/>
              </a:lnSpc>
              <a:spcBef>
                <a:spcPts val="1200"/>
              </a:spcBef>
              <a:spcAft>
                <a:spcPts val="0"/>
              </a:spcAft>
              <a:buSzPts val="1800"/>
              <a:buNone/>
            </a:pPr>
            <a:r>
              <a:rPr lang="en-GB"/>
              <a:t>Pay-per-click, or PPC, is posting an ad on a platform and paying every time someone clicks on it.</a:t>
            </a:r>
            <a:endParaRPr/>
          </a:p>
          <a:p>
            <a:pPr indent="0" lvl="0" marL="0" rtl="0" algn="l">
              <a:lnSpc>
                <a:spcPct val="115000"/>
              </a:lnSpc>
              <a:spcBef>
                <a:spcPts val="1200"/>
              </a:spcBef>
              <a:spcAft>
                <a:spcPts val="0"/>
              </a:spcAft>
              <a:buSzPts val="1800"/>
              <a:buNone/>
            </a:pPr>
            <a:r>
              <a:rPr lang="en-GB"/>
              <a:t>Example: Google ads, Bing ads</a:t>
            </a:r>
            <a:endParaRPr/>
          </a:p>
          <a:p>
            <a:pPr indent="0" lvl="0" marL="0" rtl="0" algn="l">
              <a:lnSpc>
                <a:spcPct val="115000"/>
              </a:lnSpc>
              <a:spcBef>
                <a:spcPts val="1200"/>
              </a:spcBef>
              <a:spcAft>
                <a:spcPts val="1200"/>
              </a:spcAft>
              <a:buSzPts val="1800"/>
              <a:buNone/>
            </a:pPr>
            <a:r>
              <a:t/>
            </a:r>
            <a:endParaRPr/>
          </a:p>
        </p:txBody>
      </p:sp>
      <p:pic>
        <p:nvPicPr>
          <p:cNvPr id="95" name="Google Shape;95;p19"/>
          <p:cNvPicPr preferRelativeResize="0"/>
          <p:nvPr/>
        </p:nvPicPr>
        <p:blipFill rotWithShape="1">
          <a:blip r:embed="rId3">
            <a:alphaModFix/>
          </a:blip>
          <a:srcRect b="0" l="0" r="0" t="0"/>
          <a:stretch/>
        </p:blipFill>
        <p:spPr>
          <a:xfrm>
            <a:off x="3442775" y="1074150"/>
            <a:ext cx="5495250" cy="4069350"/>
          </a:xfrm>
          <a:prstGeom prst="rect">
            <a:avLst/>
          </a:prstGeom>
          <a:noFill/>
          <a:ln>
            <a:noFill/>
          </a:ln>
        </p:spPr>
      </p:pic>
      <p:pic>
        <p:nvPicPr>
          <p:cNvPr id="96" name="Google Shape;96;p19"/>
          <p:cNvPicPr preferRelativeResize="0"/>
          <p:nvPr/>
        </p:nvPicPr>
        <p:blipFill rotWithShape="1">
          <a:blip r:embed="rId4">
            <a:alphaModFix/>
          </a:blip>
          <a:srcRect b="0" l="0" r="0" t="0"/>
          <a:stretch/>
        </p:blipFill>
        <p:spPr>
          <a:xfrm>
            <a:off x="0" y="2571750"/>
            <a:ext cx="3442775" cy="2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174425" y="0"/>
            <a:ext cx="8969700" cy="447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5)Affiliate marketing</a:t>
            </a:r>
            <a:endParaRPr/>
          </a:p>
          <a:p>
            <a:pPr indent="0" lvl="0" marL="0" rtl="0" algn="l">
              <a:lnSpc>
                <a:spcPct val="115000"/>
              </a:lnSpc>
              <a:spcBef>
                <a:spcPts val="1200"/>
              </a:spcBef>
              <a:spcAft>
                <a:spcPts val="0"/>
              </a:spcAft>
              <a:buSzPts val="1800"/>
              <a:buNone/>
            </a:pPr>
            <a:r>
              <a:rPr lang="en-GB"/>
              <a:t>Affiliate marketing lets someone make money by promoting another person's business. You could be either the promoter or the business who works with the promoter, but the process is the same in either case. </a:t>
            </a:r>
            <a:endParaRPr/>
          </a:p>
          <a:p>
            <a:pPr indent="0" lvl="0" marL="0" rtl="0" algn="l">
              <a:lnSpc>
                <a:spcPct val="115000"/>
              </a:lnSpc>
              <a:spcBef>
                <a:spcPts val="1200"/>
              </a:spcBef>
              <a:spcAft>
                <a:spcPts val="1200"/>
              </a:spcAft>
              <a:buSzPts val="1800"/>
              <a:buNone/>
            </a:pPr>
            <a:r>
              <a:rPr lang="en-GB"/>
              <a:t>It works using a revenue sharing model. If you're the affiliate, you get a commission every time someone purchases the item that you promote. If you're the merchant, you pay the affiliate for every sale they help you make.</a:t>
            </a:r>
            <a:endParaRPr/>
          </a:p>
        </p:txBody>
      </p:sp>
      <p:pic>
        <p:nvPicPr>
          <p:cNvPr id="102" name="Google Shape;102;p20"/>
          <p:cNvPicPr preferRelativeResize="0"/>
          <p:nvPr/>
        </p:nvPicPr>
        <p:blipFill rotWithShape="1">
          <a:blip r:embed="rId3">
            <a:alphaModFix/>
          </a:blip>
          <a:srcRect b="0" l="0" r="0" t="0"/>
          <a:stretch/>
        </p:blipFill>
        <p:spPr>
          <a:xfrm>
            <a:off x="174424" y="2782100"/>
            <a:ext cx="4397575" cy="2250264"/>
          </a:xfrm>
          <a:prstGeom prst="rect">
            <a:avLst/>
          </a:prstGeom>
          <a:noFill/>
          <a:ln>
            <a:noFill/>
          </a:ln>
        </p:spPr>
      </p:pic>
      <p:pic>
        <p:nvPicPr>
          <p:cNvPr id="103" name="Google Shape;103;p20"/>
          <p:cNvPicPr preferRelativeResize="0"/>
          <p:nvPr/>
        </p:nvPicPr>
        <p:blipFill rotWithShape="1">
          <a:blip r:embed="rId4">
            <a:alphaModFix/>
          </a:blip>
          <a:srcRect b="0" l="0" r="0" t="0"/>
          <a:stretch/>
        </p:blipFill>
        <p:spPr>
          <a:xfrm>
            <a:off x="4922291" y="2718348"/>
            <a:ext cx="3882034" cy="225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0" y="-1"/>
            <a:ext cx="9144000" cy="456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6)Marketing automation</a:t>
            </a:r>
            <a:endParaRPr/>
          </a:p>
          <a:p>
            <a:pPr indent="0" lvl="0" marL="0" rtl="0" algn="l">
              <a:lnSpc>
                <a:spcPct val="115000"/>
              </a:lnSpc>
              <a:spcBef>
                <a:spcPts val="1200"/>
              </a:spcBef>
              <a:spcAft>
                <a:spcPts val="0"/>
              </a:spcAft>
              <a:buSzPts val="1800"/>
              <a:buNone/>
            </a:pPr>
            <a:r>
              <a:rPr lang="en-GB"/>
              <a:t>Marketing automation uses software to power digital marketing campaigns, improving the efficiency and relevance of advertising.</a:t>
            </a:r>
            <a:endParaRPr/>
          </a:p>
          <a:p>
            <a:pPr indent="0" lvl="0" marL="0" rtl="0" algn="l">
              <a:lnSpc>
                <a:spcPct val="115000"/>
              </a:lnSpc>
              <a:spcBef>
                <a:spcPts val="1200"/>
              </a:spcBef>
              <a:spcAft>
                <a:spcPts val="0"/>
              </a:spcAft>
              <a:buSzPts val="1800"/>
              <a:buNone/>
            </a:pPr>
            <a:r>
              <a:rPr lang="en-GB"/>
              <a:t>7)Email marketing</a:t>
            </a:r>
            <a:endParaRPr/>
          </a:p>
          <a:p>
            <a:pPr indent="0" lvl="0" marL="0" rtl="0" algn="l">
              <a:lnSpc>
                <a:spcPct val="115000"/>
              </a:lnSpc>
              <a:spcBef>
                <a:spcPts val="1200"/>
              </a:spcBef>
              <a:spcAft>
                <a:spcPts val="1200"/>
              </a:spcAft>
              <a:buSzPts val="1800"/>
              <a:buNone/>
            </a:pPr>
            <a:r>
              <a:rPr lang="en-GB"/>
              <a:t>The concept of email marketing is simpe if you send a promotional message and hope that your prospect clicks on it applies for your content. However, the execution is much more complex. First of all, you have to make sure that your emails are wanted.Email marketing is proven as effective technique</a:t>
            </a:r>
            <a:endParaRPr/>
          </a:p>
        </p:txBody>
      </p:sp>
      <p:pic>
        <p:nvPicPr>
          <p:cNvPr id="109" name="Google Shape;109;p21"/>
          <p:cNvPicPr preferRelativeResize="0"/>
          <p:nvPr/>
        </p:nvPicPr>
        <p:blipFill rotWithShape="1">
          <a:blip r:embed="rId3">
            <a:alphaModFix/>
          </a:blip>
          <a:srcRect b="0" l="0" r="0" t="0"/>
          <a:stretch/>
        </p:blipFill>
        <p:spPr>
          <a:xfrm>
            <a:off x="0" y="3025300"/>
            <a:ext cx="3309650" cy="2118200"/>
          </a:xfrm>
          <a:prstGeom prst="rect">
            <a:avLst/>
          </a:prstGeom>
          <a:noFill/>
          <a:ln>
            <a:noFill/>
          </a:ln>
        </p:spPr>
      </p:pic>
      <p:pic>
        <p:nvPicPr>
          <p:cNvPr id="110" name="Google Shape;110;p21"/>
          <p:cNvPicPr preferRelativeResize="0"/>
          <p:nvPr/>
        </p:nvPicPr>
        <p:blipFill rotWithShape="1">
          <a:blip r:embed="rId4">
            <a:alphaModFix/>
          </a:blip>
          <a:srcRect b="0" l="0" r="0" t="0"/>
          <a:stretch/>
        </p:blipFill>
        <p:spPr>
          <a:xfrm>
            <a:off x="4758244" y="3025300"/>
            <a:ext cx="4385760" cy="211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