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800928f79eae51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800928f79eae51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800928f79eae51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800928f79eae51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800928f79eae517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800928f79eae51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52a519cf6451f84b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2a519cf6451f84b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0" name="Google Shape;20;p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wpbeginner.com/beginners-guide/how-to-choose-the-best-website-builder/" TargetMode="External"/><Relationship Id="rId4" Type="http://schemas.openxmlformats.org/officeDocument/2006/relationships/image" Target="../media/image14.jpg"/><Relationship Id="rId5"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jpg"/><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9.jpg"/><Relationship Id="rId5"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GB"/>
              <a:t>How to create a website</a:t>
            </a:r>
            <a:endParaRPr/>
          </a:p>
        </p:txBody>
      </p:sp>
      <p:sp>
        <p:nvSpPr>
          <p:cNvPr id="55" name="Google Shape;55;p13"/>
          <p:cNvSpPr txBox="1"/>
          <p:nvPr>
            <p:ph idx="1" type="subTitle"/>
          </p:nvPr>
        </p:nvSpPr>
        <p:spPr>
          <a:xfrm>
            <a:off x="311700" y="279717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GB"/>
              <a:t> wordpress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What is wordpress</a:t>
            </a:r>
            <a:endParaRPr/>
          </a:p>
        </p:txBody>
      </p:sp>
      <p:sp>
        <p:nvSpPr>
          <p:cNvPr id="120" name="Google Shape;120;p22"/>
          <p:cNvSpPr txBox="1"/>
          <p:nvPr>
            <p:ph idx="1" type="body"/>
          </p:nvPr>
        </p:nvSpPr>
        <p:spPr>
          <a:xfrm>
            <a:off x="311700" y="1152475"/>
            <a:ext cx="8520600" cy="1592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sz="1400">
                <a:solidFill>
                  <a:srgbClr val="464646"/>
                </a:solidFill>
                <a:highlight>
                  <a:srgbClr val="FFFFFF"/>
                </a:highlight>
              </a:rPr>
              <a:t>WordPress is a </a:t>
            </a:r>
            <a:r>
              <a:rPr lang="en-GB" sz="1400">
                <a:solidFill>
                  <a:schemeClr val="hlink"/>
                </a:solidFill>
                <a:highlight>
                  <a:srgbClr val="FFFFFF"/>
                </a:highlight>
                <a:uFill>
                  <a:noFill/>
                </a:uFill>
                <a:hlinkClick r:id="rId3"/>
              </a:rPr>
              <a:t>website builder</a:t>
            </a:r>
            <a:r>
              <a:rPr lang="en-GB" sz="1400">
                <a:highlight>
                  <a:srgbClr val="FFFFFF"/>
                </a:highlight>
              </a:rPr>
              <a:t> </a:t>
            </a:r>
            <a:r>
              <a:rPr lang="en-GB" sz="1400">
                <a:solidFill>
                  <a:srgbClr val="464646"/>
                </a:solidFill>
                <a:highlight>
                  <a:srgbClr val="FFFFFF"/>
                </a:highlight>
              </a:rPr>
              <a:t>and content management system. It is an open source software that anyone can use to make any kind of website imaginable.</a:t>
            </a:r>
            <a:r>
              <a:rPr lang="en-GB" sz="1400">
                <a:solidFill>
                  <a:srgbClr val="202124"/>
                </a:solidFill>
                <a:highlight>
                  <a:srgbClr val="FFFFFF"/>
                </a:highlight>
              </a:rPr>
              <a:t>WordPress is easy to use and  it can be a beginner-friendly platform.</a:t>
            </a:r>
            <a:endParaRPr sz="2000"/>
          </a:p>
        </p:txBody>
      </p:sp>
      <p:pic>
        <p:nvPicPr>
          <p:cNvPr id="121" name="Google Shape;121;p22"/>
          <p:cNvPicPr preferRelativeResize="0"/>
          <p:nvPr/>
        </p:nvPicPr>
        <p:blipFill>
          <a:blip r:embed="rId4">
            <a:alphaModFix/>
          </a:blip>
          <a:stretch>
            <a:fillRect/>
          </a:stretch>
        </p:blipFill>
        <p:spPr>
          <a:xfrm>
            <a:off x="0" y="2571750"/>
            <a:ext cx="3979850" cy="2571750"/>
          </a:xfrm>
          <a:prstGeom prst="rect">
            <a:avLst/>
          </a:prstGeom>
          <a:noFill/>
          <a:ln>
            <a:noFill/>
          </a:ln>
        </p:spPr>
      </p:pic>
      <p:pic>
        <p:nvPicPr>
          <p:cNvPr id="122" name="Google Shape;122;p22"/>
          <p:cNvPicPr preferRelativeResize="0"/>
          <p:nvPr/>
        </p:nvPicPr>
        <p:blipFill>
          <a:blip r:embed="rId5">
            <a:alphaModFix/>
          </a:blip>
          <a:stretch>
            <a:fillRect/>
          </a:stretch>
        </p:blipFill>
        <p:spPr>
          <a:xfrm>
            <a:off x="4132250" y="2571750"/>
            <a:ext cx="4700050" cy="2571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idx="1" type="body"/>
          </p:nvPr>
        </p:nvSpPr>
        <p:spPr>
          <a:xfrm>
            <a:off x="0" y="1579075"/>
            <a:ext cx="4488900" cy="35646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Advantages: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t>Free choice of the host</a:t>
            </a:r>
            <a:endParaRPr/>
          </a:p>
          <a:p>
            <a:pPr indent="0" lvl="0" marL="0" rtl="0" algn="l">
              <a:lnSpc>
                <a:spcPct val="115000"/>
              </a:lnSpc>
              <a:spcBef>
                <a:spcPts val="1200"/>
              </a:spcBef>
              <a:spcAft>
                <a:spcPts val="0"/>
              </a:spcAft>
              <a:buClr>
                <a:schemeClr val="dk1"/>
              </a:buClr>
              <a:buSzPts val="1100"/>
              <a:buFont typeface="Arial"/>
              <a:buNone/>
            </a:pPr>
            <a:r>
              <a:rPr lang="en-GB"/>
              <a:t>Great for multilingual sites</a:t>
            </a:r>
            <a:endParaRPr/>
          </a:p>
          <a:p>
            <a:pPr indent="0" lvl="0" marL="0" rtl="0" algn="l">
              <a:lnSpc>
                <a:spcPct val="115000"/>
              </a:lnSpc>
              <a:spcBef>
                <a:spcPts val="1200"/>
              </a:spcBef>
              <a:spcAft>
                <a:spcPts val="0"/>
              </a:spcAft>
              <a:buClr>
                <a:schemeClr val="dk1"/>
              </a:buClr>
              <a:buSzPts val="1100"/>
              <a:buFont typeface="Arial"/>
              <a:buNone/>
            </a:pPr>
            <a:r>
              <a:rPr lang="en-GB"/>
              <a:t>Virtually no technical limitations imposed by the service</a:t>
            </a:r>
            <a:endParaRPr/>
          </a:p>
          <a:p>
            <a:pPr indent="0" lvl="0" marL="0" rtl="0" algn="l">
              <a:lnSpc>
                <a:spcPct val="115000"/>
              </a:lnSpc>
              <a:spcBef>
                <a:spcPts val="1200"/>
              </a:spcBef>
              <a:spcAft>
                <a:spcPts val="0"/>
              </a:spcAft>
              <a:buClr>
                <a:schemeClr val="dk1"/>
              </a:buClr>
              <a:buSzPts val="1100"/>
              <a:buFont typeface="Arial"/>
              <a:buNone/>
            </a:pPr>
            <a:r>
              <a:rPr lang="en-GB"/>
              <a:t>Ability to add plugins to enrich the site</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400"/>
              <a:buNone/>
            </a:pPr>
            <a:r>
              <a:t/>
            </a:r>
            <a:endParaRPr/>
          </a:p>
        </p:txBody>
      </p:sp>
      <p:sp>
        <p:nvSpPr>
          <p:cNvPr id="128" name="Google Shape;128;p23"/>
          <p:cNvSpPr txBox="1"/>
          <p:nvPr>
            <p:ph type="title"/>
          </p:nvPr>
        </p:nvSpPr>
        <p:spPr>
          <a:xfrm>
            <a:off x="-83125" y="0"/>
            <a:ext cx="8520600" cy="1579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78570"/>
              <a:buFont typeface="Arial"/>
              <a:buNone/>
            </a:pPr>
            <a:r>
              <a:rPr lang="en-GB" sz="1400"/>
              <a:t>A major advantage, especially at WordPress: the thousands of plug-ins available. These extensions provide the site with features that are not offered by default. For example, the WooCommerce plug-in allows you to add a complete online store to your site. As WordPress is designed by default for only one language, installing a plug-in like WPML will allow publishing a translated version of the site. Yoast’s SEO plug-in is also very popular. It makes it possible to configure all the parameters in order to optimize the site for the search engines.</a:t>
            </a:r>
            <a:endParaRPr sz="1400"/>
          </a:p>
          <a:p>
            <a:pPr indent="0" lvl="0" marL="0" rtl="0" algn="l">
              <a:lnSpc>
                <a:spcPct val="115000"/>
              </a:lnSpc>
              <a:spcBef>
                <a:spcPts val="1200"/>
              </a:spcBef>
              <a:spcAft>
                <a:spcPts val="0"/>
              </a:spcAft>
              <a:buClr>
                <a:schemeClr val="dk1"/>
              </a:buClr>
              <a:buSzPct val="78570"/>
              <a:buFont typeface="Arial"/>
              <a:buNone/>
            </a:pPr>
            <a:r>
              <a:rPr lang="en-GB" sz="1400"/>
              <a:t>Advant</a:t>
            </a:r>
            <a:r>
              <a:rPr lang="en-GB" sz="1400"/>
              <a:t>ages of CMS</a:t>
            </a:r>
            <a:endParaRPr sz="1400"/>
          </a:p>
          <a:p>
            <a:pPr indent="0" lvl="0" marL="0" rtl="0" algn="l">
              <a:lnSpc>
                <a:spcPct val="115000"/>
              </a:lnSpc>
              <a:spcBef>
                <a:spcPts val="1200"/>
              </a:spcBef>
              <a:spcAft>
                <a:spcPts val="0"/>
              </a:spcAft>
              <a:buClr>
                <a:schemeClr val="dk1"/>
              </a:buClr>
              <a:buSzPct val="78570"/>
              <a:buFont typeface="Arial"/>
              <a:buNone/>
            </a:pPr>
            <a:r>
              <a:t/>
            </a:r>
            <a:endParaRPr sz="1400"/>
          </a:p>
          <a:p>
            <a:pPr indent="0" lvl="0" marL="0" rtl="0" algn="l">
              <a:lnSpc>
                <a:spcPct val="115000"/>
              </a:lnSpc>
              <a:spcBef>
                <a:spcPts val="1200"/>
              </a:spcBef>
              <a:spcAft>
                <a:spcPts val="1200"/>
              </a:spcAft>
              <a:buClr>
                <a:schemeClr val="dk1"/>
              </a:buClr>
              <a:buSzPct val="78571"/>
              <a:buFont typeface="Arial"/>
              <a:buNone/>
            </a:pPr>
            <a:r>
              <a:t/>
            </a:r>
            <a:endParaRPr sz="1400"/>
          </a:p>
        </p:txBody>
      </p:sp>
      <p:sp>
        <p:nvSpPr>
          <p:cNvPr id="129" name="Google Shape;129;p23"/>
          <p:cNvSpPr txBox="1"/>
          <p:nvPr>
            <p:ph idx="2" type="body"/>
          </p:nvPr>
        </p:nvSpPr>
        <p:spPr>
          <a:xfrm>
            <a:off x="4678875" y="1766875"/>
            <a:ext cx="4165200" cy="3376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Disadvantages: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en-GB"/>
              <a:t>No global assistance</a:t>
            </a:r>
            <a:endParaRPr/>
          </a:p>
          <a:p>
            <a:pPr indent="0" lvl="0" marL="0" rtl="0" algn="l">
              <a:lnSpc>
                <a:spcPct val="115000"/>
              </a:lnSpc>
              <a:spcBef>
                <a:spcPts val="1200"/>
              </a:spcBef>
              <a:spcAft>
                <a:spcPts val="0"/>
              </a:spcAft>
              <a:buClr>
                <a:schemeClr val="dk1"/>
              </a:buClr>
              <a:buSzPts val="1100"/>
              <a:buFont typeface="Arial"/>
              <a:buNone/>
            </a:pPr>
            <a:r>
              <a:rPr lang="en-GB"/>
              <a:t>The freedom of creation depends on the theme used</a:t>
            </a:r>
            <a:endParaRPr/>
          </a:p>
          <a:p>
            <a:pPr indent="0" lvl="0" marL="0" rtl="0" algn="l">
              <a:lnSpc>
                <a:spcPct val="115000"/>
              </a:lnSpc>
              <a:spcBef>
                <a:spcPts val="1200"/>
              </a:spcBef>
              <a:spcAft>
                <a:spcPts val="0"/>
              </a:spcAft>
              <a:buClr>
                <a:schemeClr val="dk1"/>
              </a:buClr>
              <a:buSzPts val="1100"/>
              <a:buFont typeface="Arial"/>
              <a:buNone/>
            </a:pPr>
            <a:r>
              <a:rPr lang="en-GB"/>
              <a:t>Paid plugins can drive up costs</a:t>
            </a:r>
            <a:endParaRPr/>
          </a:p>
          <a:p>
            <a:pPr indent="0" lvl="0" marL="0" rtl="0" algn="l">
              <a:lnSpc>
                <a:spcPct val="115000"/>
              </a:lnSpc>
              <a:spcBef>
                <a:spcPts val="1200"/>
              </a:spcBef>
              <a:spcAft>
                <a:spcPts val="1200"/>
              </a:spcAft>
              <a:buSzPts val="1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8" y="0"/>
            <a:ext cx="8832300" cy="570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Ssl certification</a:t>
            </a:r>
            <a:endParaRPr/>
          </a:p>
        </p:txBody>
      </p:sp>
      <p:sp>
        <p:nvSpPr>
          <p:cNvPr id="135" name="Google Shape;135;p24"/>
          <p:cNvSpPr txBox="1"/>
          <p:nvPr>
            <p:ph idx="1" type="body"/>
          </p:nvPr>
        </p:nvSpPr>
        <p:spPr>
          <a:xfrm>
            <a:off x="0" y="724400"/>
            <a:ext cx="8832300" cy="441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sz="1200">
                <a:solidFill>
                  <a:srgbClr val="202124"/>
                </a:solidFill>
                <a:highlight>
                  <a:srgbClr val="FFFFFF"/>
                </a:highlight>
              </a:rPr>
              <a:t>A SSL certificate is </a:t>
            </a:r>
            <a:r>
              <a:rPr lang="en-GB" sz="1200">
                <a:solidFill>
                  <a:srgbClr val="202124"/>
                </a:solidFill>
                <a:highlight>
                  <a:srgbClr val="FFFFFF"/>
                </a:highlight>
              </a:rPr>
              <a:t>a digital certificate that authenticates a website's identity and enables an encrypted</a:t>
            </a:r>
            <a:r>
              <a:rPr b="1" lang="en-GB" sz="1200">
                <a:solidFill>
                  <a:srgbClr val="202124"/>
                </a:solidFill>
                <a:highlight>
                  <a:srgbClr val="FFFFFF"/>
                </a:highlight>
              </a:rPr>
              <a:t> </a:t>
            </a:r>
            <a:r>
              <a:rPr lang="en-GB" sz="1200">
                <a:solidFill>
                  <a:srgbClr val="202124"/>
                </a:solidFill>
                <a:highlight>
                  <a:srgbClr val="FFFFFF"/>
                </a:highlight>
              </a:rPr>
              <a:t>connection</a:t>
            </a:r>
            <a:r>
              <a:rPr lang="en-GB" sz="1200">
                <a:solidFill>
                  <a:srgbClr val="202124"/>
                </a:solidFill>
                <a:highlight>
                  <a:srgbClr val="FFFFFF"/>
                </a:highlight>
              </a:rPr>
              <a:t>. SSL stands for Secure Sockets Layer, a security protocol that creates an encrypted link between a web server and a web browser</a:t>
            </a:r>
            <a:endParaRPr sz="1200">
              <a:solidFill>
                <a:srgbClr val="202124"/>
              </a:solidFill>
              <a:highlight>
                <a:srgbClr val="FFFFFF"/>
              </a:highlight>
            </a:endParaRPr>
          </a:p>
          <a:p>
            <a:pPr indent="0" lvl="0" marL="0" rtl="0" algn="l">
              <a:lnSpc>
                <a:spcPct val="115000"/>
              </a:lnSpc>
              <a:spcBef>
                <a:spcPts val="0"/>
              </a:spcBef>
              <a:spcAft>
                <a:spcPts val="0"/>
              </a:spcAft>
              <a:buSzPts val="1800"/>
              <a:buNone/>
            </a:pPr>
            <a:r>
              <a:t/>
            </a:r>
            <a:endParaRPr sz="1200">
              <a:solidFill>
                <a:srgbClr val="202124"/>
              </a:solidFill>
              <a:highlight>
                <a:srgbClr val="FFFFFF"/>
              </a:highlight>
            </a:endParaRPr>
          </a:p>
          <a:p>
            <a:pPr indent="0" lvl="0" marL="0" rtl="0" algn="l">
              <a:lnSpc>
                <a:spcPct val="115000"/>
              </a:lnSpc>
              <a:spcBef>
                <a:spcPts val="0"/>
              </a:spcBef>
              <a:spcAft>
                <a:spcPts val="0"/>
              </a:spcAft>
              <a:buSzPts val="1800"/>
              <a:buNone/>
            </a:pPr>
            <a:r>
              <a:rPr lang="en-GB" sz="1200">
                <a:solidFill>
                  <a:srgbClr val="202124"/>
                </a:solidFill>
                <a:highlight>
                  <a:srgbClr val="FFFFFF"/>
                </a:highlight>
              </a:rPr>
              <a:t>It is a bit of code on your web server that </a:t>
            </a:r>
            <a:r>
              <a:rPr lang="en-GB" sz="1200">
                <a:solidFill>
                  <a:srgbClr val="202124"/>
                </a:solidFill>
                <a:highlight>
                  <a:srgbClr val="FFFFFF"/>
                </a:highlight>
              </a:rPr>
              <a:t>provides security for online communications</a:t>
            </a:r>
            <a:r>
              <a:rPr lang="en-GB" sz="1200">
                <a:solidFill>
                  <a:srgbClr val="202124"/>
                </a:solidFill>
                <a:highlight>
                  <a:srgbClr val="FFFFFF"/>
                </a:highlight>
              </a:rPr>
              <a:t>. When a web browser contacts your secured website, the SSL certificate enables an encrypted connection. It's kind of like sealing a letter in an envelope before sending it through the mail.</a:t>
            </a:r>
            <a:endParaRPr sz="1200">
              <a:solidFill>
                <a:srgbClr val="202124"/>
              </a:solidFill>
              <a:highlight>
                <a:srgbClr val="FFFFFF"/>
              </a:highlight>
            </a:endParaRPr>
          </a:p>
          <a:p>
            <a:pPr indent="0" lvl="0" marL="0" rtl="0" algn="l">
              <a:lnSpc>
                <a:spcPct val="115000"/>
              </a:lnSpc>
              <a:spcBef>
                <a:spcPts val="1200"/>
              </a:spcBef>
              <a:spcAft>
                <a:spcPts val="1200"/>
              </a:spcAft>
              <a:buSzPts val="1800"/>
              <a:buNone/>
            </a:pPr>
            <a:r>
              <a:t/>
            </a:r>
            <a:endParaRPr sz="1200">
              <a:solidFill>
                <a:srgbClr val="202124"/>
              </a:solidFill>
              <a:highlight>
                <a:srgbClr val="FFFFFF"/>
              </a:highlight>
            </a:endParaRPr>
          </a:p>
        </p:txBody>
      </p:sp>
      <p:pic>
        <p:nvPicPr>
          <p:cNvPr id="136" name="Google Shape;136;p24"/>
          <p:cNvPicPr preferRelativeResize="0"/>
          <p:nvPr/>
        </p:nvPicPr>
        <p:blipFill>
          <a:blip r:embed="rId3">
            <a:alphaModFix/>
          </a:blip>
          <a:stretch>
            <a:fillRect/>
          </a:stretch>
        </p:blipFill>
        <p:spPr>
          <a:xfrm>
            <a:off x="152400" y="2954900"/>
            <a:ext cx="3731050" cy="2078100"/>
          </a:xfrm>
          <a:prstGeom prst="rect">
            <a:avLst/>
          </a:prstGeom>
          <a:noFill/>
          <a:ln>
            <a:noFill/>
          </a:ln>
        </p:spPr>
      </p:pic>
      <p:pic>
        <p:nvPicPr>
          <p:cNvPr id="137" name="Google Shape;137;p24"/>
          <p:cNvPicPr preferRelativeResize="0"/>
          <p:nvPr/>
        </p:nvPicPr>
        <p:blipFill>
          <a:blip r:embed="rId4">
            <a:alphaModFix/>
          </a:blip>
          <a:stretch>
            <a:fillRect/>
          </a:stretch>
        </p:blipFill>
        <p:spPr>
          <a:xfrm>
            <a:off x="4035850" y="2954900"/>
            <a:ext cx="5108150" cy="2078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Conte</a:t>
            </a:r>
            <a:r>
              <a:rPr lang="en-GB"/>
              <a:t>nt marketing</a:t>
            </a:r>
            <a:endParaRPr/>
          </a:p>
        </p:txBody>
      </p:sp>
      <p:sp>
        <p:nvSpPr>
          <p:cNvPr id="143" name="Google Shape;143;p25"/>
          <p:cNvSpPr txBox="1"/>
          <p:nvPr>
            <p:ph idx="1" type="body"/>
          </p:nvPr>
        </p:nvSpPr>
        <p:spPr>
          <a:xfrm>
            <a:off x="0" y="799017"/>
            <a:ext cx="8520600" cy="2850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800"/>
              <a:buFont typeface="Arial"/>
              <a:buNone/>
            </a:pPr>
            <a:r>
              <a:rPr lang="en-GB"/>
              <a:t>It is a strategy based on the distribution of relevant and valuable content to a target audience.</a:t>
            </a:r>
            <a:endParaRPr/>
          </a:p>
          <a:p>
            <a:pPr indent="0" lvl="0" marL="0" rtl="0" algn="l">
              <a:spcBef>
                <a:spcPts val="1200"/>
              </a:spcBef>
              <a:spcAft>
                <a:spcPts val="1200"/>
              </a:spcAft>
              <a:buClr>
                <a:schemeClr val="dk1"/>
              </a:buClr>
              <a:buSzPts val="1800"/>
              <a:buFont typeface="Arial"/>
              <a:buNone/>
            </a:pPr>
            <a:r>
              <a:rPr lang="en-GB"/>
              <a:t>As in any marketing strategy, the goal of content marketing is to attract leads that ultimately convert into customers. But it does so differently than traditional advertising. Instead of enticing prospects with potential value from a product or service, it offers value for free in the form of written material.</a:t>
            </a:r>
            <a:endParaRPr/>
          </a:p>
        </p:txBody>
      </p:sp>
      <p:pic>
        <p:nvPicPr>
          <p:cNvPr id="144" name="Google Shape;144;p25"/>
          <p:cNvPicPr preferRelativeResize="0"/>
          <p:nvPr/>
        </p:nvPicPr>
        <p:blipFill rotWithShape="1">
          <a:blip r:embed="rId3">
            <a:alphaModFix/>
          </a:blip>
          <a:srcRect b="0" l="0" r="0" t="0"/>
          <a:stretch/>
        </p:blipFill>
        <p:spPr>
          <a:xfrm>
            <a:off x="0" y="3028950"/>
            <a:ext cx="3731600" cy="2114550"/>
          </a:xfrm>
          <a:prstGeom prst="rect">
            <a:avLst/>
          </a:prstGeom>
          <a:noFill/>
          <a:ln>
            <a:noFill/>
          </a:ln>
        </p:spPr>
      </p:pic>
      <p:pic>
        <p:nvPicPr>
          <p:cNvPr id="145" name="Google Shape;145;p25"/>
          <p:cNvPicPr preferRelativeResize="0"/>
          <p:nvPr/>
        </p:nvPicPr>
        <p:blipFill rotWithShape="1">
          <a:blip r:embed="rId4">
            <a:alphaModFix/>
          </a:blip>
          <a:srcRect b="0" l="0" r="0" t="0"/>
          <a:stretch/>
        </p:blipFill>
        <p:spPr>
          <a:xfrm>
            <a:off x="3884000" y="3028950"/>
            <a:ext cx="4770600" cy="1962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Useful t</a:t>
            </a:r>
            <a:r>
              <a:rPr lang="en-GB"/>
              <a:t>ips for creating a website</a:t>
            </a:r>
            <a:endParaRPr/>
          </a:p>
        </p:txBody>
      </p:sp>
      <p:sp>
        <p:nvSpPr>
          <p:cNvPr id="151" name="Google Shape;151;p26"/>
          <p:cNvSpPr txBox="1"/>
          <p:nvPr>
            <p:ph idx="1" type="body"/>
          </p:nvPr>
        </p:nvSpPr>
        <p:spPr>
          <a:xfrm>
            <a:off x="0" y="1017724"/>
            <a:ext cx="8520600" cy="4125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1)Think about what your customers want to know, not just what you want to tell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2)Use professionals to help you. An unprofessional website can potentially put customers off.</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3)Update your website regularly, especially if you include information about your prices.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4)Make sure your contact details are correct and easy for your customers to find.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5)Promote your website in your marketing material and include it on your business cards.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6)Find out how you can make your website easy for search engines, such as Google, to find. This is called search engine optimisation (SEO).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7"/>
          <p:cNvPicPr preferRelativeResize="0"/>
          <p:nvPr/>
        </p:nvPicPr>
        <p:blipFill rotWithShape="1">
          <a:blip r:embed="rId3">
            <a:alphaModFix/>
          </a:blip>
          <a:srcRect b="0" l="0" r="0" t="0"/>
          <a:stretch/>
        </p:blipFill>
        <p:spPr>
          <a:xfrm>
            <a:off x="152400" y="0"/>
            <a:ext cx="8991600"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0" y="0"/>
            <a:ext cx="8520600" cy="69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Agenda</a:t>
            </a:r>
            <a:endParaRPr/>
          </a:p>
        </p:txBody>
      </p:sp>
      <p:sp>
        <p:nvSpPr>
          <p:cNvPr id="61" name="Google Shape;61;p14"/>
          <p:cNvSpPr txBox="1"/>
          <p:nvPr>
            <p:ph idx="1" type="body"/>
          </p:nvPr>
        </p:nvSpPr>
        <p:spPr>
          <a:xfrm>
            <a:off x="0" y="693301"/>
            <a:ext cx="9144000" cy="428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GB"/>
              <a:t>What is a website?</a:t>
            </a:r>
            <a:endParaRPr/>
          </a:p>
          <a:p>
            <a:pPr indent="-342900" lvl="0" marL="457200" rtl="0" algn="l">
              <a:spcBef>
                <a:spcPts val="0"/>
              </a:spcBef>
              <a:spcAft>
                <a:spcPts val="0"/>
              </a:spcAft>
              <a:buSzPts val="1800"/>
              <a:buAutoNum type="arabicParenR"/>
            </a:pPr>
            <a:r>
              <a:rPr lang="en-GB"/>
              <a:t>What </a:t>
            </a:r>
            <a:r>
              <a:rPr lang="en-GB"/>
              <a:t>is domain name?</a:t>
            </a:r>
            <a:endParaRPr/>
          </a:p>
          <a:p>
            <a:pPr indent="-342900" lvl="0" marL="457200" rtl="0" algn="l">
              <a:spcBef>
                <a:spcPts val="0"/>
              </a:spcBef>
              <a:spcAft>
                <a:spcPts val="0"/>
              </a:spcAft>
              <a:buSzPts val="1800"/>
              <a:buAutoNum type="arabicParenR"/>
            </a:pPr>
            <a:r>
              <a:rPr lang="en-GB"/>
              <a:t>About Web hosting companys</a:t>
            </a:r>
            <a:endParaRPr/>
          </a:p>
          <a:p>
            <a:pPr indent="-342900" lvl="0" marL="457200" rtl="0" algn="l">
              <a:spcBef>
                <a:spcPts val="0"/>
              </a:spcBef>
              <a:spcAft>
                <a:spcPts val="0"/>
              </a:spcAft>
              <a:buSzPts val="1800"/>
              <a:buAutoNum type="arabicParenR"/>
            </a:pPr>
            <a:r>
              <a:rPr lang="en-GB"/>
              <a:t>CMS</a:t>
            </a:r>
            <a:endParaRPr/>
          </a:p>
          <a:p>
            <a:pPr indent="-342900" lvl="0" marL="457200" rtl="0" algn="l">
              <a:spcBef>
                <a:spcPts val="0"/>
              </a:spcBef>
              <a:spcAft>
                <a:spcPts val="0"/>
              </a:spcAft>
              <a:buSzPts val="1800"/>
              <a:buAutoNum type="arabicParenR"/>
            </a:pPr>
            <a:r>
              <a:rPr lang="en-GB"/>
              <a:t>Wordpress</a:t>
            </a:r>
            <a:endParaRPr/>
          </a:p>
          <a:p>
            <a:pPr indent="-342900" lvl="0" marL="457200" rtl="0" algn="l">
              <a:spcBef>
                <a:spcPts val="0"/>
              </a:spcBef>
              <a:spcAft>
                <a:spcPts val="0"/>
              </a:spcAft>
              <a:buSzPts val="1800"/>
              <a:buAutoNum type="arabicParenR"/>
            </a:pPr>
            <a:r>
              <a:rPr lang="en-GB"/>
              <a:t>SSL certificate</a:t>
            </a:r>
            <a:endParaRPr/>
          </a:p>
          <a:p>
            <a:pPr indent="-342900" lvl="0" marL="457200" rtl="0" algn="l">
              <a:spcBef>
                <a:spcPts val="0"/>
              </a:spcBef>
              <a:spcAft>
                <a:spcPts val="0"/>
              </a:spcAft>
              <a:buSzPts val="1800"/>
              <a:buAutoNum type="arabicParenR"/>
            </a:pPr>
            <a:r>
              <a:rPr lang="en-GB"/>
              <a:t>Content marketing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0" y="0"/>
            <a:ext cx="91440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What is website?</a:t>
            </a:r>
            <a:endParaRPr/>
          </a:p>
        </p:txBody>
      </p:sp>
      <p:sp>
        <p:nvSpPr>
          <p:cNvPr id="67" name="Google Shape;67;p15"/>
          <p:cNvSpPr txBox="1"/>
          <p:nvPr>
            <p:ph idx="1" type="body"/>
          </p:nvPr>
        </p:nvSpPr>
        <p:spPr>
          <a:xfrm>
            <a:off x="0" y="572700"/>
            <a:ext cx="9144000" cy="3099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sz="1200">
                <a:solidFill>
                  <a:srgbClr val="202124"/>
                </a:solidFill>
                <a:highlight>
                  <a:srgbClr val="FFFFFF"/>
                </a:highlight>
              </a:rPr>
              <a:t> </a:t>
            </a:r>
            <a:r>
              <a:rPr lang="en-GB" sz="1400">
                <a:highlight>
                  <a:srgbClr val="FFFFFF"/>
                </a:highlight>
              </a:rPr>
              <a:t>A </a:t>
            </a:r>
            <a:r>
              <a:rPr lang="en-GB" sz="1500">
                <a:highlight>
                  <a:srgbClr val="FFFFFF"/>
                </a:highlight>
              </a:rPr>
              <a:t>group of World Wide Web pages usually containing hyperlinks to each other and made available online by an individual, company, educational institution, government, or organization.</a:t>
            </a:r>
            <a:endParaRPr sz="1500">
              <a:highlight>
                <a:srgbClr val="FFFFFF"/>
              </a:highlight>
            </a:endParaRPr>
          </a:p>
          <a:p>
            <a:pPr indent="0" lvl="0" marL="0" rtl="0" algn="l">
              <a:lnSpc>
                <a:spcPct val="115000"/>
              </a:lnSpc>
              <a:spcBef>
                <a:spcPts val="1200"/>
              </a:spcBef>
              <a:spcAft>
                <a:spcPts val="0"/>
              </a:spcAft>
              <a:buSzPts val="1800"/>
              <a:buNone/>
            </a:pPr>
            <a:r>
              <a:rPr lang="en-GB" sz="1500">
                <a:highlight>
                  <a:srgbClr val="FFFFFF"/>
                </a:highlight>
              </a:rPr>
              <a:t>In a simple way a website provides a quick and easy way of communicating information between buyers and sellers. You can list your opening hours, contact information, show images of your location or products, and use contact forms to facilitate enquiries from potential customers or feedback from existing ones.</a:t>
            </a:r>
            <a:endParaRPr sz="1500">
              <a:highlight>
                <a:srgbClr val="FFFFFF"/>
              </a:highlight>
            </a:endParaRPr>
          </a:p>
          <a:p>
            <a:pPr indent="0" lvl="0" marL="0" rtl="0" algn="l">
              <a:lnSpc>
                <a:spcPct val="115000"/>
              </a:lnSpc>
              <a:spcBef>
                <a:spcPts val="1200"/>
              </a:spcBef>
              <a:spcAft>
                <a:spcPts val="1200"/>
              </a:spcAft>
              <a:buSzPts val="1800"/>
              <a:buNone/>
            </a:pPr>
            <a:r>
              <a:t/>
            </a:r>
            <a:endParaRPr sz="1200">
              <a:solidFill>
                <a:srgbClr val="202124"/>
              </a:solidFill>
              <a:highlight>
                <a:srgbClr val="FFFFFF"/>
              </a:highlight>
            </a:endParaRPr>
          </a:p>
        </p:txBody>
      </p:sp>
      <p:pic>
        <p:nvPicPr>
          <p:cNvPr id="68" name="Google Shape;68;p15"/>
          <p:cNvPicPr preferRelativeResize="0"/>
          <p:nvPr/>
        </p:nvPicPr>
        <p:blipFill rotWithShape="1">
          <a:blip r:embed="rId3">
            <a:alphaModFix/>
          </a:blip>
          <a:srcRect b="0" l="0" r="0" t="0"/>
          <a:stretch/>
        </p:blipFill>
        <p:spPr>
          <a:xfrm>
            <a:off x="0" y="2897400"/>
            <a:ext cx="4364450" cy="2171400"/>
          </a:xfrm>
          <a:prstGeom prst="rect">
            <a:avLst/>
          </a:prstGeom>
          <a:noFill/>
          <a:ln>
            <a:noFill/>
          </a:ln>
        </p:spPr>
      </p:pic>
      <p:pic>
        <p:nvPicPr>
          <p:cNvPr id="69" name="Google Shape;69;p15"/>
          <p:cNvPicPr preferRelativeResize="0"/>
          <p:nvPr/>
        </p:nvPicPr>
        <p:blipFill rotWithShape="1">
          <a:blip r:embed="rId4">
            <a:alphaModFix/>
          </a:blip>
          <a:srcRect b="0" l="0" r="0" t="0"/>
          <a:stretch/>
        </p:blipFill>
        <p:spPr>
          <a:xfrm>
            <a:off x="4779550" y="2897400"/>
            <a:ext cx="4364450" cy="2171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500">
                <a:solidFill>
                  <a:srgbClr val="202124"/>
                </a:solidFill>
                <a:highlight>
                  <a:srgbClr val="FFFFFF"/>
                </a:highlight>
              </a:rPr>
              <a:t>There are  8 different types of websites</a:t>
            </a:r>
            <a:endParaRPr sz="4100"/>
          </a:p>
        </p:txBody>
      </p:sp>
      <p:sp>
        <p:nvSpPr>
          <p:cNvPr id="75" name="Google Shape;75;p16"/>
          <p:cNvSpPr txBox="1"/>
          <p:nvPr>
            <p:ph idx="1" type="body"/>
          </p:nvPr>
        </p:nvSpPr>
        <p:spPr>
          <a:xfrm>
            <a:off x="0" y="572700"/>
            <a:ext cx="9144000" cy="2799900"/>
          </a:xfrm>
          <a:prstGeom prst="rect">
            <a:avLst/>
          </a:prstGeom>
          <a:noFill/>
          <a:ln>
            <a:noFill/>
          </a:ln>
        </p:spPr>
        <p:txBody>
          <a:bodyPr anchorCtr="0" anchor="t" bIns="91425" lIns="91425" spcFirstLastPara="1" rIns="91425" wrap="square" tIns="91425">
            <a:normAutofit fontScale="62500"/>
          </a:bodyPr>
          <a:lstStyle/>
          <a:p>
            <a:pPr indent="-297416" lvl="0" marL="457200" rtl="0" algn="l">
              <a:lnSpc>
                <a:spcPct val="115000"/>
              </a:lnSpc>
              <a:spcBef>
                <a:spcPts val="0"/>
              </a:spcBef>
              <a:spcAft>
                <a:spcPts val="0"/>
              </a:spcAft>
              <a:buClr>
                <a:schemeClr val="dk2"/>
              </a:buClr>
              <a:buSzPct val="100000"/>
              <a:buChar char="●"/>
            </a:pPr>
            <a:r>
              <a:rPr lang="en-GB" sz="1732">
                <a:highlight>
                  <a:srgbClr val="FFFFFF"/>
                </a:highlight>
              </a:rPr>
              <a:t>Homepages </a:t>
            </a:r>
            <a:endParaRPr sz="1732">
              <a:highlight>
                <a:srgbClr val="FFFFFF"/>
              </a:highlight>
            </a:endParaRPr>
          </a:p>
          <a:p>
            <a:pPr indent="-297416" lvl="0" marL="457200" rtl="0" algn="l">
              <a:lnSpc>
                <a:spcPct val="115000"/>
              </a:lnSpc>
              <a:spcBef>
                <a:spcPts val="0"/>
              </a:spcBef>
              <a:spcAft>
                <a:spcPts val="0"/>
              </a:spcAft>
              <a:buClr>
                <a:schemeClr val="dk2"/>
              </a:buClr>
              <a:buSzPct val="100000"/>
              <a:buChar char="●"/>
            </a:pPr>
            <a:r>
              <a:rPr lang="en-GB" sz="1732">
                <a:highlight>
                  <a:srgbClr val="FFFFFF"/>
                </a:highlight>
              </a:rPr>
              <a:t>Magazine websites.</a:t>
            </a:r>
            <a:endParaRPr sz="1732">
              <a:highlight>
                <a:srgbClr val="FFFFFF"/>
              </a:highlight>
            </a:endParaRPr>
          </a:p>
          <a:p>
            <a:pPr indent="-297416" lvl="0" marL="457200" rtl="0" algn="l">
              <a:lnSpc>
                <a:spcPct val="115000"/>
              </a:lnSpc>
              <a:spcBef>
                <a:spcPts val="0"/>
              </a:spcBef>
              <a:spcAft>
                <a:spcPts val="0"/>
              </a:spcAft>
              <a:buClr>
                <a:schemeClr val="dk2"/>
              </a:buClr>
              <a:buSzPct val="100000"/>
              <a:buChar char="●"/>
            </a:pPr>
            <a:r>
              <a:rPr lang="en-GB" sz="1732">
                <a:highlight>
                  <a:srgbClr val="FFFFFF"/>
                </a:highlight>
              </a:rPr>
              <a:t>E-commerce websites.</a:t>
            </a:r>
            <a:endParaRPr sz="1732">
              <a:highlight>
                <a:srgbClr val="FFFFFF"/>
              </a:highlight>
            </a:endParaRPr>
          </a:p>
          <a:p>
            <a:pPr indent="-297416" lvl="0" marL="457200" rtl="0" algn="l">
              <a:lnSpc>
                <a:spcPct val="115000"/>
              </a:lnSpc>
              <a:spcBef>
                <a:spcPts val="0"/>
              </a:spcBef>
              <a:spcAft>
                <a:spcPts val="0"/>
              </a:spcAft>
              <a:buClr>
                <a:schemeClr val="dk2"/>
              </a:buClr>
              <a:buSzPct val="100000"/>
              <a:buChar char="●"/>
            </a:pPr>
            <a:r>
              <a:rPr lang="en-GB" sz="1732">
                <a:highlight>
                  <a:srgbClr val="FFFFFF"/>
                </a:highlight>
              </a:rPr>
              <a:t>Blogs.</a:t>
            </a:r>
            <a:endParaRPr sz="1732">
              <a:highlight>
                <a:srgbClr val="FFFFFF"/>
              </a:highlight>
            </a:endParaRPr>
          </a:p>
          <a:p>
            <a:pPr indent="-297416" lvl="0" marL="457200" rtl="0" algn="l">
              <a:lnSpc>
                <a:spcPct val="115000"/>
              </a:lnSpc>
              <a:spcBef>
                <a:spcPts val="0"/>
              </a:spcBef>
              <a:spcAft>
                <a:spcPts val="0"/>
              </a:spcAft>
              <a:buClr>
                <a:schemeClr val="dk2"/>
              </a:buClr>
              <a:buSzPct val="100000"/>
              <a:buChar char="●"/>
            </a:pPr>
            <a:r>
              <a:rPr lang="en-GB" sz="1732">
                <a:highlight>
                  <a:srgbClr val="FFFFFF"/>
                </a:highlight>
              </a:rPr>
              <a:t>Portfolio websites.</a:t>
            </a:r>
            <a:endParaRPr sz="1732">
              <a:highlight>
                <a:srgbClr val="FFFFFF"/>
              </a:highlight>
            </a:endParaRPr>
          </a:p>
          <a:p>
            <a:pPr indent="-297416" lvl="0" marL="457200" rtl="0" algn="l">
              <a:lnSpc>
                <a:spcPct val="115000"/>
              </a:lnSpc>
              <a:spcBef>
                <a:spcPts val="0"/>
              </a:spcBef>
              <a:spcAft>
                <a:spcPts val="0"/>
              </a:spcAft>
              <a:buClr>
                <a:schemeClr val="dk2"/>
              </a:buClr>
              <a:buSzPct val="100000"/>
              <a:buChar char="●"/>
            </a:pPr>
            <a:r>
              <a:rPr lang="en-GB" sz="1732">
                <a:highlight>
                  <a:srgbClr val="FFFFFF"/>
                </a:highlight>
              </a:rPr>
              <a:t>Landing pages.</a:t>
            </a:r>
            <a:endParaRPr sz="1732">
              <a:highlight>
                <a:srgbClr val="FFFFFF"/>
              </a:highlight>
            </a:endParaRPr>
          </a:p>
          <a:p>
            <a:pPr indent="-297416" lvl="0" marL="457200" rtl="0" algn="l">
              <a:lnSpc>
                <a:spcPct val="115000"/>
              </a:lnSpc>
              <a:spcBef>
                <a:spcPts val="0"/>
              </a:spcBef>
              <a:spcAft>
                <a:spcPts val="0"/>
              </a:spcAft>
              <a:buClr>
                <a:schemeClr val="dk2"/>
              </a:buClr>
              <a:buSzPct val="100000"/>
              <a:buChar char="●"/>
            </a:pPr>
            <a:r>
              <a:rPr lang="en-GB" sz="1732">
                <a:highlight>
                  <a:srgbClr val="FFFFFF"/>
                </a:highlight>
              </a:rPr>
              <a:t>Social media websites.</a:t>
            </a:r>
            <a:endParaRPr sz="1732">
              <a:highlight>
                <a:srgbClr val="FFFFFF"/>
              </a:highlight>
            </a:endParaRPr>
          </a:p>
          <a:p>
            <a:pPr indent="-297416" lvl="0" marL="457200" rtl="0" algn="l">
              <a:lnSpc>
                <a:spcPct val="115000"/>
              </a:lnSpc>
              <a:spcBef>
                <a:spcPts val="0"/>
              </a:spcBef>
              <a:spcAft>
                <a:spcPts val="0"/>
              </a:spcAft>
              <a:buClr>
                <a:schemeClr val="dk2"/>
              </a:buClr>
              <a:buSzPct val="100000"/>
              <a:buChar char="●"/>
            </a:pPr>
            <a:r>
              <a:rPr lang="en-GB" sz="1732">
                <a:highlight>
                  <a:srgbClr val="FFFFFF"/>
                </a:highlight>
              </a:rPr>
              <a:t>Directory and contact pages.</a:t>
            </a:r>
            <a:endParaRPr sz="1732">
              <a:highlight>
                <a:srgbClr val="FFFFFF"/>
              </a:highlight>
            </a:endParaRPr>
          </a:p>
          <a:p>
            <a:pPr indent="0" lvl="0" marL="0" rtl="0" algn="l">
              <a:lnSpc>
                <a:spcPct val="115000"/>
              </a:lnSpc>
              <a:spcBef>
                <a:spcPts val="300"/>
              </a:spcBef>
              <a:spcAft>
                <a:spcPts val="0"/>
              </a:spcAft>
              <a:buSzPct val="172455"/>
              <a:buNone/>
            </a:pPr>
            <a:r>
              <a:rPr lang="en-GB" sz="1670">
                <a:solidFill>
                  <a:srgbClr val="202124"/>
                </a:solidFill>
                <a:highlight>
                  <a:srgbClr val="FFFFFF"/>
                </a:highlight>
              </a:rPr>
              <a:t>To create a webpage you need a domain name.</a:t>
            </a:r>
            <a:endParaRPr sz="1670">
              <a:solidFill>
                <a:srgbClr val="202124"/>
              </a:solidFill>
              <a:highlight>
                <a:srgbClr val="FFFFFF"/>
              </a:highlight>
            </a:endParaRPr>
          </a:p>
          <a:p>
            <a:pPr indent="0" lvl="0" marL="0" rtl="0" algn="l">
              <a:lnSpc>
                <a:spcPct val="115000"/>
              </a:lnSpc>
              <a:spcBef>
                <a:spcPts val="300"/>
              </a:spcBef>
              <a:spcAft>
                <a:spcPts val="1200"/>
              </a:spcAft>
              <a:buSzPct val="159999"/>
              <a:buNone/>
            </a:pPr>
            <a:r>
              <a:t/>
            </a:r>
            <a:endParaRPr/>
          </a:p>
        </p:txBody>
      </p:sp>
      <p:pic>
        <p:nvPicPr>
          <p:cNvPr id="76" name="Google Shape;76;p16"/>
          <p:cNvPicPr preferRelativeResize="0"/>
          <p:nvPr/>
        </p:nvPicPr>
        <p:blipFill rotWithShape="1">
          <a:blip r:embed="rId3">
            <a:alphaModFix/>
          </a:blip>
          <a:srcRect b="0" l="0" r="0" t="0"/>
          <a:stretch/>
        </p:blipFill>
        <p:spPr>
          <a:xfrm>
            <a:off x="0" y="2571750"/>
            <a:ext cx="3594250" cy="2571750"/>
          </a:xfrm>
          <a:prstGeom prst="rect">
            <a:avLst/>
          </a:prstGeom>
          <a:noFill/>
          <a:ln>
            <a:noFill/>
          </a:ln>
        </p:spPr>
      </p:pic>
      <p:pic>
        <p:nvPicPr>
          <p:cNvPr id="77" name="Google Shape;77;p16"/>
          <p:cNvPicPr preferRelativeResize="0"/>
          <p:nvPr/>
        </p:nvPicPr>
        <p:blipFill rotWithShape="1">
          <a:blip r:embed="rId4">
            <a:alphaModFix/>
          </a:blip>
          <a:srcRect b="0" l="0" r="0" t="0"/>
          <a:stretch/>
        </p:blipFill>
        <p:spPr>
          <a:xfrm>
            <a:off x="3594250" y="3087450"/>
            <a:ext cx="2435500" cy="2056050"/>
          </a:xfrm>
          <a:prstGeom prst="rect">
            <a:avLst/>
          </a:prstGeom>
          <a:noFill/>
          <a:ln>
            <a:noFill/>
          </a:ln>
        </p:spPr>
      </p:pic>
      <p:pic>
        <p:nvPicPr>
          <p:cNvPr id="78" name="Google Shape;78;p16"/>
          <p:cNvPicPr preferRelativeResize="0"/>
          <p:nvPr/>
        </p:nvPicPr>
        <p:blipFill rotWithShape="1">
          <a:blip r:embed="rId5">
            <a:alphaModFix/>
          </a:blip>
          <a:srcRect b="0" l="0" r="0" t="0"/>
          <a:stretch/>
        </p:blipFill>
        <p:spPr>
          <a:xfrm>
            <a:off x="6182150" y="3087450"/>
            <a:ext cx="2382400" cy="1903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0" y="0"/>
            <a:ext cx="9144000" cy="706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What is a domain name?</a:t>
            </a:r>
            <a:endParaRPr/>
          </a:p>
        </p:txBody>
      </p:sp>
      <p:sp>
        <p:nvSpPr>
          <p:cNvPr id="84" name="Google Shape;84;p17"/>
          <p:cNvSpPr txBox="1"/>
          <p:nvPr>
            <p:ph idx="1" type="body"/>
          </p:nvPr>
        </p:nvSpPr>
        <p:spPr>
          <a:xfrm>
            <a:off x="0" y="706800"/>
            <a:ext cx="9144000" cy="2240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GB"/>
              <a:t>A domain name is a web address (e.g. www.yourbusinessname.com.au) that allows us to have a professional presence on the internet.</a:t>
            </a:r>
            <a:endParaRPr/>
          </a:p>
          <a:p>
            <a:pPr indent="0" lvl="0" marL="0" rtl="0" algn="l">
              <a:lnSpc>
                <a:spcPct val="115000"/>
              </a:lnSpc>
              <a:spcBef>
                <a:spcPts val="1200"/>
              </a:spcBef>
              <a:spcAft>
                <a:spcPts val="0"/>
              </a:spcAft>
              <a:buClr>
                <a:schemeClr val="dk1"/>
              </a:buClr>
              <a:buSzPts val="1100"/>
              <a:buFont typeface="Arial"/>
              <a:buNone/>
            </a:pPr>
            <a:r>
              <a:rPr lang="en-GB"/>
              <a:t>There are different types of domain names. Some have special requirements, while others are less strict.</a:t>
            </a:r>
            <a:endParaRPr/>
          </a:p>
          <a:p>
            <a:pPr indent="0" lvl="0" marL="0" rtl="0" algn="l">
              <a:lnSpc>
                <a:spcPct val="115000"/>
              </a:lnSpc>
              <a:spcBef>
                <a:spcPts val="1200"/>
              </a:spcBef>
              <a:spcAft>
                <a:spcPts val="1200"/>
              </a:spcAft>
              <a:buSzPts val="1800"/>
              <a:buNone/>
            </a:pPr>
            <a:r>
              <a:t/>
            </a:r>
            <a:endParaRPr/>
          </a:p>
        </p:txBody>
      </p:sp>
      <p:pic>
        <p:nvPicPr>
          <p:cNvPr id="85" name="Google Shape;85;p17"/>
          <p:cNvPicPr preferRelativeResize="0"/>
          <p:nvPr/>
        </p:nvPicPr>
        <p:blipFill>
          <a:blip r:embed="rId3">
            <a:alphaModFix/>
          </a:blip>
          <a:stretch>
            <a:fillRect/>
          </a:stretch>
        </p:blipFill>
        <p:spPr>
          <a:xfrm>
            <a:off x="0" y="2903400"/>
            <a:ext cx="4296575" cy="2240100"/>
          </a:xfrm>
          <a:prstGeom prst="rect">
            <a:avLst/>
          </a:prstGeom>
          <a:noFill/>
          <a:ln>
            <a:noFill/>
          </a:ln>
        </p:spPr>
      </p:pic>
      <p:pic>
        <p:nvPicPr>
          <p:cNvPr id="86" name="Google Shape;86;p17"/>
          <p:cNvPicPr preferRelativeResize="0"/>
          <p:nvPr/>
        </p:nvPicPr>
        <p:blipFill rotWithShape="1">
          <a:blip r:embed="rId4">
            <a:alphaModFix/>
          </a:blip>
          <a:srcRect b="0" l="6568" r="0" t="0"/>
          <a:stretch/>
        </p:blipFill>
        <p:spPr>
          <a:xfrm>
            <a:off x="4847425" y="2559650"/>
            <a:ext cx="4296575" cy="2583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flipH="1">
            <a:off x="0" y="0"/>
            <a:ext cx="8520600" cy="628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GB"/>
              <a:t> Register your domain name</a:t>
            </a:r>
            <a:endParaRPr/>
          </a:p>
        </p:txBody>
      </p:sp>
      <p:sp>
        <p:nvSpPr>
          <p:cNvPr id="92" name="Google Shape;92;p18"/>
          <p:cNvSpPr txBox="1"/>
          <p:nvPr>
            <p:ph idx="1" type="body"/>
          </p:nvPr>
        </p:nvSpPr>
        <p:spPr>
          <a:xfrm>
            <a:off x="0" y="628800"/>
            <a:ext cx="9144000" cy="4514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GB"/>
              <a:t>Your domain name should reflect your products or services so that your customers can easily find your business through a search engine. Your customers may also expect your domain name to be similar to your business name.</a:t>
            </a:r>
            <a:endParaRPr/>
          </a:p>
          <a:p>
            <a:pPr indent="0" lvl="0" marL="0" rtl="0" algn="l">
              <a:lnSpc>
                <a:spcPct val="115000"/>
              </a:lnSpc>
              <a:spcBef>
                <a:spcPts val="1200"/>
              </a:spcBef>
              <a:spcAft>
                <a:spcPts val="0"/>
              </a:spcAft>
              <a:buSzPts val="1946"/>
              <a:buNone/>
            </a:pPr>
            <a:r>
              <a:rPr lang="en-GB"/>
              <a:t>Your domain name will also be used for your email address. While you can use a free email address such as hotmail, sending emails from a business address looks more professional.</a:t>
            </a:r>
            <a:endParaRPr/>
          </a:p>
          <a:p>
            <a:pPr indent="0" lvl="0" marL="0" rtl="0" algn="l">
              <a:lnSpc>
                <a:spcPct val="115000"/>
              </a:lnSpc>
              <a:spcBef>
                <a:spcPts val="1200"/>
              </a:spcBef>
              <a:spcAft>
                <a:spcPts val="0"/>
              </a:spcAft>
              <a:buClr>
                <a:schemeClr val="dk1"/>
              </a:buClr>
              <a:buSzPts val="1100"/>
              <a:buFont typeface="Arial"/>
              <a:buNone/>
            </a:pPr>
            <a:r>
              <a:rPr lang="en-GB"/>
              <a:t>Remember to note when your domain name will need renewing so it doesn't expire. Letting your domain name expire could leave your business vulnerable to cybercriminals.</a:t>
            </a:r>
            <a:endParaRPr/>
          </a:p>
          <a:p>
            <a:pPr indent="0" lvl="0" marL="0" rtl="0" algn="l">
              <a:lnSpc>
                <a:spcPct val="115000"/>
              </a:lnSpc>
              <a:spcBef>
                <a:spcPts val="1200"/>
              </a:spcBef>
              <a:spcAft>
                <a:spcPts val="1200"/>
              </a:spcAft>
              <a:buSzPts val="1946"/>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0" y="0"/>
            <a:ext cx="8832300" cy="1017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Find web hosting company</a:t>
            </a:r>
            <a:endParaRPr/>
          </a:p>
        </p:txBody>
      </p:sp>
      <p:sp>
        <p:nvSpPr>
          <p:cNvPr id="98" name="Google Shape;98;p19"/>
          <p:cNvSpPr txBox="1"/>
          <p:nvPr>
            <p:ph idx="1" type="body"/>
          </p:nvPr>
        </p:nvSpPr>
        <p:spPr>
          <a:xfrm>
            <a:off x="0" y="587575"/>
            <a:ext cx="8832300" cy="3286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GB"/>
              <a:t>You will need to find a web hosting company to get your domain name on the internet.</a:t>
            </a:r>
            <a:endParaRPr/>
          </a:p>
          <a:p>
            <a:pPr indent="0" lvl="0" marL="0" rtl="0" algn="l">
              <a:lnSpc>
                <a:spcPct val="115000"/>
              </a:lnSpc>
              <a:spcBef>
                <a:spcPts val="0"/>
              </a:spcBef>
              <a:spcAft>
                <a:spcPts val="0"/>
              </a:spcAft>
              <a:buClr>
                <a:schemeClr val="dk1"/>
              </a:buClr>
              <a:buSzPts val="1100"/>
              <a:buFont typeface="Arial"/>
              <a:buNone/>
            </a:pPr>
            <a:r>
              <a:rPr lang="en-GB"/>
              <a:t> They can also provide you with multiple email addresses. </a:t>
            </a:r>
            <a:endParaRPr/>
          </a:p>
          <a:p>
            <a:pPr indent="0" lvl="0" marL="0" rtl="0" algn="l">
              <a:lnSpc>
                <a:spcPct val="115000"/>
              </a:lnSpc>
              <a:spcBef>
                <a:spcPts val="0"/>
              </a:spcBef>
              <a:spcAft>
                <a:spcPts val="0"/>
              </a:spcAft>
              <a:buClr>
                <a:schemeClr val="dk1"/>
              </a:buClr>
              <a:buSzPts val="1100"/>
              <a:buFont typeface="Arial"/>
              <a:buNone/>
            </a:pPr>
            <a:r>
              <a:rPr lang="en-GB"/>
              <a:t>Monthly fees for web hosting vary depending on how large your website is and how many visits you get.</a:t>
            </a:r>
            <a:endParaRPr/>
          </a:p>
          <a:p>
            <a:pPr indent="0" lvl="0" marL="0" rtl="0" algn="l">
              <a:lnSpc>
                <a:spcPct val="115000"/>
              </a:lnSpc>
              <a:spcBef>
                <a:spcPts val="1200"/>
              </a:spcBef>
              <a:spcAft>
                <a:spcPts val="1200"/>
              </a:spcAft>
              <a:buSzPts val="1800"/>
              <a:buNone/>
            </a:pPr>
            <a:r>
              <a:t/>
            </a:r>
            <a:endParaRPr/>
          </a:p>
        </p:txBody>
      </p:sp>
      <p:pic>
        <p:nvPicPr>
          <p:cNvPr id="99" name="Google Shape;99;p19"/>
          <p:cNvPicPr preferRelativeResize="0"/>
          <p:nvPr/>
        </p:nvPicPr>
        <p:blipFill>
          <a:blip r:embed="rId3">
            <a:alphaModFix/>
          </a:blip>
          <a:stretch>
            <a:fillRect/>
          </a:stretch>
        </p:blipFill>
        <p:spPr>
          <a:xfrm>
            <a:off x="152400" y="2974550"/>
            <a:ext cx="3256575" cy="2016550"/>
          </a:xfrm>
          <a:prstGeom prst="rect">
            <a:avLst/>
          </a:prstGeom>
          <a:noFill/>
          <a:ln>
            <a:noFill/>
          </a:ln>
        </p:spPr>
      </p:pic>
      <p:pic>
        <p:nvPicPr>
          <p:cNvPr id="100" name="Google Shape;100;p19"/>
          <p:cNvPicPr preferRelativeResize="0"/>
          <p:nvPr/>
        </p:nvPicPr>
        <p:blipFill>
          <a:blip r:embed="rId4">
            <a:alphaModFix/>
          </a:blip>
          <a:stretch>
            <a:fillRect/>
          </a:stretch>
        </p:blipFill>
        <p:spPr>
          <a:xfrm>
            <a:off x="4572000" y="2974550"/>
            <a:ext cx="4260300" cy="2016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flipH="1">
            <a:off x="0" y="22925"/>
            <a:ext cx="8832300" cy="64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GB"/>
              <a:t>Build your website</a:t>
            </a:r>
            <a:endParaRPr/>
          </a:p>
        </p:txBody>
      </p:sp>
      <p:sp>
        <p:nvSpPr>
          <p:cNvPr id="106" name="Google Shape;106;p20"/>
          <p:cNvSpPr txBox="1"/>
          <p:nvPr>
            <p:ph idx="1" type="body"/>
          </p:nvPr>
        </p:nvSpPr>
        <p:spPr>
          <a:xfrm>
            <a:off x="0" y="670325"/>
            <a:ext cx="9144000" cy="3286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GB"/>
              <a:t>While build</a:t>
            </a:r>
            <a:r>
              <a:rPr lang="en-GB"/>
              <a:t>ing </a:t>
            </a:r>
            <a:r>
              <a:rPr lang="en-GB"/>
              <a:t>your own website you can have a professional web developer to help. Websites need to be kept up to date, so make sure you plan for ongoing maintenance.</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GB"/>
              <a:t>We can use a website publishing package to build your own website. These are similar to word processors, but also have inbuilt features to convert your text and images to web content and send it to your website.like html or java scripts</a:t>
            </a:r>
            <a:endParaRPr/>
          </a:p>
          <a:p>
            <a:pPr indent="0" lvl="0" marL="0" rtl="0" algn="l">
              <a:lnSpc>
                <a:spcPct val="115000"/>
              </a:lnSpc>
              <a:spcBef>
                <a:spcPts val="1200"/>
              </a:spcBef>
              <a:spcAft>
                <a:spcPts val="1200"/>
              </a:spcAft>
              <a:buSzPts val="1800"/>
              <a:buNone/>
            </a:pPr>
            <a:r>
              <a:rPr lang="en-GB"/>
              <a:t>You can build your website by use of CMS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0" y="0"/>
            <a:ext cx="9144000" cy="938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Create your website with a CMS</a:t>
            </a:r>
            <a:endParaRPr/>
          </a:p>
        </p:txBody>
      </p:sp>
      <p:sp>
        <p:nvSpPr>
          <p:cNvPr id="112" name="Google Shape;112;p21"/>
          <p:cNvSpPr txBox="1"/>
          <p:nvPr>
            <p:ph idx="1" type="body"/>
          </p:nvPr>
        </p:nvSpPr>
        <p:spPr>
          <a:xfrm>
            <a:off x="6" y="555736"/>
            <a:ext cx="9144000" cy="2683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8108"/>
              <a:buNone/>
            </a:pPr>
            <a:r>
              <a:rPr lang="en-GB"/>
              <a:t>CMS or Content Management System (CMS) is more complex. In principle, they work as an online publisher, but in fact, they are not much more complicated to use. </a:t>
            </a:r>
            <a:endParaRPr/>
          </a:p>
          <a:p>
            <a:pPr indent="0" lvl="0" marL="0" rtl="0" algn="l">
              <a:lnSpc>
                <a:spcPct val="115000"/>
              </a:lnSpc>
              <a:spcBef>
                <a:spcPts val="1200"/>
              </a:spcBef>
              <a:spcAft>
                <a:spcPts val="0"/>
              </a:spcAft>
              <a:buSzPct val="108108"/>
              <a:buNone/>
            </a:pPr>
            <a:r>
              <a:rPr lang="en-GB"/>
              <a:t>With an online publisher, you can not only easily insert content, such as text and images, but also design the entire site. A traditional CMS is much more limited in this respect and the appearance of the site depends primarily on the predefined model you choose.</a:t>
            </a:r>
            <a:endParaRPr/>
          </a:p>
          <a:p>
            <a:pPr indent="0" lvl="0" marL="0" rtl="0" algn="l">
              <a:lnSpc>
                <a:spcPct val="115000"/>
              </a:lnSpc>
              <a:spcBef>
                <a:spcPts val="1200"/>
              </a:spcBef>
              <a:spcAft>
                <a:spcPts val="0"/>
              </a:spcAft>
              <a:buClr>
                <a:schemeClr val="dk1"/>
              </a:buClr>
              <a:buSzPct val="61110"/>
              <a:buFont typeface="Arial"/>
              <a:buNone/>
            </a:pPr>
            <a:r>
              <a:rPr lang="en-GB"/>
              <a:t>Examples:WordPress,(Joomla and Drupal)</a:t>
            </a:r>
            <a:endParaRPr/>
          </a:p>
          <a:p>
            <a:pPr indent="0" lvl="0" marL="0" rtl="0" algn="l">
              <a:lnSpc>
                <a:spcPct val="115000"/>
              </a:lnSpc>
              <a:spcBef>
                <a:spcPts val="1200"/>
              </a:spcBef>
              <a:spcAft>
                <a:spcPts val="1200"/>
              </a:spcAft>
              <a:buSzPct val="108108"/>
              <a:buNone/>
            </a:pPr>
            <a:r>
              <a:t/>
            </a:r>
            <a:endParaRPr/>
          </a:p>
        </p:txBody>
      </p:sp>
      <p:pic>
        <p:nvPicPr>
          <p:cNvPr id="113" name="Google Shape;113;p21"/>
          <p:cNvPicPr preferRelativeResize="0"/>
          <p:nvPr/>
        </p:nvPicPr>
        <p:blipFill>
          <a:blip r:embed="rId3">
            <a:alphaModFix/>
          </a:blip>
          <a:stretch>
            <a:fillRect/>
          </a:stretch>
        </p:blipFill>
        <p:spPr>
          <a:xfrm>
            <a:off x="0" y="3239525"/>
            <a:ext cx="3598850" cy="1903975"/>
          </a:xfrm>
          <a:prstGeom prst="rect">
            <a:avLst/>
          </a:prstGeom>
          <a:noFill/>
          <a:ln>
            <a:noFill/>
          </a:ln>
        </p:spPr>
      </p:pic>
      <p:pic>
        <p:nvPicPr>
          <p:cNvPr id="114" name="Google Shape;114;p21"/>
          <p:cNvPicPr preferRelativeResize="0"/>
          <p:nvPr/>
        </p:nvPicPr>
        <p:blipFill>
          <a:blip r:embed="rId4">
            <a:alphaModFix/>
          </a:blip>
          <a:stretch>
            <a:fillRect/>
          </a:stretch>
        </p:blipFill>
        <p:spPr>
          <a:xfrm>
            <a:off x="4819873" y="3239525"/>
            <a:ext cx="4324125" cy="1903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