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3995d4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3995d4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3995d4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3995d4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3995d40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3995d40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3995d40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3995d40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3995d4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3995d4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3995d4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3995d4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3995d4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e3995d4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3995d4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3995d4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e3995d40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e3995d40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e3995d40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e3995d4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e3995d40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e3995d40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e3995d40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e3995d40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3995d40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3995d40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e3995d4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e3995d4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e3995d40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e3995d40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e3995d40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e3995d40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e3995d40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e3995d40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e3995d40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e3995d40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e3995d40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e3995d40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e3995d40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e3995d40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3995d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3995d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e3995d40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e3995d40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e3995d40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e3995d40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e3995d40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e3995d40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e3995d40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e3995d40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e3995d40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e3995d40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e3995d40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e3995d40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e3995d40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e3995d40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e3995d40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e3995d40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3995d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3995d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3995d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3995d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3995d4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3995d4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3b2865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3b2865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3995d4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3995d4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3995d4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3995d4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Angular Component Communication</a:t>
            </a:r>
            <a:endParaRPr sz="3600"/>
          </a:p>
        </p:txBody>
      </p:sp>
      <p:cxnSp>
        <p:nvCxnSpPr>
          <p:cNvPr id="105" name="Google Shape;105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Notifying the Component of User Changes</a:t>
            </a:r>
            <a:endParaRPr sz="3400"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Two-way binding, the long way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Getter and setter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valueChanges observable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Two-way Binding, the Long Way</a:t>
            </a:r>
            <a:endParaRPr sz="3400"/>
          </a:p>
        </p:txBody>
      </p:sp>
      <p:sp>
        <p:nvSpPr>
          <p:cNvPr id="206" name="Google Shape;206;p35"/>
          <p:cNvSpPr/>
          <p:nvPr/>
        </p:nvSpPr>
        <p:spPr>
          <a:xfrm>
            <a:off x="429000" y="1336050"/>
            <a:ext cx="8487300" cy="94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&lt;input type=’text’ [(ngModel)]=’listFilter’ /&gt;</a:t>
            </a:r>
            <a:endParaRPr b="1" sz="1800"/>
          </a:p>
        </p:txBody>
      </p:sp>
      <p:sp>
        <p:nvSpPr>
          <p:cNvPr id="207" name="Google Shape;207;p35"/>
          <p:cNvSpPr/>
          <p:nvPr/>
        </p:nvSpPr>
        <p:spPr>
          <a:xfrm>
            <a:off x="345000" y="2512640"/>
            <a:ext cx="8487300" cy="94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&lt;input type=’text’ [ngModel]=’listFilter’       (ngModelChange)=</a:t>
            </a:r>
            <a:r>
              <a:rPr b="1" lang="en" sz="1800"/>
              <a:t>’listFilter=</a:t>
            </a:r>
            <a:r>
              <a:rPr b="1" lang="en" sz="1800"/>
              <a:t>$event’ /&gt;</a:t>
            </a:r>
            <a:endParaRPr b="1" sz="1800"/>
          </a:p>
        </p:txBody>
      </p:sp>
      <p:sp>
        <p:nvSpPr>
          <p:cNvPr id="208" name="Google Shape;208;p35"/>
          <p:cNvSpPr/>
          <p:nvPr/>
        </p:nvSpPr>
        <p:spPr>
          <a:xfrm>
            <a:off x="429000" y="3694101"/>
            <a:ext cx="8487300" cy="94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&lt;input type=’text’ [ngModel]=’listFilter’       (ngModelChange)=’onFilterChange($event)’ /&gt;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Two-way Binding, the Long Way</a:t>
            </a:r>
            <a:endParaRPr sz="3400"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2957100"/>
            <a:ext cx="4260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Notifies the component when the user changes the value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Allows any logic in the component method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Caught in the template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4656115" y="2957112"/>
            <a:ext cx="4260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No two-way binding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Caught in the template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Uncommon 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35250" y="2577125"/>
            <a:ext cx="784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Plus: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4572001" y="2496650"/>
            <a:ext cx="1250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Caveats: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429000" y="1336050"/>
            <a:ext cx="8487300" cy="94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&lt;input type=’text’ [ngModel]=’listFilter’       (ngModelChange)=’onFilterChange($event)’ /&gt;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Getter and Setter</a:t>
            </a:r>
            <a:endParaRPr sz="3400"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3520939"/>
            <a:ext cx="4260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Notifies the component when the user changes the value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Allows any logic in the setter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Caught in the component class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656115" y="3520951"/>
            <a:ext cx="4260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One line of code becomes 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35250" y="3140964"/>
            <a:ext cx="784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Plus: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4572001" y="3060489"/>
            <a:ext cx="1250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Caveats: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429000" y="1336050"/>
            <a:ext cx="4143000" cy="135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private _listFilter: string;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get listFilter(): string {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return this._listFilter;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29" name="Google Shape;229;p37"/>
          <p:cNvSpPr/>
          <p:nvPr/>
        </p:nvSpPr>
        <p:spPr>
          <a:xfrm>
            <a:off x="4773425" y="1336062"/>
            <a:ext cx="4143000" cy="135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</a:t>
            </a:r>
            <a:r>
              <a:rPr b="1" lang="en" sz="1800"/>
              <a:t>et listFilter(value: string) {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this._listFilter = value;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 and ViewChildren</a:t>
            </a:r>
            <a:endParaRPr sz="34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ViewChild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ViewChildren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ViewChild and Angular Forms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valueChanges Observable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ViewChild and ngIf</a:t>
            </a:r>
            <a:endParaRPr sz="2400"/>
          </a:p>
        </p:txBody>
      </p:sp>
      <p:sp>
        <p:nvSpPr>
          <p:cNvPr id="236" name="Google Shape;236;p38"/>
          <p:cNvSpPr txBox="1"/>
          <p:nvPr/>
        </p:nvSpPr>
        <p:spPr>
          <a:xfrm>
            <a:off x="220625" y="196125"/>
            <a:ext cx="7060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Getting a Reference</a:t>
            </a:r>
            <a:endParaRPr sz="3400"/>
          </a:p>
        </p:txBody>
      </p:sp>
      <p:sp>
        <p:nvSpPr>
          <p:cNvPr id="242" name="Google Shape;242;p39"/>
          <p:cNvSpPr/>
          <p:nvPr/>
        </p:nvSpPr>
        <p:spPr>
          <a:xfrm>
            <a:off x="514800" y="1446375"/>
            <a:ext cx="8317500" cy="84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let divElement = document.getElementById(‘divElementId’);</a:t>
            </a:r>
            <a:endParaRPr b="1" sz="1800"/>
          </a:p>
        </p:txBody>
      </p:sp>
      <p:sp>
        <p:nvSpPr>
          <p:cNvPr id="243" name="Google Shape;243;p39"/>
          <p:cNvSpPr/>
          <p:nvPr/>
        </p:nvSpPr>
        <p:spPr>
          <a:xfrm>
            <a:off x="551575" y="1139925"/>
            <a:ext cx="19368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DOM</a:t>
            </a:r>
            <a:endParaRPr b="1" sz="1800"/>
          </a:p>
        </p:txBody>
      </p:sp>
      <p:sp>
        <p:nvSpPr>
          <p:cNvPr id="244" name="Google Shape;244;p39"/>
          <p:cNvSpPr/>
          <p:nvPr/>
        </p:nvSpPr>
        <p:spPr>
          <a:xfrm>
            <a:off x="507854" y="2824512"/>
            <a:ext cx="8317500" cy="84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@ViewChild(‘divElementVar’) divElementRef;</a:t>
            </a:r>
            <a:endParaRPr b="1" sz="1800"/>
          </a:p>
        </p:txBody>
      </p:sp>
      <p:sp>
        <p:nvSpPr>
          <p:cNvPr id="245" name="Google Shape;245;p39"/>
          <p:cNvSpPr/>
          <p:nvPr/>
        </p:nvSpPr>
        <p:spPr>
          <a:xfrm>
            <a:off x="544629" y="2518062"/>
            <a:ext cx="19368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Decorator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</a:t>
            </a:r>
            <a:endParaRPr sz="3400"/>
          </a:p>
        </p:txBody>
      </p:sp>
      <p:sp>
        <p:nvSpPr>
          <p:cNvPr id="251" name="Google Shape;251;p40"/>
          <p:cNvSpPr/>
          <p:nvPr/>
        </p:nvSpPr>
        <p:spPr>
          <a:xfrm>
            <a:off x="514800" y="1446375"/>
            <a:ext cx="8317500" cy="453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@ViewChild(NgModel) filterInput: NgModel;</a:t>
            </a:r>
            <a:endParaRPr b="1" sz="1800"/>
          </a:p>
        </p:txBody>
      </p:sp>
      <p:sp>
        <p:nvSpPr>
          <p:cNvPr id="252" name="Google Shape;252;p40"/>
          <p:cNvSpPr/>
          <p:nvPr/>
        </p:nvSpPr>
        <p:spPr>
          <a:xfrm>
            <a:off x="551575" y="1139925"/>
            <a:ext cx="19368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Directive</a:t>
            </a:r>
            <a:endParaRPr b="1" sz="1800"/>
          </a:p>
        </p:txBody>
      </p:sp>
      <p:sp>
        <p:nvSpPr>
          <p:cNvPr id="253" name="Google Shape;253;p40"/>
          <p:cNvSpPr/>
          <p:nvPr/>
        </p:nvSpPr>
        <p:spPr>
          <a:xfrm>
            <a:off x="507850" y="2824501"/>
            <a:ext cx="8317500" cy="374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@ViewChild(StarComponent) star: StarComponent;</a:t>
            </a:r>
            <a:endParaRPr b="1" sz="1800"/>
          </a:p>
        </p:txBody>
      </p:sp>
      <p:sp>
        <p:nvSpPr>
          <p:cNvPr id="254" name="Google Shape;254;p40"/>
          <p:cNvSpPr/>
          <p:nvPr/>
        </p:nvSpPr>
        <p:spPr>
          <a:xfrm>
            <a:off x="551575" y="2517900"/>
            <a:ext cx="43515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 Directive / Child Component</a:t>
            </a:r>
            <a:endParaRPr b="1" sz="1800"/>
          </a:p>
        </p:txBody>
      </p:sp>
      <p:sp>
        <p:nvSpPr>
          <p:cNvPr id="255" name="Google Shape;255;p40"/>
          <p:cNvSpPr/>
          <p:nvPr/>
        </p:nvSpPr>
        <p:spPr>
          <a:xfrm>
            <a:off x="4057200" y="1985700"/>
            <a:ext cx="4768200" cy="23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&lt;input type=’text’ [(ngModel)]=’listFilter’ /&gt;</a:t>
            </a:r>
            <a:endParaRPr b="1"/>
          </a:p>
        </p:txBody>
      </p:sp>
      <p:sp>
        <p:nvSpPr>
          <p:cNvPr id="256" name="Google Shape;256;p40"/>
          <p:cNvSpPr/>
          <p:nvPr/>
        </p:nvSpPr>
        <p:spPr>
          <a:xfrm>
            <a:off x="4062512" y="3290293"/>
            <a:ext cx="4768200" cy="23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&lt;pm-star [rating]=’product.starRating’&gt;&lt;/pm-star&gt;</a:t>
            </a:r>
            <a:endParaRPr b="1"/>
          </a:p>
        </p:txBody>
      </p:sp>
      <p:sp>
        <p:nvSpPr>
          <p:cNvPr id="257" name="Google Shape;257;p40"/>
          <p:cNvSpPr/>
          <p:nvPr/>
        </p:nvSpPr>
        <p:spPr>
          <a:xfrm>
            <a:off x="513162" y="4018778"/>
            <a:ext cx="8317500" cy="374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@ViewChild(‘divElementVar’) divElementRef: ElementRef;</a:t>
            </a:r>
            <a:endParaRPr b="1" sz="1800"/>
          </a:p>
        </p:txBody>
      </p:sp>
      <p:sp>
        <p:nvSpPr>
          <p:cNvPr id="258" name="Google Shape;258;p40"/>
          <p:cNvSpPr/>
          <p:nvPr/>
        </p:nvSpPr>
        <p:spPr>
          <a:xfrm>
            <a:off x="556887" y="3712177"/>
            <a:ext cx="43515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Template Reference Variable</a:t>
            </a:r>
            <a:endParaRPr b="1" sz="1800"/>
          </a:p>
        </p:txBody>
      </p:sp>
      <p:sp>
        <p:nvSpPr>
          <p:cNvPr id="259" name="Google Shape;259;p40"/>
          <p:cNvSpPr/>
          <p:nvPr/>
        </p:nvSpPr>
        <p:spPr>
          <a:xfrm>
            <a:off x="4067823" y="4484570"/>
            <a:ext cx="4768200" cy="232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&lt;div #divElementVar&gt;{{pageTitle}}&lt;/div&gt;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Considerations When Using nativeElement</a:t>
            </a:r>
            <a:endParaRPr sz="3400"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nativeElement -&gt; directly accessing the DOM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Tightly coupled to the browser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not be able to use server-side rendering or web workers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pose a security threat, especially if accessing innerHtml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ViewChildren</a:t>
            </a:r>
            <a:endParaRPr sz="3400"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2376965"/>
            <a:ext cx="85206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Returns a QueryList of element or directive references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Tracks changes in the DOM</a:t>
            </a:r>
            <a:endParaRPr b="1" sz="2400"/>
          </a:p>
        </p:txBody>
      </p:sp>
      <p:sp>
        <p:nvSpPr>
          <p:cNvPr id="272" name="Google Shape;272;p42"/>
          <p:cNvSpPr/>
          <p:nvPr/>
        </p:nvSpPr>
        <p:spPr>
          <a:xfrm>
            <a:off x="514800" y="1139957"/>
            <a:ext cx="8317500" cy="79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@ViewChildren(‘divElementVar’) 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divElementRefs: QueryList&lt;ElementRef&gt;;</a:t>
            </a:r>
            <a:endParaRPr b="1" sz="1800"/>
          </a:p>
        </p:txBody>
      </p:sp>
      <p:sp>
        <p:nvSpPr>
          <p:cNvPr id="273" name="Google Shape;273;p42"/>
          <p:cNvSpPr/>
          <p:nvPr/>
        </p:nvSpPr>
        <p:spPr>
          <a:xfrm>
            <a:off x="507850" y="3376098"/>
            <a:ext cx="8317500" cy="98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this.divElementRefs.changes.subscribe(() =&gt; 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// Code here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</a:t>
            </a:r>
            <a:endParaRPr b="1" sz="1800"/>
          </a:p>
        </p:txBody>
      </p:sp>
      <p:sp>
        <p:nvSpPr>
          <p:cNvPr id="274" name="Google Shape;274;p42"/>
          <p:cNvSpPr txBox="1"/>
          <p:nvPr/>
        </p:nvSpPr>
        <p:spPr>
          <a:xfrm>
            <a:off x="252100" y="2004900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Differences: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ViewChildren</a:t>
            </a:r>
            <a:endParaRPr sz="3400"/>
          </a:p>
        </p:txBody>
      </p:sp>
      <p:sp>
        <p:nvSpPr>
          <p:cNvPr id="280" name="Google Shape;280;p43"/>
          <p:cNvSpPr/>
          <p:nvPr/>
        </p:nvSpPr>
        <p:spPr>
          <a:xfrm>
            <a:off x="514800" y="1446375"/>
            <a:ext cx="8317500" cy="453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@ViewChildren(NgModel) inputs: QueryList&lt;NgModel&gt;;</a:t>
            </a:r>
            <a:endParaRPr b="1" sz="1800"/>
          </a:p>
        </p:txBody>
      </p:sp>
      <p:sp>
        <p:nvSpPr>
          <p:cNvPr id="281" name="Google Shape;281;p43"/>
          <p:cNvSpPr/>
          <p:nvPr/>
        </p:nvSpPr>
        <p:spPr>
          <a:xfrm>
            <a:off x="551575" y="1139925"/>
            <a:ext cx="19368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Directive</a:t>
            </a:r>
            <a:endParaRPr b="1" sz="1800"/>
          </a:p>
        </p:txBody>
      </p:sp>
      <p:sp>
        <p:nvSpPr>
          <p:cNvPr id="282" name="Google Shape;282;p43"/>
          <p:cNvSpPr/>
          <p:nvPr/>
        </p:nvSpPr>
        <p:spPr>
          <a:xfrm>
            <a:off x="507850" y="2321949"/>
            <a:ext cx="8317500" cy="374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@ViewChildren(StarComponent) stars: QueryList&lt;StarComponent&gt;;</a:t>
            </a:r>
            <a:endParaRPr b="1" sz="1800"/>
          </a:p>
        </p:txBody>
      </p:sp>
      <p:sp>
        <p:nvSpPr>
          <p:cNvPr id="283" name="Google Shape;283;p43"/>
          <p:cNvSpPr/>
          <p:nvPr/>
        </p:nvSpPr>
        <p:spPr>
          <a:xfrm>
            <a:off x="551575" y="2015348"/>
            <a:ext cx="43515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 Directive / Child Component</a:t>
            </a:r>
            <a:endParaRPr b="1" sz="1800"/>
          </a:p>
        </p:txBody>
      </p:sp>
      <p:sp>
        <p:nvSpPr>
          <p:cNvPr id="284" name="Google Shape;284;p43"/>
          <p:cNvSpPr/>
          <p:nvPr/>
        </p:nvSpPr>
        <p:spPr>
          <a:xfrm>
            <a:off x="513162" y="3123989"/>
            <a:ext cx="8317500" cy="374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@ViewChildren(‘divElementVar’) divElementRefs: QueryList&lt;ElementRef&gt;;</a:t>
            </a:r>
            <a:endParaRPr b="1" sz="1800"/>
          </a:p>
        </p:txBody>
      </p:sp>
      <p:sp>
        <p:nvSpPr>
          <p:cNvPr id="285" name="Google Shape;285;p43"/>
          <p:cNvSpPr/>
          <p:nvPr/>
        </p:nvSpPr>
        <p:spPr>
          <a:xfrm>
            <a:off x="556887" y="2817388"/>
            <a:ext cx="43515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Template Reference Variable</a:t>
            </a:r>
            <a:endParaRPr b="1" sz="1800"/>
          </a:p>
        </p:txBody>
      </p:sp>
      <p:sp>
        <p:nvSpPr>
          <p:cNvPr id="286" name="Google Shape;286;p43"/>
          <p:cNvSpPr/>
          <p:nvPr/>
        </p:nvSpPr>
        <p:spPr>
          <a:xfrm>
            <a:off x="518475" y="3926020"/>
            <a:ext cx="8317500" cy="74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@ViewChildren(‘filterElement, nameElement’) divElementRefs: QueryList&lt;ElementRef&gt;;</a:t>
            </a:r>
            <a:endParaRPr b="1" sz="1800"/>
          </a:p>
        </p:txBody>
      </p:sp>
      <p:sp>
        <p:nvSpPr>
          <p:cNvPr id="287" name="Google Shape;287;p43"/>
          <p:cNvSpPr/>
          <p:nvPr/>
        </p:nvSpPr>
        <p:spPr>
          <a:xfrm>
            <a:off x="562198" y="3619429"/>
            <a:ext cx="43515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Template Reference Variables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Communicating with a Template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ViewChild and ViewChildren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Communicating with a Child Component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Communicating with a Parent Component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Communicating Through a Service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Communicating Through a State Management Service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Communicating Through Service Notifications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Communicating Using the Router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ViewChild and Angular Forms</a:t>
            </a:r>
            <a:endParaRPr sz="3600"/>
          </a:p>
        </p:txBody>
      </p:sp>
      <p:sp>
        <p:nvSpPr>
          <p:cNvPr id="293" name="Google Shape;293;p44"/>
          <p:cNvSpPr/>
          <p:nvPr/>
        </p:nvSpPr>
        <p:spPr>
          <a:xfrm>
            <a:off x="311700" y="1170125"/>
            <a:ext cx="3757800" cy="3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 </a:t>
            </a:r>
            <a:endParaRPr b="1"/>
          </a:p>
        </p:txBody>
      </p:sp>
      <p:sp>
        <p:nvSpPr>
          <p:cNvPr id="294" name="Google Shape;294;p44"/>
          <p:cNvSpPr/>
          <p:nvPr/>
        </p:nvSpPr>
        <p:spPr>
          <a:xfrm>
            <a:off x="381250" y="1557300"/>
            <a:ext cx="35289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&lt;input type=’text’ [(ngModel)]=’listFilter’ /&gt;</a:t>
            </a:r>
            <a:endParaRPr b="1"/>
          </a:p>
        </p:txBody>
      </p:sp>
      <p:sp>
        <p:nvSpPr>
          <p:cNvPr id="295" name="Google Shape;295;p44"/>
          <p:cNvSpPr/>
          <p:nvPr/>
        </p:nvSpPr>
        <p:spPr>
          <a:xfrm>
            <a:off x="5074500" y="1170125"/>
            <a:ext cx="3757800" cy="3542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</a:t>
            </a:r>
            <a:endParaRPr b="1"/>
          </a:p>
        </p:txBody>
      </p:sp>
      <p:sp>
        <p:nvSpPr>
          <p:cNvPr id="296" name="Google Shape;296;p44"/>
          <p:cNvSpPr/>
          <p:nvPr/>
        </p:nvSpPr>
        <p:spPr>
          <a:xfrm>
            <a:off x="5227150" y="1557325"/>
            <a:ext cx="35289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@ViewChild(NgModel) filterInput: NgModel;</a:t>
            </a:r>
            <a:endParaRPr b="1"/>
          </a:p>
        </p:txBody>
      </p:sp>
      <p:sp>
        <p:nvSpPr>
          <p:cNvPr id="297" name="Google Shape;297;p44"/>
          <p:cNvSpPr/>
          <p:nvPr/>
        </p:nvSpPr>
        <p:spPr>
          <a:xfrm>
            <a:off x="5232450" y="2366300"/>
            <a:ext cx="3528900" cy="8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this.filterInput.valueChanges.subscribe(() =&gt; this.performFilter(this.listFilter));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Angular Forms</a:t>
            </a:r>
            <a:endParaRPr sz="3600"/>
          </a:p>
        </p:txBody>
      </p:sp>
      <p:sp>
        <p:nvSpPr>
          <p:cNvPr id="303" name="Google Shape;303;p45"/>
          <p:cNvSpPr/>
          <p:nvPr/>
        </p:nvSpPr>
        <p:spPr>
          <a:xfrm>
            <a:off x="311700" y="1170125"/>
            <a:ext cx="37578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Tempate-Driven</a:t>
            </a:r>
            <a:endParaRPr b="1"/>
          </a:p>
        </p:txBody>
      </p:sp>
      <p:sp>
        <p:nvSpPr>
          <p:cNvPr id="304" name="Google Shape;304;p45"/>
          <p:cNvSpPr/>
          <p:nvPr/>
        </p:nvSpPr>
        <p:spPr>
          <a:xfrm>
            <a:off x="5074500" y="1170125"/>
            <a:ext cx="3757800" cy="38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Reactive</a:t>
            </a:r>
            <a:r>
              <a:rPr b="1" lang="en"/>
              <a:t> </a:t>
            </a:r>
            <a:endParaRPr b="1"/>
          </a:p>
        </p:txBody>
      </p:sp>
      <p:sp>
        <p:nvSpPr>
          <p:cNvPr id="305" name="Google Shape;305;p45"/>
          <p:cNvSpPr txBox="1"/>
          <p:nvPr/>
        </p:nvSpPr>
        <p:spPr>
          <a:xfrm>
            <a:off x="465775" y="1863125"/>
            <a:ext cx="36036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Angular creates the form data structures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Based on info in the template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Access reference with ViewChild</a:t>
            </a:r>
            <a:endParaRPr b="1" sz="1800"/>
          </a:p>
        </p:txBody>
      </p:sp>
      <p:sp>
        <p:nvSpPr>
          <p:cNvPr id="306" name="Google Shape;306;p45"/>
          <p:cNvSpPr txBox="1"/>
          <p:nvPr/>
        </p:nvSpPr>
        <p:spPr>
          <a:xfrm>
            <a:off x="5151596" y="1770369"/>
            <a:ext cx="36036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 create the form data structures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Defined in the component class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need for ViewChild</a:t>
            </a:r>
            <a:endParaRPr b="1" sz="1800"/>
          </a:p>
        </p:txBody>
      </p:sp>
      <p:sp>
        <p:nvSpPr>
          <p:cNvPr id="307" name="Google Shape;307;p45"/>
          <p:cNvSpPr/>
          <p:nvPr/>
        </p:nvSpPr>
        <p:spPr>
          <a:xfrm>
            <a:off x="465775" y="3737125"/>
            <a:ext cx="8317500" cy="10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this.filterInput.valueChanges.subscribe( 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() =&gt; this.performFilter(this.listFilter)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);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Template-Driven</a:t>
            </a:r>
            <a:r>
              <a:rPr lang="en" sz="3600"/>
              <a:t> Forms / No Form</a:t>
            </a:r>
            <a:endParaRPr sz="3600"/>
          </a:p>
        </p:txBody>
      </p:sp>
      <p:sp>
        <p:nvSpPr>
          <p:cNvPr id="313" name="Google Shape;313;p46"/>
          <p:cNvSpPr/>
          <p:nvPr/>
        </p:nvSpPr>
        <p:spPr>
          <a:xfrm>
            <a:off x="311700" y="1170125"/>
            <a:ext cx="3757800" cy="3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&lt;form (ngSubmit)=’saveProduct()’&gt;</a:t>
            </a:r>
            <a:endParaRPr b="1"/>
          </a:p>
        </p:txBody>
      </p:sp>
      <p:sp>
        <p:nvSpPr>
          <p:cNvPr id="314" name="Google Shape;314;p46"/>
          <p:cNvSpPr/>
          <p:nvPr/>
        </p:nvSpPr>
        <p:spPr>
          <a:xfrm>
            <a:off x="4976500" y="1170125"/>
            <a:ext cx="3855900" cy="3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&lt;input type=’text’ [(ngModel)]=’listFilter’ /&gt;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ViewChild/ViewChildren: Html Element</a:t>
            </a:r>
            <a:endParaRPr sz="3400"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11700" y="2376975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Provides a nativeElement property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 any Html element properties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Call any Html elment methods</a:t>
            </a:r>
            <a:endParaRPr b="1"/>
          </a:p>
        </p:txBody>
      </p:sp>
      <p:sp>
        <p:nvSpPr>
          <p:cNvPr id="321" name="Google Shape;321;p47"/>
          <p:cNvSpPr/>
          <p:nvPr/>
        </p:nvSpPr>
        <p:spPr>
          <a:xfrm>
            <a:off x="514800" y="1139957"/>
            <a:ext cx="8317500" cy="79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@ViewChild(‘divElementVar’) 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divElementRefs: ElementRef;</a:t>
            </a:r>
            <a:endParaRPr b="1" sz="1800"/>
          </a:p>
        </p:txBody>
      </p:sp>
      <p:sp>
        <p:nvSpPr>
          <p:cNvPr id="322" name="Google Shape;322;p47"/>
          <p:cNvSpPr txBox="1"/>
          <p:nvPr/>
        </p:nvSpPr>
        <p:spPr>
          <a:xfrm>
            <a:off x="252100" y="2004900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Plus</a:t>
            </a:r>
            <a:r>
              <a:rPr b="1" lang="en" sz="2000">
                <a:solidFill>
                  <a:schemeClr val="dk2"/>
                </a:solidFill>
              </a:rPr>
              <a:t>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4558062" y="2382287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ViewChild reference not reliably available until AfterViewInit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ViewChild reference not available if the element is not in the DOM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Does not work with server-side rendering or web workers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Could cause a security concern, especially with innerHtml</a:t>
            </a:r>
            <a:endParaRPr b="1"/>
          </a:p>
        </p:txBody>
      </p:sp>
      <p:sp>
        <p:nvSpPr>
          <p:cNvPr id="324" name="Google Shape;324;p47"/>
          <p:cNvSpPr txBox="1"/>
          <p:nvPr/>
        </p:nvSpPr>
        <p:spPr>
          <a:xfrm>
            <a:off x="4498462" y="2010212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Caveats: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ViewChild/ViewChildren: Directive</a:t>
            </a:r>
            <a:endParaRPr sz="3400"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2376975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Provides reference to the directive’s data structures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 any properties</a:t>
            </a:r>
            <a:endParaRPr b="1"/>
          </a:p>
        </p:txBody>
      </p:sp>
      <p:sp>
        <p:nvSpPr>
          <p:cNvPr id="331" name="Google Shape;331;p48"/>
          <p:cNvSpPr/>
          <p:nvPr/>
        </p:nvSpPr>
        <p:spPr>
          <a:xfrm>
            <a:off x="514800" y="1139957"/>
            <a:ext cx="8317500" cy="79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@ViewChild(NgModel) filterInput: NgModel;</a:t>
            </a:r>
            <a:endParaRPr b="1" sz="1800"/>
          </a:p>
        </p:txBody>
      </p:sp>
      <p:sp>
        <p:nvSpPr>
          <p:cNvPr id="332" name="Google Shape;332;p48"/>
          <p:cNvSpPr txBox="1"/>
          <p:nvPr/>
        </p:nvSpPr>
        <p:spPr>
          <a:xfrm>
            <a:off x="252100" y="2004900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Plus: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4558062" y="2382287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ViewChild reference not reliably available until AfterViewInit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ViewChild reference not available if the element is not in the DOM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NgForm and NgModel data structures are read-only</a:t>
            </a:r>
            <a:endParaRPr b="1"/>
          </a:p>
        </p:txBody>
      </p:sp>
      <p:sp>
        <p:nvSpPr>
          <p:cNvPr id="334" name="Google Shape;334;p48"/>
          <p:cNvSpPr txBox="1"/>
          <p:nvPr/>
        </p:nvSpPr>
        <p:spPr>
          <a:xfrm>
            <a:off x="4498462" y="2010212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Caveats: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Subscribe to the valueChanges Observable</a:t>
            </a:r>
            <a:endParaRPr sz="3400"/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311700" y="3234991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Favor this technique if using other NgModel information</a:t>
            </a:r>
            <a:endParaRPr b="1"/>
          </a:p>
        </p:txBody>
      </p:sp>
      <p:sp>
        <p:nvSpPr>
          <p:cNvPr id="341" name="Google Shape;341;p49"/>
          <p:cNvSpPr/>
          <p:nvPr/>
        </p:nvSpPr>
        <p:spPr>
          <a:xfrm>
            <a:off x="514800" y="1139950"/>
            <a:ext cx="8317500" cy="35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@ViewChild(NgModel) filterInput: NgModel;</a:t>
            </a:r>
            <a:endParaRPr b="1" sz="1800"/>
          </a:p>
        </p:txBody>
      </p:sp>
      <p:sp>
        <p:nvSpPr>
          <p:cNvPr id="342" name="Google Shape;342;p49"/>
          <p:cNvSpPr txBox="1"/>
          <p:nvPr/>
        </p:nvSpPr>
        <p:spPr>
          <a:xfrm>
            <a:off x="252100" y="2862916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Plus: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4558062" y="3240303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Watch out for ngIf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Reference not reliably available until AfterViewInit</a:t>
            </a:r>
            <a:endParaRPr b="1"/>
          </a:p>
        </p:txBody>
      </p:sp>
      <p:sp>
        <p:nvSpPr>
          <p:cNvPr id="344" name="Google Shape;344;p49"/>
          <p:cNvSpPr txBox="1"/>
          <p:nvPr/>
        </p:nvSpPr>
        <p:spPr>
          <a:xfrm>
            <a:off x="4498462" y="2868228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Caveats: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507850" y="1586521"/>
            <a:ext cx="8317500" cy="98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this.filterInput.valueChanges.subscribe(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() =&gt; this.performFilter(this.listFilter)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);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Communicating with a Child Component</a:t>
            </a:r>
            <a:endParaRPr sz="3400"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71300" y="1482175"/>
            <a:ext cx="4260300" cy="26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Child Components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Parent to Child Communication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 Property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Watching for Changes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Getter and Setter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OnChanges Lifecycle Hook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Template Reference Variable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ViewChild Decorator</a:t>
            </a:r>
            <a:endParaRPr b="1"/>
          </a:p>
        </p:txBody>
      </p:sp>
      <p:sp>
        <p:nvSpPr>
          <p:cNvPr id="352" name="Google Shape;352;p50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Defining Child Components</a:t>
            </a:r>
            <a:endParaRPr sz="3400"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371300" y="1482178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 the piece performs a specific task that we want to encapsulate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 the piece is sufficiently complex such that we want to build and test it as a separate component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 the piece could be reused within a component or in multiple components.</a:t>
            </a:r>
            <a:endParaRPr b="1"/>
          </a:p>
        </p:txBody>
      </p:sp>
      <p:sp>
        <p:nvSpPr>
          <p:cNvPr id="359" name="Google Shape;359;p51"/>
          <p:cNvSpPr txBox="1"/>
          <p:nvPr/>
        </p:nvSpPr>
        <p:spPr>
          <a:xfrm>
            <a:off x="311700" y="1110103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When?: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4617662" y="1487489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it is easier to maintain the component as one unit.</a:t>
            </a:r>
            <a:endParaRPr b="1"/>
          </a:p>
        </p:txBody>
      </p:sp>
      <p:sp>
        <p:nvSpPr>
          <p:cNvPr id="361" name="Google Shape;361;p51"/>
          <p:cNvSpPr txBox="1"/>
          <p:nvPr/>
        </p:nvSpPr>
        <p:spPr>
          <a:xfrm>
            <a:off x="4558045" y="1115403"/>
            <a:ext cx="2500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When would not?: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Parent to Child</a:t>
            </a:r>
            <a:endParaRPr sz="3400"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71300" y="1298314"/>
            <a:ext cx="25827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@Input() decorator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Getter/Setter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OnChanges</a:t>
            </a:r>
            <a:endParaRPr b="1"/>
          </a:p>
        </p:txBody>
      </p:sp>
      <p:sp>
        <p:nvSpPr>
          <p:cNvPr id="369" name="Google Shape;369;p52"/>
          <p:cNvSpPr txBox="1"/>
          <p:nvPr/>
        </p:nvSpPr>
        <p:spPr>
          <a:xfrm>
            <a:off x="311700" y="2544213"/>
            <a:ext cx="2225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Getter/Setter</a:t>
            </a:r>
            <a:r>
              <a:rPr b="1" lang="en" sz="2000">
                <a:solidFill>
                  <a:schemeClr val="dk2"/>
                </a:solidFill>
              </a:rPr>
              <a:t>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4617662" y="1487489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Favor to react to any input property changes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Favor if current and prior values</a:t>
            </a:r>
            <a:endParaRPr b="1"/>
          </a:p>
        </p:txBody>
      </p:sp>
      <p:sp>
        <p:nvSpPr>
          <p:cNvPr id="371" name="Google Shape;371;p52"/>
          <p:cNvSpPr txBox="1"/>
          <p:nvPr/>
        </p:nvSpPr>
        <p:spPr>
          <a:xfrm>
            <a:off x="4558045" y="1115403"/>
            <a:ext cx="2500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OnChanges: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371300" y="2897075"/>
            <a:ext cx="3771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Favor to only react to changes to specific properties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Input: Passing Data to the Child</a:t>
            </a:r>
            <a:endParaRPr sz="3600"/>
          </a:p>
        </p:txBody>
      </p:sp>
      <p:sp>
        <p:nvSpPr>
          <p:cNvPr id="379" name="Google Shape;379;p53"/>
          <p:cNvSpPr/>
          <p:nvPr/>
        </p:nvSpPr>
        <p:spPr>
          <a:xfrm>
            <a:off x="311700" y="1170120"/>
            <a:ext cx="3108000" cy="14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Template </a:t>
            </a:r>
            <a:endParaRPr b="1"/>
          </a:p>
        </p:txBody>
      </p:sp>
      <p:sp>
        <p:nvSpPr>
          <p:cNvPr id="380" name="Google Shape;380;p53"/>
          <p:cNvSpPr/>
          <p:nvPr/>
        </p:nvSpPr>
        <p:spPr>
          <a:xfrm>
            <a:off x="381250" y="1557300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&lt;pm-criteria [displayDetail]=’includeDetail’&gt;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&lt;/pm-criteria&gt;</a:t>
            </a:r>
            <a:endParaRPr b="1"/>
          </a:p>
        </p:txBody>
      </p:sp>
      <p:sp>
        <p:nvSpPr>
          <p:cNvPr id="381" name="Google Shape;381;p53"/>
          <p:cNvSpPr/>
          <p:nvPr/>
        </p:nvSpPr>
        <p:spPr>
          <a:xfrm>
            <a:off x="5724300" y="1170126"/>
            <a:ext cx="3108000" cy="140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</a:t>
            </a:r>
            <a:r>
              <a:rPr b="1" lang="en"/>
              <a:t>Component </a:t>
            </a:r>
            <a:endParaRPr b="1"/>
          </a:p>
        </p:txBody>
      </p:sp>
      <p:sp>
        <p:nvSpPr>
          <p:cNvPr id="382" name="Google Shape;382;p53"/>
          <p:cNvSpPr/>
          <p:nvPr/>
        </p:nvSpPr>
        <p:spPr>
          <a:xfrm>
            <a:off x="5793852" y="1557319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 displayDetail: boolean;</a:t>
            </a:r>
            <a:endParaRPr b="1"/>
          </a:p>
        </p:txBody>
      </p:sp>
      <p:sp>
        <p:nvSpPr>
          <p:cNvPr id="383" name="Google Shape;383;p53"/>
          <p:cNvSpPr/>
          <p:nvPr/>
        </p:nvSpPr>
        <p:spPr>
          <a:xfrm>
            <a:off x="317012" y="2830176"/>
            <a:ext cx="3108000" cy="140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Component </a:t>
            </a:r>
            <a:endParaRPr b="1"/>
          </a:p>
        </p:txBody>
      </p:sp>
      <p:sp>
        <p:nvSpPr>
          <p:cNvPr id="384" name="Google Shape;384;p53"/>
          <p:cNvSpPr/>
          <p:nvPr/>
        </p:nvSpPr>
        <p:spPr>
          <a:xfrm>
            <a:off x="386550" y="3217353"/>
            <a:ext cx="2962200" cy="33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includeDetail: boolean = true;</a:t>
            </a:r>
            <a:endParaRPr b="1"/>
          </a:p>
        </p:txBody>
      </p:sp>
      <p:sp>
        <p:nvSpPr>
          <p:cNvPr id="385" name="Google Shape;385;p53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 &lt;-&gt; Template</a:t>
            </a:r>
            <a:endParaRPr sz="3600"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 updates when data changed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React to user changes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an element to set a property or perform a task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form or control state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Changes to an Input Property</a:t>
            </a:r>
            <a:endParaRPr sz="3600"/>
          </a:p>
        </p:txBody>
      </p:sp>
      <p:sp>
        <p:nvSpPr>
          <p:cNvPr id="391" name="Google Shape;391;p54"/>
          <p:cNvSpPr/>
          <p:nvPr/>
        </p:nvSpPr>
        <p:spPr>
          <a:xfrm>
            <a:off x="311700" y="1170120"/>
            <a:ext cx="3108000" cy="14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Template </a:t>
            </a:r>
            <a:endParaRPr b="1"/>
          </a:p>
        </p:txBody>
      </p:sp>
      <p:sp>
        <p:nvSpPr>
          <p:cNvPr id="392" name="Google Shape;392;p54"/>
          <p:cNvSpPr/>
          <p:nvPr/>
        </p:nvSpPr>
        <p:spPr>
          <a:xfrm>
            <a:off x="381250" y="1557300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&lt;pm-criteria [displayDetail]=’includeDetail’&gt;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&lt;/pm-criteria&gt;</a:t>
            </a:r>
            <a:endParaRPr b="1"/>
          </a:p>
        </p:txBody>
      </p:sp>
      <p:sp>
        <p:nvSpPr>
          <p:cNvPr id="393" name="Google Shape;393;p54"/>
          <p:cNvSpPr/>
          <p:nvPr/>
        </p:nvSpPr>
        <p:spPr>
          <a:xfrm>
            <a:off x="5724300" y="1170126"/>
            <a:ext cx="3108000" cy="140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 </a:t>
            </a:r>
            <a:endParaRPr b="1"/>
          </a:p>
        </p:txBody>
      </p:sp>
      <p:sp>
        <p:nvSpPr>
          <p:cNvPr id="394" name="Google Shape;394;p54"/>
          <p:cNvSpPr/>
          <p:nvPr/>
        </p:nvSpPr>
        <p:spPr>
          <a:xfrm>
            <a:off x="5793852" y="1557319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 displayDetail: boolean;</a:t>
            </a:r>
            <a:endParaRPr b="1"/>
          </a:p>
        </p:txBody>
      </p:sp>
      <p:sp>
        <p:nvSpPr>
          <p:cNvPr id="395" name="Google Shape;395;p54"/>
          <p:cNvSpPr/>
          <p:nvPr/>
        </p:nvSpPr>
        <p:spPr>
          <a:xfrm>
            <a:off x="317012" y="2830176"/>
            <a:ext cx="3108000" cy="140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Component </a:t>
            </a:r>
            <a:endParaRPr b="1"/>
          </a:p>
        </p:txBody>
      </p:sp>
      <p:sp>
        <p:nvSpPr>
          <p:cNvPr id="396" name="Google Shape;396;p54"/>
          <p:cNvSpPr/>
          <p:nvPr/>
        </p:nvSpPr>
        <p:spPr>
          <a:xfrm>
            <a:off x="386550" y="3217353"/>
            <a:ext cx="2962200" cy="33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includeDetail: boolean = true;</a:t>
            </a:r>
            <a:endParaRPr b="1"/>
          </a:p>
        </p:txBody>
      </p:sp>
      <p:sp>
        <p:nvSpPr>
          <p:cNvPr id="397" name="Google Shape;397;p54"/>
          <p:cNvSpPr/>
          <p:nvPr/>
        </p:nvSpPr>
        <p:spPr>
          <a:xfrm>
            <a:off x="5724300" y="2837026"/>
            <a:ext cx="3108000" cy="16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</a:t>
            </a:r>
            <a:r>
              <a:rPr b="1" lang="en"/>
              <a:t>Template </a:t>
            </a:r>
            <a:endParaRPr b="1"/>
          </a:p>
        </p:txBody>
      </p:sp>
      <p:sp>
        <p:nvSpPr>
          <p:cNvPr id="398" name="Google Shape;398;p54"/>
          <p:cNvSpPr/>
          <p:nvPr/>
        </p:nvSpPr>
        <p:spPr>
          <a:xfrm>
            <a:off x="5793850" y="3224200"/>
            <a:ext cx="2962200" cy="11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&lt;div *ngIf=’displayDetail’&gt;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&lt;h3&gt;Filtered by: {{listFilter}}&lt;/h3&gt;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&lt;/div&gt;</a:t>
            </a:r>
            <a:endParaRPr b="1"/>
          </a:p>
        </p:txBody>
      </p:sp>
      <p:sp>
        <p:nvSpPr>
          <p:cNvPr id="399" name="Google Shape;399;p54"/>
          <p:cNvSpPr/>
          <p:nvPr/>
        </p:nvSpPr>
        <p:spPr>
          <a:xfrm>
            <a:off x="404119" y="3614901"/>
            <a:ext cx="2962200" cy="33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includeDetail: boolean = false;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Watching for Changes to an Input Property</a:t>
            </a:r>
            <a:endParaRPr sz="3400"/>
          </a:p>
        </p:txBody>
      </p:sp>
      <p:sp>
        <p:nvSpPr>
          <p:cNvPr id="405" name="Google Shape;405;p55"/>
          <p:cNvSpPr/>
          <p:nvPr/>
        </p:nvSpPr>
        <p:spPr>
          <a:xfrm>
            <a:off x="311700" y="1170125"/>
            <a:ext cx="3929400" cy="2899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</a:t>
            </a:r>
            <a:endParaRPr b="1"/>
          </a:p>
        </p:txBody>
      </p:sp>
      <p:sp>
        <p:nvSpPr>
          <p:cNvPr id="406" name="Google Shape;406;p55"/>
          <p:cNvSpPr/>
          <p:nvPr/>
        </p:nvSpPr>
        <p:spPr>
          <a:xfrm>
            <a:off x="381250" y="1557300"/>
            <a:ext cx="3770100" cy="23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Private _hitCount: number;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 hitCount(): number {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Return this._hitCount;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et hitCount(value: number) {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this._hitCount = value;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407" name="Google Shape;407;p55"/>
          <p:cNvSpPr/>
          <p:nvPr/>
        </p:nvSpPr>
        <p:spPr>
          <a:xfrm>
            <a:off x="5062300" y="1170125"/>
            <a:ext cx="3770100" cy="2899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 </a:t>
            </a:r>
            <a:endParaRPr b="1"/>
          </a:p>
        </p:txBody>
      </p:sp>
      <p:sp>
        <p:nvSpPr>
          <p:cNvPr id="408" name="Google Shape;408;p55"/>
          <p:cNvSpPr/>
          <p:nvPr/>
        </p:nvSpPr>
        <p:spPr>
          <a:xfrm>
            <a:off x="5221650" y="1557325"/>
            <a:ext cx="3534300" cy="3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 hitCount: number;</a:t>
            </a:r>
            <a:endParaRPr b="1"/>
          </a:p>
        </p:txBody>
      </p:sp>
      <p:sp>
        <p:nvSpPr>
          <p:cNvPr id="409" name="Google Shape;409;p55"/>
          <p:cNvSpPr/>
          <p:nvPr/>
        </p:nvSpPr>
        <p:spPr>
          <a:xfrm>
            <a:off x="5227050" y="2065175"/>
            <a:ext cx="35343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ngOnChanges(changes: SimpleChanges){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410" name="Google Shape;410;p55"/>
          <p:cNvSpPr txBox="1"/>
          <p:nvPr/>
        </p:nvSpPr>
        <p:spPr>
          <a:xfrm>
            <a:off x="1225725" y="4235750"/>
            <a:ext cx="2059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Getter and Setter</a:t>
            </a:r>
            <a:endParaRPr b="1" sz="1800"/>
          </a:p>
        </p:txBody>
      </p:sp>
      <p:sp>
        <p:nvSpPr>
          <p:cNvPr id="411" name="Google Shape;411;p55"/>
          <p:cNvSpPr txBox="1"/>
          <p:nvPr/>
        </p:nvSpPr>
        <p:spPr>
          <a:xfrm>
            <a:off x="5172600" y="4221725"/>
            <a:ext cx="3659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OnChanges Lifecycle Hook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Parent to Child</a:t>
            </a:r>
            <a:endParaRPr sz="3400"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371300" y="1298325"/>
            <a:ext cx="39555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Template Reference Variable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@ViewChild</a:t>
            </a:r>
            <a:endParaRPr b="1"/>
          </a:p>
        </p:txBody>
      </p:sp>
      <p:sp>
        <p:nvSpPr>
          <p:cNvPr id="418" name="Google Shape;418;p56"/>
          <p:cNvSpPr txBox="1"/>
          <p:nvPr/>
        </p:nvSpPr>
        <p:spPr>
          <a:xfrm>
            <a:off x="311700" y="2544225"/>
            <a:ext cx="3771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Template Reference Variable: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4617662" y="1487489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from the parent’s class</a:t>
            </a:r>
            <a:endParaRPr b="1"/>
          </a:p>
        </p:txBody>
      </p:sp>
      <p:sp>
        <p:nvSpPr>
          <p:cNvPr id="420" name="Google Shape;420;p56"/>
          <p:cNvSpPr txBox="1"/>
          <p:nvPr/>
        </p:nvSpPr>
        <p:spPr>
          <a:xfrm>
            <a:off x="4558045" y="1115403"/>
            <a:ext cx="2500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ViewChild</a:t>
            </a:r>
            <a:r>
              <a:rPr b="1" lang="en" sz="2000">
                <a:solidFill>
                  <a:schemeClr val="accent5"/>
                </a:solidFill>
              </a:rPr>
              <a:t>: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371300" y="2897075"/>
            <a:ext cx="39555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from the parent’s template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311700" y="445025"/>
            <a:ext cx="8520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Template Reference Variable: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Referencing a Child Component</a:t>
            </a:r>
            <a:endParaRPr sz="3400"/>
          </a:p>
        </p:txBody>
      </p:sp>
      <p:sp>
        <p:nvSpPr>
          <p:cNvPr id="428" name="Google Shape;428;p57"/>
          <p:cNvSpPr/>
          <p:nvPr/>
        </p:nvSpPr>
        <p:spPr>
          <a:xfrm>
            <a:off x="311700" y="1697192"/>
            <a:ext cx="3929400" cy="28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Template</a:t>
            </a:r>
            <a:endParaRPr b="1"/>
          </a:p>
        </p:txBody>
      </p:sp>
      <p:sp>
        <p:nvSpPr>
          <p:cNvPr id="429" name="Google Shape;429;p57"/>
          <p:cNvSpPr/>
          <p:nvPr/>
        </p:nvSpPr>
        <p:spPr>
          <a:xfrm>
            <a:off x="381250" y="2084370"/>
            <a:ext cx="3770100" cy="8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&lt;pm-criteria #filterCrieria [displayDetail]=’includeDetail’&gt;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&lt;/pm-criteria&gt;</a:t>
            </a:r>
            <a:endParaRPr b="1"/>
          </a:p>
        </p:txBody>
      </p:sp>
      <p:sp>
        <p:nvSpPr>
          <p:cNvPr id="430" name="Google Shape;430;p57"/>
          <p:cNvSpPr/>
          <p:nvPr/>
        </p:nvSpPr>
        <p:spPr>
          <a:xfrm>
            <a:off x="5062300" y="1697192"/>
            <a:ext cx="3770100" cy="2899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 </a:t>
            </a:r>
            <a:endParaRPr b="1"/>
          </a:p>
        </p:txBody>
      </p:sp>
      <p:sp>
        <p:nvSpPr>
          <p:cNvPr id="431" name="Google Shape;431;p57"/>
          <p:cNvSpPr/>
          <p:nvPr/>
        </p:nvSpPr>
        <p:spPr>
          <a:xfrm>
            <a:off x="5221650" y="2084392"/>
            <a:ext cx="3534300" cy="3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 displayDetail: boolean;</a:t>
            </a:r>
            <a:endParaRPr b="1"/>
          </a:p>
        </p:txBody>
      </p:sp>
      <p:sp>
        <p:nvSpPr>
          <p:cNvPr id="432" name="Google Shape;432;p57"/>
          <p:cNvSpPr/>
          <p:nvPr/>
        </p:nvSpPr>
        <p:spPr>
          <a:xfrm>
            <a:off x="5227050" y="2592244"/>
            <a:ext cx="3534300" cy="3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listFilter: string;</a:t>
            </a:r>
            <a:endParaRPr b="1"/>
          </a:p>
        </p:txBody>
      </p:sp>
      <p:sp>
        <p:nvSpPr>
          <p:cNvPr id="433" name="Google Shape;433;p57"/>
          <p:cNvSpPr/>
          <p:nvPr/>
        </p:nvSpPr>
        <p:spPr>
          <a:xfrm>
            <a:off x="5220100" y="3102791"/>
            <a:ext cx="3534300" cy="8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clear(): void {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434" name="Google Shape;434;p57"/>
          <p:cNvSpPr/>
          <p:nvPr/>
        </p:nvSpPr>
        <p:spPr>
          <a:xfrm>
            <a:off x="386550" y="2947699"/>
            <a:ext cx="3770100" cy="3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{{ filterCriteria.listFilter }}</a:t>
            </a:r>
            <a:endParaRPr b="1"/>
          </a:p>
        </p:txBody>
      </p:sp>
      <p:sp>
        <p:nvSpPr>
          <p:cNvPr id="435" name="Google Shape;435;p57"/>
          <p:cNvSpPr/>
          <p:nvPr/>
        </p:nvSpPr>
        <p:spPr>
          <a:xfrm>
            <a:off x="404119" y="3418790"/>
            <a:ext cx="3770100" cy="3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{{ filterCriteria.clear() }}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>
            <p:ph type="title"/>
          </p:nvPr>
        </p:nvSpPr>
        <p:spPr>
          <a:xfrm>
            <a:off x="311700" y="445025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ViewChild: Referencing a Child Component</a:t>
            </a:r>
            <a:endParaRPr sz="3400"/>
          </a:p>
        </p:txBody>
      </p:sp>
      <p:sp>
        <p:nvSpPr>
          <p:cNvPr id="441" name="Google Shape;441;p58"/>
          <p:cNvSpPr/>
          <p:nvPr/>
        </p:nvSpPr>
        <p:spPr>
          <a:xfrm>
            <a:off x="311700" y="1075349"/>
            <a:ext cx="3929400" cy="12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Template</a:t>
            </a:r>
            <a:endParaRPr b="1"/>
          </a:p>
        </p:txBody>
      </p:sp>
      <p:sp>
        <p:nvSpPr>
          <p:cNvPr id="442" name="Google Shape;442;p58"/>
          <p:cNvSpPr/>
          <p:nvPr/>
        </p:nvSpPr>
        <p:spPr>
          <a:xfrm>
            <a:off x="381250" y="1462512"/>
            <a:ext cx="3770100" cy="8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&lt;pm-criteria  [displayDetail]=’includeDetail’&gt;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&lt;/pm-criteria&gt;</a:t>
            </a:r>
            <a:endParaRPr b="1"/>
          </a:p>
        </p:txBody>
      </p:sp>
      <p:sp>
        <p:nvSpPr>
          <p:cNvPr id="443" name="Google Shape;443;p58"/>
          <p:cNvSpPr/>
          <p:nvPr/>
        </p:nvSpPr>
        <p:spPr>
          <a:xfrm>
            <a:off x="5062300" y="1075335"/>
            <a:ext cx="3770100" cy="2899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 </a:t>
            </a:r>
            <a:endParaRPr b="1"/>
          </a:p>
        </p:txBody>
      </p:sp>
      <p:sp>
        <p:nvSpPr>
          <p:cNvPr id="444" name="Google Shape;444;p58"/>
          <p:cNvSpPr/>
          <p:nvPr/>
        </p:nvSpPr>
        <p:spPr>
          <a:xfrm>
            <a:off x="5221650" y="1462535"/>
            <a:ext cx="3534300" cy="3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@Input() displayDetail: boolean;</a:t>
            </a:r>
            <a:endParaRPr b="1"/>
          </a:p>
        </p:txBody>
      </p:sp>
      <p:sp>
        <p:nvSpPr>
          <p:cNvPr id="445" name="Google Shape;445;p58"/>
          <p:cNvSpPr/>
          <p:nvPr/>
        </p:nvSpPr>
        <p:spPr>
          <a:xfrm>
            <a:off x="5227050" y="1970386"/>
            <a:ext cx="3534300" cy="3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listFilter: string;</a:t>
            </a:r>
            <a:endParaRPr b="1"/>
          </a:p>
        </p:txBody>
      </p:sp>
      <p:sp>
        <p:nvSpPr>
          <p:cNvPr id="446" name="Google Shape;446;p58"/>
          <p:cNvSpPr/>
          <p:nvPr/>
        </p:nvSpPr>
        <p:spPr>
          <a:xfrm>
            <a:off x="5220100" y="2480934"/>
            <a:ext cx="3534300" cy="8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clear(): void {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447" name="Google Shape;447;p58"/>
          <p:cNvSpPr/>
          <p:nvPr/>
        </p:nvSpPr>
        <p:spPr>
          <a:xfrm>
            <a:off x="311700" y="2389813"/>
            <a:ext cx="3929400" cy="2507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Component</a:t>
            </a:r>
            <a:endParaRPr b="1"/>
          </a:p>
        </p:txBody>
      </p:sp>
      <p:sp>
        <p:nvSpPr>
          <p:cNvPr id="448" name="Google Shape;448;p58"/>
          <p:cNvSpPr/>
          <p:nvPr/>
        </p:nvSpPr>
        <p:spPr>
          <a:xfrm>
            <a:off x="381250" y="2777003"/>
            <a:ext cx="3770100" cy="5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Export class ProductListComponent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Implements OnInit, AfterViewInit</a:t>
            </a:r>
            <a:endParaRPr b="1"/>
          </a:p>
        </p:txBody>
      </p:sp>
      <p:sp>
        <p:nvSpPr>
          <p:cNvPr id="449" name="Google Shape;449;p58"/>
          <p:cNvSpPr/>
          <p:nvPr/>
        </p:nvSpPr>
        <p:spPr>
          <a:xfrm>
            <a:off x="386550" y="3382930"/>
            <a:ext cx="3770100" cy="5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@ViewChild(CriteriaComponent)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filterComponent: CriteriaComponent;</a:t>
            </a:r>
            <a:endParaRPr b="1"/>
          </a:p>
        </p:txBody>
      </p:sp>
      <p:sp>
        <p:nvSpPr>
          <p:cNvPr id="450" name="Google Shape;450;p58"/>
          <p:cNvSpPr/>
          <p:nvPr/>
        </p:nvSpPr>
        <p:spPr>
          <a:xfrm>
            <a:off x="404125" y="4010705"/>
            <a:ext cx="3770100" cy="8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ngAfterViewInit(): void {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this.filterComponent.clear();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Communicating with a Parent Component</a:t>
            </a:r>
            <a:endParaRPr sz="3400"/>
          </a:p>
        </p:txBody>
      </p:sp>
      <p:sp>
        <p:nvSpPr>
          <p:cNvPr id="456" name="Google Shape;456;p59"/>
          <p:cNvSpPr txBox="1"/>
          <p:nvPr>
            <p:ph idx="1" type="body"/>
          </p:nvPr>
        </p:nvSpPr>
        <p:spPr>
          <a:xfrm>
            <a:off x="371300" y="1298325"/>
            <a:ext cx="3955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Child to Parent Communication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 Propeties</a:t>
            </a:r>
            <a:endParaRPr b="1"/>
          </a:p>
        </p:txBody>
      </p:sp>
      <p:sp>
        <p:nvSpPr>
          <p:cNvPr id="457" name="Google Shape;457;p59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8" name="Google Shape;458;p59"/>
          <p:cNvSpPr txBox="1"/>
          <p:nvPr/>
        </p:nvSpPr>
        <p:spPr>
          <a:xfrm>
            <a:off x="311700" y="2544225"/>
            <a:ext cx="3771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Event notification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459" name="Google Shape;459;p59"/>
          <p:cNvSpPr txBox="1"/>
          <p:nvPr>
            <p:ph idx="1" type="body"/>
          </p:nvPr>
        </p:nvSpPr>
        <p:spPr>
          <a:xfrm>
            <a:off x="371300" y="2897075"/>
            <a:ext cx="84609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 a child component needs to communicate with its parent, emit an event using an output property.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child needs to notify the parent of an action and optionally pass along some data.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311700" y="445025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Output: Notifying the Parent</a:t>
            </a:r>
            <a:endParaRPr sz="3400"/>
          </a:p>
        </p:txBody>
      </p:sp>
      <p:sp>
        <p:nvSpPr>
          <p:cNvPr id="465" name="Google Shape;465;p60"/>
          <p:cNvSpPr/>
          <p:nvPr/>
        </p:nvSpPr>
        <p:spPr>
          <a:xfrm>
            <a:off x="311700" y="1075350"/>
            <a:ext cx="4260300" cy="13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Template</a:t>
            </a:r>
            <a:endParaRPr b="1"/>
          </a:p>
        </p:txBody>
      </p:sp>
      <p:sp>
        <p:nvSpPr>
          <p:cNvPr id="466" name="Google Shape;466;p60"/>
          <p:cNvSpPr/>
          <p:nvPr/>
        </p:nvSpPr>
        <p:spPr>
          <a:xfrm>
            <a:off x="381250" y="1386300"/>
            <a:ext cx="4080300" cy="9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&lt;pm-criteria  [displayDetail]=’includeDetail’</a:t>
            </a:r>
            <a:endParaRPr b="1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(valueChange)=’onValueChnage($event)’&gt; </a:t>
            </a:r>
            <a:endParaRPr b="1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&lt;/pm-criteria&gt;</a:t>
            </a:r>
            <a:endParaRPr b="1"/>
          </a:p>
        </p:txBody>
      </p:sp>
      <p:sp>
        <p:nvSpPr>
          <p:cNvPr id="467" name="Google Shape;467;p60"/>
          <p:cNvSpPr/>
          <p:nvPr/>
        </p:nvSpPr>
        <p:spPr>
          <a:xfrm>
            <a:off x="4817150" y="1075325"/>
            <a:ext cx="4015200" cy="2899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 </a:t>
            </a:r>
            <a:endParaRPr b="1"/>
          </a:p>
        </p:txBody>
      </p:sp>
      <p:sp>
        <p:nvSpPr>
          <p:cNvPr id="468" name="Google Shape;468;p60"/>
          <p:cNvSpPr/>
          <p:nvPr/>
        </p:nvSpPr>
        <p:spPr>
          <a:xfrm>
            <a:off x="4927475" y="1462525"/>
            <a:ext cx="3828600" cy="7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@Output() valueChange:EventEmitter&lt;string&gt;;</a:t>
            </a:r>
            <a:endParaRPr b="1"/>
          </a:p>
        </p:txBody>
      </p:sp>
      <p:sp>
        <p:nvSpPr>
          <p:cNvPr id="469" name="Google Shape;469;p60"/>
          <p:cNvSpPr/>
          <p:nvPr/>
        </p:nvSpPr>
        <p:spPr>
          <a:xfrm>
            <a:off x="4981900" y="2356325"/>
            <a:ext cx="3684000" cy="3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this.valueChange.emit(value);</a:t>
            </a:r>
            <a:endParaRPr b="1"/>
          </a:p>
        </p:txBody>
      </p:sp>
      <p:sp>
        <p:nvSpPr>
          <p:cNvPr id="470" name="Google Shape;470;p60"/>
          <p:cNvSpPr/>
          <p:nvPr/>
        </p:nvSpPr>
        <p:spPr>
          <a:xfrm>
            <a:off x="311700" y="2580175"/>
            <a:ext cx="4260300" cy="1397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Component</a:t>
            </a:r>
            <a:endParaRPr b="1"/>
          </a:p>
        </p:txBody>
      </p:sp>
      <p:sp>
        <p:nvSpPr>
          <p:cNvPr id="471" name="Google Shape;471;p60"/>
          <p:cNvSpPr/>
          <p:nvPr/>
        </p:nvSpPr>
        <p:spPr>
          <a:xfrm>
            <a:off x="381250" y="2929400"/>
            <a:ext cx="4080300" cy="8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onValueChange(value: string): void {</a:t>
            </a:r>
            <a:endParaRPr b="1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this.performFilter(value);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Demo</a:t>
            </a:r>
            <a:endParaRPr sz="3400"/>
          </a:p>
        </p:txBody>
      </p:sp>
      <p:sp>
        <p:nvSpPr>
          <p:cNvPr id="477" name="Google Shape;477;p61"/>
          <p:cNvSpPr txBox="1"/>
          <p:nvPr>
            <p:ph idx="1" type="body"/>
          </p:nvPr>
        </p:nvSpPr>
        <p:spPr>
          <a:xfrm>
            <a:off x="371300" y="1298325"/>
            <a:ext cx="3955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Product-list.component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criteria.component</a:t>
            </a:r>
            <a:endParaRPr b="1"/>
          </a:p>
        </p:txBody>
      </p:sp>
      <p:sp>
        <p:nvSpPr>
          <p:cNvPr id="478" name="Google Shape;478;p61"/>
          <p:cNvSpPr txBox="1"/>
          <p:nvPr/>
        </p:nvSpPr>
        <p:spPr>
          <a:xfrm>
            <a:off x="281925" y="281925"/>
            <a:ext cx="551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 &lt;-&gt; Service &lt;-&gt; Component</a:t>
            </a:r>
            <a:endParaRPr sz="3600"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Retain state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Send notifications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 &lt;-&gt; Router &lt;-&gt; Component</a:t>
            </a:r>
            <a:endParaRPr sz="3600"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 required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 optional data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 Communication</a:t>
            </a:r>
            <a:endParaRPr sz="3600"/>
          </a:p>
        </p:txBody>
      </p:sp>
      <p:sp>
        <p:nvSpPr>
          <p:cNvPr id="135" name="Google Shape;135;p30"/>
          <p:cNvSpPr/>
          <p:nvPr/>
        </p:nvSpPr>
        <p:spPr>
          <a:xfrm>
            <a:off x="487650" y="1287025"/>
            <a:ext cx="23655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A</a:t>
            </a:r>
            <a:endParaRPr b="1"/>
          </a:p>
        </p:txBody>
      </p:sp>
      <p:sp>
        <p:nvSpPr>
          <p:cNvPr id="136" name="Google Shape;136;p30"/>
          <p:cNvSpPr/>
          <p:nvPr/>
        </p:nvSpPr>
        <p:spPr>
          <a:xfrm>
            <a:off x="505225" y="1880737"/>
            <a:ext cx="2365500" cy="20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 A</a:t>
            </a:r>
            <a:endParaRPr b="1"/>
          </a:p>
        </p:txBody>
      </p:sp>
      <p:sp>
        <p:nvSpPr>
          <p:cNvPr id="137" name="Google Shape;137;p30"/>
          <p:cNvSpPr/>
          <p:nvPr/>
        </p:nvSpPr>
        <p:spPr>
          <a:xfrm>
            <a:off x="674150" y="2277225"/>
            <a:ext cx="1973400" cy="7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&lt;input type=’text’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[(ngModel)]=’listFilter’ /&gt;</a:t>
            </a:r>
            <a:endParaRPr b="1"/>
          </a:p>
        </p:txBody>
      </p:sp>
      <p:sp>
        <p:nvSpPr>
          <p:cNvPr id="138" name="Google Shape;138;p30"/>
          <p:cNvSpPr/>
          <p:nvPr/>
        </p:nvSpPr>
        <p:spPr>
          <a:xfrm>
            <a:off x="679450" y="3116051"/>
            <a:ext cx="1973400" cy="4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&lt;pm-star&gt;</a:t>
            </a:r>
            <a:endParaRPr b="1"/>
          </a:p>
        </p:txBody>
      </p:sp>
      <p:sp>
        <p:nvSpPr>
          <p:cNvPr id="139" name="Google Shape;139;p30"/>
          <p:cNvSpPr/>
          <p:nvPr/>
        </p:nvSpPr>
        <p:spPr>
          <a:xfrm>
            <a:off x="894800" y="3468825"/>
            <a:ext cx="1838700" cy="35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Component</a:t>
            </a:r>
            <a:endParaRPr b="1"/>
          </a:p>
        </p:txBody>
      </p:sp>
      <p:sp>
        <p:nvSpPr>
          <p:cNvPr id="140" name="Google Shape;140;p30"/>
          <p:cNvSpPr/>
          <p:nvPr/>
        </p:nvSpPr>
        <p:spPr>
          <a:xfrm>
            <a:off x="6466803" y="1880731"/>
            <a:ext cx="2365500" cy="20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</a:t>
            </a:r>
            <a:endParaRPr b="1"/>
          </a:p>
        </p:txBody>
      </p:sp>
      <p:sp>
        <p:nvSpPr>
          <p:cNvPr id="141" name="Google Shape;141;p30"/>
          <p:cNvSpPr/>
          <p:nvPr/>
        </p:nvSpPr>
        <p:spPr>
          <a:xfrm>
            <a:off x="6622532" y="2311889"/>
            <a:ext cx="1973400" cy="4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&lt;router-outlet&gt;</a:t>
            </a:r>
            <a:endParaRPr b="1"/>
          </a:p>
        </p:txBody>
      </p:sp>
      <p:sp>
        <p:nvSpPr>
          <p:cNvPr id="142" name="Google Shape;142;p30"/>
          <p:cNvSpPr/>
          <p:nvPr/>
        </p:nvSpPr>
        <p:spPr>
          <a:xfrm>
            <a:off x="7066475" y="2740900"/>
            <a:ext cx="1178400" cy="80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Routed Component B</a:t>
            </a:r>
            <a:endParaRPr b="1"/>
          </a:p>
        </p:txBody>
      </p:sp>
      <p:sp>
        <p:nvSpPr>
          <p:cNvPr id="143" name="Google Shape;143;p30"/>
          <p:cNvSpPr/>
          <p:nvPr/>
        </p:nvSpPr>
        <p:spPr>
          <a:xfrm>
            <a:off x="3873775" y="1293758"/>
            <a:ext cx="13668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A</a:t>
            </a:r>
            <a:endParaRPr b="1"/>
          </a:p>
        </p:txBody>
      </p:sp>
      <p:sp>
        <p:nvSpPr>
          <p:cNvPr id="144" name="Google Shape;144;p30"/>
          <p:cNvSpPr/>
          <p:nvPr/>
        </p:nvSpPr>
        <p:spPr>
          <a:xfrm>
            <a:off x="3873775" y="2298725"/>
            <a:ext cx="1366800" cy="477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</a:t>
            </a:r>
            <a:endParaRPr b="1"/>
          </a:p>
        </p:txBody>
      </p:sp>
      <p:sp>
        <p:nvSpPr>
          <p:cNvPr id="145" name="Google Shape;145;p30"/>
          <p:cNvSpPr/>
          <p:nvPr/>
        </p:nvSpPr>
        <p:spPr>
          <a:xfrm>
            <a:off x="3205200" y="3341025"/>
            <a:ext cx="13668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B</a:t>
            </a:r>
            <a:endParaRPr b="1"/>
          </a:p>
        </p:txBody>
      </p:sp>
      <p:sp>
        <p:nvSpPr>
          <p:cNvPr id="146" name="Google Shape;146;p30"/>
          <p:cNvSpPr/>
          <p:nvPr/>
        </p:nvSpPr>
        <p:spPr>
          <a:xfrm>
            <a:off x="4786300" y="3341025"/>
            <a:ext cx="13668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C</a:t>
            </a:r>
            <a:endParaRPr b="1"/>
          </a:p>
        </p:txBody>
      </p:sp>
      <p:sp>
        <p:nvSpPr>
          <p:cNvPr id="147" name="Google Shape;147;p30"/>
          <p:cNvSpPr txBox="1"/>
          <p:nvPr/>
        </p:nvSpPr>
        <p:spPr>
          <a:xfrm>
            <a:off x="1098775" y="4179775"/>
            <a:ext cx="117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Template</a:t>
            </a:r>
            <a:endParaRPr b="1" sz="1800"/>
          </a:p>
        </p:txBody>
      </p:sp>
      <p:sp>
        <p:nvSpPr>
          <p:cNvPr id="148" name="Google Shape;148;p30"/>
          <p:cNvSpPr txBox="1"/>
          <p:nvPr/>
        </p:nvSpPr>
        <p:spPr>
          <a:xfrm>
            <a:off x="3982797" y="4179775"/>
            <a:ext cx="117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Service</a:t>
            </a:r>
            <a:endParaRPr b="1" sz="1800"/>
          </a:p>
        </p:txBody>
      </p:sp>
      <p:sp>
        <p:nvSpPr>
          <p:cNvPr id="149" name="Google Shape;149;p30"/>
          <p:cNvSpPr txBox="1"/>
          <p:nvPr/>
        </p:nvSpPr>
        <p:spPr>
          <a:xfrm>
            <a:off x="7060360" y="4270875"/>
            <a:ext cx="117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Router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Communicating with a Template</a:t>
            </a:r>
            <a:endParaRPr sz="3600"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Binding and Structural Directives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Two-way Binding, the Long Way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Getters and Setters</a:t>
            </a:r>
            <a:endParaRPr sz="2400"/>
          </a:p>
        </p:txBody>
      </p:sp>
      <p:sp>
        <p:nvSpPr>
          <p:cNvPr id="156" name="Google Shape;156;p31"/>
          <p:cNvSpPr txBox="1"/>
          <p:nvPr/>
        </p:nvSpPr>
        <p:spPr>
          <a:xfrm>
            <a:off x="288200" y="139725"/>
            <a:ext cx="5030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Binding</a:t>
            </a:r>
            <a:endParaRPr sz="3600"/>
          </a:p>
        </p:txBody>
      </p:sp>
      <p:sp>
        <p:nvSpPr>
          <p:cNvPr id="162" name="Google Shape;162;p32"/>
          <p:cNvSpPr/>
          <p:nvPr/>
        </p:nvSpPr>
        <p:spPr>
          <a:xfrm>
            <a:off x="311700" y="1017716"/>
            <a:ext cx="3108000" cy="3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 </a:t>
            </a:r>
            <a:endParaRPr b="1"/>
          </a:p>
        </p:txBody>
      </p:sp>
      <p:sp>
        <p:nvSpPr>
          <p:cNvPr id="163" name="Google Shape;163;p32"/>
          <p:cNvSpPr/>
          <p:nvPr/>
        </p:nvSpPr>
        <p:spPr>
          <a:xfrm>
            <a:off x="381250" y="1404900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&lt;div&gt;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{{ pageTitle }}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&lt;/div&gt;</a:t>
            </a:r>
            <a:endParaRPr b="1"/>
          </a:p>
        </p:txBody>
      </p:sp>
      <p:sp>
        <p:nvSpPr>
          <p:cNvPr id="164" name="Google Shape;164;p32"/>
          <p:cNvSpPr/>
          <p:nvPr/>
        </p:nvSpPr>
        <p:spPr>
          <a:xfrm>
            <a:off x="386550" y="2213879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&lt;img [style.width.px]=’imageWidth’&gt;</a:t>
            </a:r>
            <a:endParaRPr b="1"/>
          </a:p>
        </p:txBody>
      </p:sp>
      <p:sp>
        <p:nvSpPr>
          <p:cNvPr id="165" name="Google Shape;165;p32"/>
          <p:cNvSpPr/>
          <p:nvPr/>
        </p:nvSpPr>
        <p:spPr>
          <a:xfrm>
            <a:off x="404130" y="2845958"/>
            <a:ext cx="2962200" cy="8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&lt;button (click)=’toggleImage()’&gt;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Show Image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&lt;/button&gt;</a:t>
            </a:r>
            <a:endParaRPr b="1"/>
          </a:p>
        </p:txBody>
      </p:sp>
      <p:sp>
        <p:nvSpPr>
          <p:cNvPr id="166" name="Google Shape;166;p32"/>
          <p:cNvSpPr/>
          <p:nvPr/>
        </p:nvSpPr>
        <p:spPr>
          <a:xfrm>
            <a:off x="409450" y="3779554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&lt;input type=’text’ [(ngModel)]=’listFilter’ /&gt;</a:t>
            </a:r>
            <a:endParaRPr b="1"/>
          </a:p>
        </p:txBody>
      </p:sp>
      <p:sp>
        <p:nvSpPr>
          <p:cNvPr id="167" name="Google Shape;167;p32"/>
          <p:cNvSpPr/>
          <p:nvPr/>
        </p:nvSpPr>
        <p:spPr>
          <a:xfrm>
            <a:off x="5724302" y="1017735"/>
            <a:ext cx="3108000" cy="3542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</a:t>
            </a:r>
            <a:r>
              <a:rPr b="1" lang="en"/>
              <a:t> </a:t>
            </a:r>
            <a:endParaRPr b="1"/>
          </a:p>
        </p:txBody>
      </p:sp>
      <p:sp>
        <p:nvSpPr>
          <p:cNvPr id="168" name="Google Shape;168;p32"/>
          <p:cNvSpPr/>
          <p:nvPr/>
        </p:nvSpPr>
        <p:spPr>
          <a:xfrm>
            <a:off x="5793852" y="1404919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pageTitle: string = ‘Campaign List’;</a:t>
            </a:r>
            <a:endParaRPr b="1"/>
          </a:p>
        </p:txBody>
      </p:sp>
      <p:sp>
        <p:nvSpPr>
          <p:cNvPr id="169" name="Google Shape;169;p32"/>
          <p:cNvSpPr/>
          <p:nvPr/>
        </p:nvSpPr>
        <p:spPr>
          <a:xfrm>
            <a:off x="5799152" y="2213898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imageWidth: number = 50;</a:t>
            </a:r>
            <a:endParaRPr b="1"/>
          </a:p>
        </p:txBody>
      </p:sp>
      <p:sp>
        <p:nvSpPr>
          <p:cNvPr id="170" name="Google Shape;170;p32"/>
          <p:cNvSpPr/>
          <p:nvPr/>
        </p:nvSpPr>
        <p:spPr>
          <a:xfrm>
            <a:off x="5816725" y="2845975"/>
            <a:ext cx="2962200" cy="9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toggleImage(): void {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this.showImage = !this.showImage;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171" name="Google Shape;171;p32"/>
          <p:cNvSpPr/>
          <p:nvPr/>
        </p:nvSpPr>
        <p:spPr>
          <a:xfrm>
            <a:off x="5822052" y="3855773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listFilter: string;</a:t>
            </a:r>
            <a:endParaRPr b="1"/>
          </a:p>
        </p:txBody>
      </p:sp>
      <p:cxnSp>
        <p:nvCxnSpPr>
          <p:cNvPr id="172" name="Google Shape;172;p32"/>
          <p:cNvCxnSpPr/>
          <p:nvPr/>
        </p:nvCxnSpPr>
        <p:spPr>
          <a:xfrm flipH="1">
            <a:off x="3652850" y="1860457"/>
            <a:ext cx="1850700" cy="12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2"/>
          <p:cNvCxnSpPr/>
          <p:nvPr/>
        </p:nvCxnSpPr>
        <p:spPr>
          <a:xfrm flipH="1">
            <a:off x="3628162" y="2658208"/>
            <a:ext cx="1880700" cy="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3644725" y="3525775"/>
            <a:ext cx="1943400" cy="15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3615925" y="4179775"/>
            <a:ext cx="20226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6" name="Google Shape;176;p32"/>
          <p:cNvSpPr txBox="1"/>
          <p:nvPr/>
        </p:nvSpPr>
        <p:spPr>
          <a:xfrm>
            <a:off x="3995900" y="1458625"/>
            <a:ext cx="1260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Interpolation</a:t>
            </a:r>
            <a:endParaRPr b="1"/>
          </a:p>
        </p:txBody>
      </p:sp>
      <p:sp>
        <p:nvSpPr>
          <p:cNvPr id="177" name="Google Shape;177;p32"/>
          <p:cNvSpPr txBox="1"/>
          <p:nvPr/>
        </p:nvSpPr>
        <p:spPr>
          <a:xfrm>
            <a:off x="3658050" y="2207350"/>
            <a:ext cx="1850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Property Binding</a:t>
            </a:r>
            <a:endParaRPr b="1"/>
          </a:p>
        </p:txBody>
      </p:sp>
      <p:sp>
        <p:nvSpPr>
          <p:cNvPr id="178" name="Google Shape;178;p32"/>
          <p:cNvSpPr txBox="1"/>
          <p:nvPr/>
        </p:nvSpPr>
        <p:spPr>
          <a:xfrm>
            <a:off x="3663362" y="3115417"/>
            <a:ext cx="1850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Binding</a:t>
            </a:r>
            <a:endParaRPr b="1"/>
          </a:p>
        </p:txBody>
      </p:sp>
      <p:sp>
        <p:nvSpPr>
          <p:cNvPr id="179" name="Google Shape;179;p32"/>
          <p:cNvSpPr txBox="1"/>
          <p:nvPr/>
        </p:nvSpPr>
        <p:spPr>
          <a:xfrm>
            <a:off x="3668673" y="3758112"/>
            <a:ext cx="1850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Two-way Binding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Structural Directives</a:t>
            </a:r>
            <a:endParaRPr sz="3600"/>
          </a:p>
        </p:txBody>
      </p:sp>
      <p:sp>
        <p:nvSpPr>
          <p:cNvPr id="185" name="Google Shape;185;p33"/>
          <p:cNvSpPr/>
          <p:nvPr/>
        </p:nvSpPr>
        <p:spPr>
          <a:xfrm>
            <a:off x="311700" y="1170116"/>
            <a:ext cx="3108000" cy="3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Tempate </a:t>
            </a:r>
            <a:endParaRPr b="1"/>
          </a:p>
        </p:txBody>
      </p:sp>
      <p:sp>
        <p:nvSpPr>
          <p:cNvPr id="186" name="Google Shape;186;p33"/>
          <p:cNvSpPr/>
          <p:nvPr/>
        </p:nvSpPr>
        <p:spPr>
          <a:xfrm>
            <a:off x="381250" y="1557300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&lt;img *ngIf=’showImage’ [src]=’product.imageUrl’&gt;</a:t>
            </a:r>
            <a:endParaRPr b="1"/>
          </a:p>
        </p:txBody>
      </p:sp>
      <p:sp>
        <p:nvSpPr>
          <p:cNvPr id="187" name="Google Shape;187;p33"/>
          <p:cNvSpPr/>
          <p:nvPr/>
        </p:nvSpPr>
        <p:spPr>
          <a:xfrm>
            <a:off x="386550" y="2366279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&lt;tr *ngFor=’let product of products’&gt;</a:t>
            </a:r>
            <a:endParaRPr b="1"/>
          </a:p>
        </p:txBody>
      </p:sp>
      <p:sp>
        <p:nvSpPr>
          <p:cNvPr id="188" name="Google Shape;188;p33"/>
          <p:cNvSpPr/>
          <p:nvPr/>
        </p:nvSpPr>
        <p:spPr>
          <a:xfrm>
            <a:off x="5724302" y="1170135"/>
            <a:ext cx="3108000" cy="3542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</a:t>
            </a:r>
            <a:endParaRPr b="1"/>
          </a:p>
        </p:txBody>
      </p:sp>
      <p:sp>
        <p:nvSpPr>
          <p:cNvPr id="189" name="Google Shape;189;p33"/>
          <p:cNvSpPr/>
          <p:nvPr/>
        </p:nvSpPr>
        <p:spPr>
          <a:xfrm>
            <a:off x="5793852" y="1557319"/>
            <a:ext cx="2962200" cy="7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showImage: boolean = false;</a:t>
            </a:r>
            <a:endParaRPr b="1"/>
          </a:p>
        </p:txBody>
      </p:sp>
      <p:sp>
        <p:nvSpPr>
          <p:cNvPr id="190" name="Google Shape;190;p33"/>
          <p:cNvSpPr/>
          <p:nvPr/>
        </p:nvSpPr>
        <p:spPr>
          <a:xfrm>
            <a:off x="5799152" y="2366298"/>
            <a:ext cx="2962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Campaigns: ICampaigns[];</a:t>
            </a:r>
            <a:endParaRPr b="1"/>
          </a:p>
        </p:txBody>
      </p:sp>
      <p:cxnSp>
        <p:nvCxnSpPr>
          <p:cNvPr id="191" name="Google Shape;191;p33"/>
          <p:cNvCxnSpPr/>
          <p:nvPr/>
        </p:nvCxnSpPr>
        <p:spPr>
          <a:xfrm flipH="1">
            <a:off x="3652850" y="2012857"/>
            <a:ext cx="1850700" cy="12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3"/>
          <p:cNvCxnSpPr/>
          <p:nvPr/>
        </p:nvCxnSpPr>
        <p:spPr>
          <a:xfrm flipH="1">
            <a:off x="3628162" y="2810608"/>
            <a:ext cx="1880700" cy="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3"/>
          <p:cNvSpPr txBox="1"/>
          <p:nvPr/>
        </p:nvSpPr>
        <p:spPr>
          <a:xfrm>
            <a:off x="3995900" y="1611025"/>
            <a:ext cx="1260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*ngIf</a:t>
            </a:r>
            <a:endParaRPr b="1"/>
          </a:p>
        </p:txBody>
      </p:sp>
      <p:sp>
        <p:nvSpPr>
          <p:cNvPr id="194" name="Google Shape;194;p33"/>
          <p:cNvSpPr txBox="1"/>
          <p:nvPr/>
        </p:nvSpPr>
        <p:spPr>
          <a:xfrm>
            <a:off x="3658050" y="2359750"/>
            <a:ext cx="1850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*ngFor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