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y="5143500" cx="9144000"/>
  <p:notesSz cx="6858000" cy="9144000"/>
  <p:embeddedFontLst>
    <p:embeddedFont>
      <p:font typeface="Proxima Nova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ProximaNova-regular.fntdata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ProximaNova-italic.fntdata"/><Relationship Id="rId23" Type="http://schemas.openxmlformats.org/officeDocument/2006/relationships/slide" Target="slides/slide17.xml"/><Relationship Id="rId67" Type="http://schemas.openxmlformats.org/officeDocument/2006/relationships/font" Target="fonts/ProximaNova-bold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ProximaNova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027301d6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027301d6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027301d6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027301d6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027301d6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027301d6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027301d6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027301d6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027301d6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027301d6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027301d68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027301d68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027301d6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027301d6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027301d68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027301d6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027301d68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027301d6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027301d68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027301d68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ea1c0eae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ea1c0eae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027301d6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027301d6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027301d68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027301d68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027301d6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027301d6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027301d68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027301d68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027301d68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027301d68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027301d68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027301d68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027301d6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027301d6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027301d68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027301d68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027301d6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027301d6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027301d68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027301d68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027301d6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027301d6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027301d68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027301d68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027301d68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4027301d68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027301d68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4027301d68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4027301d6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4027301d6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027301d68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4027301d68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4027301d68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4027301d68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4027301d68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4027301d68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027301d68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027301d68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e3995d40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e3995d40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f8d849f9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f8d849f9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027301d6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027301d6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f8d849f9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f8d849f9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f8d849f9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f8d849f9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f8d849f9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f8d849f9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f8d849f9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f8d849f9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f8d849f9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f8d849f9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f8d849f9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f8d849f9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f8d849f9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3f8d849f9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f8d849f9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f8d849f9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f8d849f95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f8d849f95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4027301d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4027301d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027301d6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027301d6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4027301d6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4027301d6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4027301d6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4027301d6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4027301d6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4027301d6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e4eaecda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3e4eaecda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3f8d849f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3f8d849f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3f8d849f9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3f8d849f9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f8d849f9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3f8d849f9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f8d849f9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3f8d849f9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3f8d849f9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3f8d849f9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3f8d849f9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3f8d849f9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027301d6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027301d6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027301d6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027301d6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027301d6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027301d6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027301d6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027301d6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Angular Routing</a:t>
            </a:r>
            <a:endParaRPr sz="3600"/>
          </a:p>
        </p:txBody>
      </p:sp>
      <p:cxnSp>
        <p:nvCxnSpPr>
          <p:cNvPr id="105" name="Google Shape;105;p25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Routing to Features Checklist: Activate with Code</a:t>
            </a:r>
            <a:endParaRPr sz="3000"/>
          </a:p>
        </p:txBody>
      </p:sp>
      <p:sp>
        <p:nvSpPr>
          <p:cNvPr id="179" name="Google Shape;179;p34"/>
          <p:cNvSpPr txBox="1"/>
          <p:nvPr/>
        </p:nvSpPr>
        <p:spPr>
          <a:xfrm>
            <a:off x="418250" y="213575"/>
            <a:ext cx="619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4-1-3</a:t>
            </a:r>
            <a:endParaRPr/>
          </a:p>
        </p:txBody>
      </p:sp>
      <p:sp>
        <p:nvSpPr>
          <p:cNvPr id="180" name="Google Shape;180;p34"/>
          <p:cNvSpPr txBox="1"/>
          <p:nvPr/>
        </p:nvSpPr>
        <p:spPr>
          <a:xfrm>
            <a:off x="404125" y="4647525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4"/>
          <p:cNvSpPr txBox="1"/>
          <p:nvPr/>
        </p:nvSpPr>
        <p:spPr>
          <a:xfrm>
            <a:off x="311700" y="1322625"/>
            <a:ext cx="3371400" cy="3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Import the Router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Add a dependency on the Router service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As a constructor parameter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Use the Router service </a:t>
            </a:r>
            <a:r>
              <a:rPr b="1" lang="en">
                <a:solidFill>
                  <a:schemeClr val="dk1"/>
                </a:solidFill>
              </a:rPr>
              <a:t>navigate</a:t>
            </a:r>
            <a:r>
              <a:rPr lang="en">
                <a:solidFill>
                  <a:schemeClr val="dk1"/>
                </a:solidFill>
              </a:rPr>
              <a:t> method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Pass in a link parameters array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First element is the root Url segment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All other elements are route parameters or additional Url segments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2" name="Google Shape;182;p34"/>
          <p:cNvSpPr txBox="1"/>
          <p:nvPr/>
        </p:nvSpPr>
        <p:spPr>
          <a:xfrm>
            <a:off x="3605900" y="1322625"/>
            <a:ext cx="5331000" cy="23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this.router.navigate(['/welcome]);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.router.navigateByUrl(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'/welcome'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Routing to Features Checklist: Routing Modules</a:t>
            </a:r>
            <a:endParaRPr sz="3000"/>
          </a:p>
        </p:txBody>
      </p:sp>
      <p:sp>
        <p:nvSpPr>
          <p:cNvPr id="188" name="Google Shape;188;p35"/>
          <p:cNvSpPr txBox="1"/>
          <p:nvPr/>
        </p:nvSpPr>
        <p:spPr>
          <a:xfrm>
            <a:off x="418250" y="213575"/>
            <a:ext cx="619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4-1-4</a:t>
            </a:r>
            <a:endParaRPr/>
          </a:p>
        </p:txBody>
      </p:sp>
      <p:sp>
        <p:nvSpPr>
          <p:cNvPr id="189" name="Google Shape;189;p35"/>
          <p:cNvSpPr txBox="1"/>
          <p:nvPr/>
        </p:nvSpPr>
        <p:spPr>
          <a:xfrm>
            <a:off x="404125" y="4647525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5"/>
          <p:cNvSpPr txBox="1"/>
          <p:nvPr/>
        </p:nvSpPr>
        <p:spPr>
          <a:xfrm>
            <a:off x="311700" y="1322625"/>
            <a:ext cx="3371400" cy="3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Separate out routes to their own routing module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Keep route path order in mind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Route Parameters</a:t>
            </a:r>
            <a:endParaRPr sz="3400"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396375"/>
            <a:ext cx="8520600" cy="14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Required Parameters - Configure, Populate, Read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Optional Parameters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Query Parameters</a:t>
            </a:r>
            <a:endParaRPr sz="2400"/>
          </a:p>
        </p:txBody>
      </p:sp>
      <p:sp>
        <p:nvSpPr>
          <p:cNvPr id="197" name="Google Shape;197;p36"/>
          <p:cNvSpPr txBox="1"/>
          <p:nvPr/>
        </p:nvSpPr>
        <p:spPr>
          <a:xfrm>
            <a:off x="418250" y="213575"/>
            <a:ext cx="619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5-1</a:t>
            </a:r>
            <a:endParaRPr/>
          </a:p>
        </p:txBody>
      </p:sp>
      <p:sp>
        <p:nvSpPr>
          <p:cNvPr id="198" name="Google Shape;198;p36"/>
          <p:cNvSpPr txBox="1"/>
          <p:nvPr/>
        </p:nvSpPr>
        <p:spPr>
          <a:xfrm>
            <a:off x="404125" y="4647525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Route Parameters Checklist: Required Parameters</a:t>
            </a:r>
            <a:endParaRPr sz="3000"/>
          </a:p>
        </p:txBody>
      </p:sp>
      <p:sp>
        <p:nvSpPr>
          <p:cNvPr id="204" name="Google Shape;204;p37"/>
          <p:cNvSpPr txBox="1"/>
          <p:nvPr/>
        </p:nvSpPr>
        <p:spPr>
          <a:xfrm>
            <a:off x="418250" y="213575"/>
            <a:ext cx="619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-1-1</a:t>
            </a:r>
            <a:endParaRPr/>
          </a:p>
        </p:txBody>
      </p:sp>
      <p:sp>
        <p:nvSpPr>
          <p:cNvPr id="205" name="Google Shape;205;p37"/>
          <p:cNvSpPr txBox="1"/>
          <p:nvPr/>
        </p:nvSpPr>
        <p:spPr>
          <a:xfrm>
            <a:off x="404125" y="4647525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7"/>
          <p:cNvSpPr txBox="1"/>
          <p:nvPr/>
        </p:nvSpPr>
        <p:spPr>
          <a:xfrm>
            <a:off x="311700" y="1322625"/>
            <a:ext cx="82761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Pass needed data on a route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Ex: DetailComponent requires an id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7" name="Google Shape;207;p37"/>
          <p:cNvSpPr txBox="1"/>
          <p:nvPr/>
        </p:nvSpPr>
        <p:spPr>
          <a:xfrm>
            <a:off x="547325" y="1831425"/>
            <a:ext cx="80406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Configure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{ path: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'products/:id'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, component: ProductDetailComponent 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37"/>
          <p:cNvSpPr txBox="1"/>
          <p:nvPr/>
        </p:nvSpPr>
        <p:spPr>
          <a:xfrm>
            <a:off x="681350" y="2612125"/>
            <a:ext cx="8040600" cy="22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Populate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&lt;a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routerLink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]=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"['/products', product.id]"</a:t>
            </a:r>
            <a:r>
              <a:rPr b="1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&gt;...&lt;/a&gt;</a:t>
            </a:r>
            <a:endParaRPr b="1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…………...</a:t>
            </a:r>
            <a:endParaRPr b="1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.router.navigate([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'/products'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, this.product.id]);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his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.route.snapshot.params[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'id'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Or Observable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Route Parameters Checklist: Optional Parameters</a:t>
            </a:r>
            <a:endParaRPr sz="3000"/>
          </a:p>
        </p:txBody>
      </p:sp>
      <p:sp>
        <p:nvSpPr>
          <p:cNvPr id="214" name="Google Shape;214;p38"/>
          <p:cNvSpPr txBox="1"/>
          <p:nvPr/>
        </p:nvSpPr>
        <p:spPr>
          <a:xfrm>
            <a:off x="418250" y="213575"/>
            <a:ext cx="619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5-1-2</a:t>
            </a:r>
            <a:endParaRPr/>
          </a:p>
        </p:txBody>
      </p:sp>
      <p:sp>
        <p:nvSpPr>
          <p:cNvPr id="215" name="Google Shape;215;p38"/>
          <p:cNvSpPr txBox="1"/>
          <p:nvPr/>
        </p:nvSpPr>
        <p:spPr>
          <a:xfrm>
            <a:off x="404125" y="4647525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8"/>
          <p:cNvSpPr txBox="1"/>
          <p:nvPr/>
        </p:nvSpPr>
        <p:spPr>
          <a:xfrm>
            <a:off x="311700" y="1322625"/>
            <a:ext cx="82761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Pass optional or complex information to a route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Ex: Search component passes search criteria to the ListComponent to filter 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7" name="Google Shape;217;p38"/>
          <p:cNvSpPr txBox="1"/>
          <p:nvPr/>
        </p:nvSpPr>
        <p:spPr>
          <a:xfrm>
            <a:off x="547325" y="1831425"/>
            <a:ext cx="80406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Not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Configured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{ path: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'products'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, component: ProductListComponent 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38"/>
          <p:cNvSpPr txBox="1"/>
          <p:nvPr/>
        </p:nvSpPr>
        <p:spPr>
          <a:xfrm>
            <a:off x="681350" y="2612125"/>
            <a:ext cx="8040600" cy="22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Populate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&lt;a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routerLink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]=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"['/products',{start: startDate, end: endDate}"</a:t>
            </a:r>
            <a:r>
              <a:rPr b="1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&gt;...&lt;/a&gt;</a:t>
            </a:r>
            <a:endParaRPr b="1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…………...</a:t>
            </a:r>
            <a:endParaRPr b="1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.router.navigate([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'/products'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, this.product.id]);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.route.snapshot.params[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'start'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Or Observable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Route Parameters Checklist: Query Parameters</a:t>
            </a:r>
            <a:endParaRPr sz="3000"/>
          </a:p>
        </p:txBody>
      </p:sp>
      <p:sp>
        <p:nvSpPr>
          <p:cNvPr id="224" name="Google Shape;224;p39"/>
          <p:cNvSpPr txBox="1"/>
          <p:nvPr/>
        </p:nvSpPr>
        <p:spPr>
          <a:xfrm>
            <a:off x="418250" y="213575"/>
            <a:ext cx="619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5-1-3</a:t>
            </a:r>
            <a:endParaRPr/>
          </a:p>
        </p:txBody>
      </p:sp>
      <p:sp>
        <p:nvSpPr>
          <p:cNvPr id="225" name="Google Shape;225;p39"/>
          <p:cNvSpPr txBox="1"/>
          <p:nvPr/>
        </p:nvSpPr>
        <p:spPr>
          <a:xfrm>
            <a:off x="404125" y="4647525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9"/>
          <p:cNvSpPr txBox="1"/>
          <p:nvPr/>
        </p:nvSpPr>
        <p:spPr>
          <a:xfrm>
            <a:off x="311700" y="1056265"/>
            <a:ext cx="82761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Pass optional or complex information to a route that is optionally retained across routes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Ex: ListComponent passes its current user selections to the Detail component which passes them back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7" name="Google Shape;227;p39"/>
          <p:cNvSpPr txBox="1"/>
          <p:nvPr/>
        </p:nvSpPr>
        <p:spPr>
          <a:xfrm>
            <a:off x="547325" y="1666098"/>
            <a:ext cx="80406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Not Configured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{ path: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'products'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, component: ProductListComponent 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39"/>
          <p:cNvSpPr txBox="1"/>
          <p:nvPr/>
        </p:nvSpPr>
        <p:spPr>
          <a:xfrm>
            <a:off x="681350" y="2208000"/>
            <a:ext cx="8040600" cy="30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Populate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&lt;a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routerLink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]=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"['/products']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queryParams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]=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"{filterBy: ‘x’, showImage: true}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&gt;...&lt;/a&gt;</a:t>
            </a:r>
            <a:endParaRPr b="1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…………...</a:t>
            </a:r>
            <a:endParaRPr b="1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.router.navigate([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'/products'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, queryParams: { filterBy: ‘x’, showImage: true}]);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.route.snapshot.queryParams[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'filterBy'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Or Observable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Prefetching Data Using Route Resolvers</a:t>
            </a:r>
            <a:endParaRPr sz="3400"/>
          </a:p>
        </p:txBody>
      </p:sp>
      <p:sp>
        <p:nvSpPr>
          <p:cNvPr id="234" name="Google Shape;234;p40"/>
          <p:cNvSpPr txBox="1"/>
          <p:nvPr>
            <p:ph idx="1" type="body"/>
          </p:nvPr>
        </p:nvSpPr>
        <p:spPr>
          <a:xfrm>
            <a:off x="311700" y="1396375"/>
            <a:ext cx="8520600" cy="14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Prevents display of a partial page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Reuses code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Improves flow when an error occurs</a:t>
            </a:r>
            <a:endParaRPr sz="2400"/>
          </a:p>
        </p:txBody>
      </p:sp>
      <p:sp>
        <p:nvSpPr>
          <p:cNvPr id="235" name="Google Shape;235;p40"/>
          <p:cNvSpPr txBox="1"/>
          <p:nvPr/>
        </p:nvSpPr>
        <p:spPr>
          <a:xfrm>
            <a:off x="418250" y="213575"/>
            <a:ext cx="619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6-1</a:t>
            </a:r>
            <a:endParaRPr/>
          </a:p>
        </p:txBody>
      </p:sp>
      <p:sp>
        <p:nvSpPr>
          <p:cNvPr id="236" name="Google Shape;236;p40"/>
          <p:cNvSpPr txBox="1"/>
          <p:nvPr/>
        </p:nvSpPr>
        <p:spPr>
          <a:xfrm>
            <a:off x="404125" y="4647525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0"/>
          <p:cNvSpPr txBox="1"/>
          <p:nvPr/>
        </p:nvSpPr>
        <p:spPr>
          <a:xfrm>
            <a:off x="587825" y="3021800"/>
            <a:ext cx="5290500" cy="18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accent1"/>
                </a:solidFill>
              </a:rPr>
              <a:t>Providing Data with a Route</a:t>
            </a:r>
            <a:endParaRPr>
              <a:solidFill>
                <a:schemeClr val="accent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accent1"/>
                </a:solidFill>
              </a:rPr>
              <a:t>Using a Route Resolver</a:t>
            </a:r>
            <a:endParaRPr>
              <a:solidFill>
                <a:schemeClr val="accent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accent1"/>
                </a:solidFill>
              </a:rPr>
              <a:t>Building a Route Resolver Service</a:t>
            </a:r>
            <a:endParaRPr>
              <a:solidFill>
                <a:schemeClr val="accent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accent1"/>
                </a:solidFill>
              </a:rPr>
              <a:t>Adding a Resolver to a Route Configuration</a:t>
            </a:r>
            <a:endParaRPr>
              <a:solidFill>
                <a:schemeClr val="accent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accent1"/>
                </a:solidFill>
              </a:rPr>
              <a:t>Reading Resolver Data - Snapshot</a:t>
            </a:r>
            <a:endParaRPr>
              <a:solidFill>
                <a:schemeClr val="accent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accent1"/>
                </a:solidFill>
              </a:rPr>
              <a:t>Reading Resolver Data - Observable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Route Resolvers Checklist: Building</a:t>
            </a:r>
            <a:endParaRPr sz="3000"/>
          </a:p>
        </p:txBody>
      </p:sp>
      <p:sp>
        <p:nvSpPr>
          <p:cNvPr id="243" name="Google Shape;243;p41"/>
          <p:cNvSpPr txBox="1"/>
          <p:nvPr/>
        </p:nvSpPr>
        <p:spPr>
          <a:xfrm>
            <a:off x="418250" y="213575"/>
            <a:ext cx="619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-1-1</a:t>
            </a:r>
            <a:endParaRPr/>
          </a:p>
        </p:txBody>
      </p:sp>
      <p:sp>
        <p:nvSpPr>
          <p:cNvPr id="244" name="Google Shape;244;p41"/>
          <p:cNvSpPr txBox="1"/>
          <p:nvPr/>
        </p:nvSpPr>
        <p:spPr>
          <a:xfrm>
            <a:off x="404125" y="4647525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1"/>
          <p:cNvSpPr txBox="1"/>
          <p:nvPr/>
        </p:nvSpPr>
        <p:spPr>
          <a:xfrm>
            <a:off x="311700" y="1322625"/>
            <a:ext cx="82761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Create an Angular service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Implement the Resolve&lt;&gt; interface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6" name="Google Shape;246;p41"/>
          <p:cNvSpPr txBox="1"/>
          <p:nvPr/>
        </p:nvSpPr>
        <p:spPr>
          <a:xfrm>
            <a:off x="547325" y="1831425"/>
            <a:ext cx="5762700" cy="4098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ProductResolver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Resolve&lt;IProduct&gt; {}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41"/>
          <p:cNvSpPr txBox="1"/>
          <p:nvPr/>
        </p:nvSpPr>
        <p:spPr>
          <a:xfrm>
            <a:off x="561950" y="2323675"/>
            <a:ext cx="6455100" cy="716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resolve(route: ActivatedRouteSnapshot,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 state: RouterStateSnapshot): Observable&lt;IProduct&gt; { }</a:t>
            </a:r>
            <a:endParaRPr b="1"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Route Resolvers Checklist: Configuring</a:t>
            </a:r>
            <a:endParaRPr sz="3000"/>
          </a:p>
        </p:txBody>
      </p:sp>
      <p:sp>
        <p:nvSpPr>
          <p:cNvPr id="253" name="Google Shape;253;p42"/>
          <p:cNvSpPr txBox="1"/>
          <p:nvPr/>
        </p:nvSpPr>
        <p:spPr>
          <a:xfrm>
            <a:off x="418250" y="213575"/>
            <a:ext cx="619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6-1-2</a:t>
            </a:r>
            <a:endParaRPr/>
          </a:p>
        </p:txBody>
      </p:sp>
      <p:sp>
        <p:nvSpPr>
          <p:cNvPr id="254" name="Google Shape;254;p42"/>
          <p:cNvSpPr txBox="1"/>
          <p:nvPr/>
        </p:nvSpPr>
        <p:spPr>
          <a:xfrm>
            <a:off x="404125" y="4647525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2"/>
          <p:cNvSpPr txBox="1"/>
          <p:nvPr/>
        </p:nvSpPr>
        <p:spPr>
          <a:xfrm>
            <a:off x="311700" y="1322625"/>
            <a:ext cx="82761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Configure using resolve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Give each type of data a logical name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Specify a reference to the route resolver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6" name="Google Shape;256;p42"/>
          <p:cNvSpPr txBox="1"/>
          <p:nvPr/>
        </p:nvSpPr>
        <p:spPr>
          <a:xfrm>
            <a:off x="547325" y="2288625"/>
            <a:ext cx="5762700" cy="153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{      path: 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'products:id'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component: ProductDetailComponent,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resolve: { product: ProductResolver 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Route Resolvers Checklist: Reading</a:t>
            </a:r>
            <a:endParaRPr sz="3000"/>
          </a:p>
        </p:txBody>
      </p:sp>
      <p:sp>
        <p:nvSpPr>
          <p:cNvPr id="262" name="Google Shape;262;p43"/>
          <p:cNvSpPr txBox="1"/>
          <p:nvPr/>
        </p:nvSpPr>
        <p:spPr>
          <a:xfrm>
            <a:off x="418250" y="213575"/>
            <a:ext cx="619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6-1-3</a:t>
            </a:r>
            <a:endParaRPr/>
          </a:p>
        </p:txBody>
      </p:sp>
      <p:sp>
        <p:nvSpPr>
          <p:cNvPr id="263" name="Google Shape;263;p43"/>
          <p:cNvSpPr txBox="1"/>
          <p:nvPr/>
        </p:nvSpPr>
        <p:spPr>
          <a:xfrm>
            <a:off x="404125" y="4647525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3"/>
          <p:cNvSpPr txBox="1"/>
          <p:nvPr/>
        </p:nvSpPr>
        <p:spPr>
          <a:xfrm>
            <a:off x="311700" y="1322625"/>
            <a:ext cx="82761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Read the data from the route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Snapshot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 Observable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5" name="Google Shape;265;p43"/>
          <p:cNvSpPr txBox="1"/>
          <p:nvPr/>
        </p:nvSpPr>
        <p:spPr>
          <a:xfrm>
            <a:off x="547325" y="2288625"/>
            <a:ext cx="5762700" cy="153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.product =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.route.snapshot.data[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'product'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….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.route.data.subscribe(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data =&gt;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.product = data[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'product'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Routing Basics</a:t>
            </a:r>
            <a:endParaRPr sz="3400"/>
          </a:p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311700" y="1396375"/>
            <a:ext cx="8520600" cy="26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Setting up Basic Routing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HTML5 vs Hash-based Urls</a:t>
            </a:r>
            <a:endParaRPr sz="2400"/>
          </a:p>
        </p:txBody>
      </p:sp>
      <p:sp>
        <p:nvSpPr>
          <p:cNvPr id="112" name="Google Shape;112;p26"/>
          <p:cNvSpPr txBox="1"/>
          <p:nvPr/>
        </p:nvSpPr>
        <p:spPr>
          <a:xfrm>
            <a:off x="418250" y="213575"/>
            <a:ext cx="619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3-1</a:t>
            </a:r>
            <a:endParaRPr/>
          </a:p>
        </p:txBody>
      </p:sp>
      <p:sp>
        <p:nvSpPr>
          <p:cNvPr id="113" name="Google Shape;113;p26"/>
          <p:cNvSpPr txBox="1"/>
          <p:nvPr/>
        </p:nvSpPr>
        <p:spPr>
          <a:xfrm>
            <a:off x="404125" y="4647525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Child Routes</a:t>
            </a:r>
            <a:endParaRPr sz="3400"/>
          </a:p>
        </p:txBody>
      </p:sp>
      <p:sp>
        <p:nvSpPr>
          <p:cNvPr id="271" name="Google Shape;271;p44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Using Child Routes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Configuring Child Routes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Placing the Child View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Activating Child Routes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Obtaining Data for Child Routes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Validating Across Child Routes</a:t>
            </a:r>
            <a:endParaRPr sz="2400"/>
          </a:p>
        </p:txBody>
      </p:sp>
      <p:sp>
        <p:nvSpPr>
          <p:cNvPr id="272" name="Google Shape;272;p44"/>
          <p:cNvSpPr txBox="1"/>
          <p:nvPr/>
        </p:nvSpPr>
        <p:spPr>
          <a:xfrm>
            <a:off x="418250" y="213575"/>
            <a:ext cx="619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7-1</a:t>
            </a:r>
            <a:endParaRPr/>
          </a:p>
        </p:txBody>
      </p:sp>
      <p:sp>
        <p:nvSpPr>
          <p:cNvPr id="273" name="Google Shape;273;p44"/>
          <p:cNvSpPr txBox="1"/>
          <p:nvPr/>
        </p:nvSpPr>
        <p:spPr>
          <a:xfrm>
            <a:off x="404125" y="4647525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Child Routes: Configuring</a:t>
            </a:r>
            <a:endParaRPr sz="3000"/>
          </a:p>
        </p:txBody>
      </p:sp>
      <p:sp>
        <p:nvSpPr>
          <p:cNvPr id="279" name="Google Shape;279;p45"/>
          <p:cNvSpPr txBox="1"/>
          <p:nvPr/>
        </p:nvSpPr>
        <p:spPr>
          <a:xfrm>
            <a:off x="418250" y="213575"/>
            <a:ext cx="619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-1-1</a:t>
            </a:r>
            <a:endParaRPr/>
          </a:p>
        </p:txBody>
      </p:sp>
      <p:sp>
        <p:nvSpPr>
          <p:cNvPr id="280" name="Google Shape;280;p45"/>
          <p:cNvSpPr txBox="1"/>
          <p:nvPr/>
        </p:nvSpPr>
        <p:spPr>
          <a:xfrm>
            <a:off x="404125" y="4647525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5"/>
          <p:cNvSpPr txBox="1"/>
          <p:nvPr/>
        </p:nvSpPr>
        <p:spPr>
          <a:xfrm>
            <a:off x="311700" y="1322625"/>
            <a:ext cx="82761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Add a children array to the parent route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Define the child routes within that array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Child paths extends the parent route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2" name="Google Shape;282;p45"/>
          <p:cNvSpPr txBox="1"/>
          <p:nvPr/>
        </p:nvSpPr>
        <p:spPr>
          <a:xfrm>
            <a:off x="547325" y="2593425"/>
            <a:ext cx="7287300" cy="1984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{       path: 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':id/edit'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component: ProductEditComponent,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resolve: { product: ProductResolver },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children: [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{ path: 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'info'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, component: ProductEditInfoComponent },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{ path: 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'tags'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, component: ProductEditTagsComponent 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]  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Child Routes: Placing</a:t>
            </a:r>
            <a:endParaRPr sz="3000"/>
          </a:p>
        </p:txBody>
      </p:sp>
      <p:sp>
        <p:nvSpPr>
          <p:cNvPr id="288" name="Google Shape;288;p46"/>
          <p:cNvSpPr txBox="1"/>
          <p:nvPr/>
        </p:nvSpPr>
        <p:spPr>
          <a:xfrm>
            <a:off x="418250" y="213575"/>
            <a:ext cx="619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7-1-2</a:t>
            </a:r>
            <a:endParaRPr/>
          </a:p>
        </p:txBody>
      </p:sp>
      <p:sp>
        <p:nvSpPr>
          <p:cNvPr id="289" name="Google Shape;289;p46"/>
          <p:cNvSpPr txBox="1"/>
          <p:nvPr/>
        </p:nvSpPr>
        <p:spPr>
          <a:xfrm>
            <a:off x="404125" y="4647525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6"/>
          <p:cNvSpPr txBox="1"/>
          <p:nvPr/>
        </p:nvSpPr>
        <p:spPr>
          <a:xfrm>
            <a:off x="311700" y="1087562"/>
            <a:ext cx="82761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Place the child view by defining a RouterOutlet directive in the parent component’s template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1" name="Google Shape;291;p46"/>
          <p:cNvSpPr txBox="1"/>
          <p:nvPr/>
        </p:nvSpPr>
        <p:spPr>
          <a:xfrm>
            <a:off x="418250" y="1579650"/>
            <a:ext cx="7287300" cy="1984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"panel-body"</a:t>
            </a:r>
            <a:r>
              <a:rPr b="1" lang="en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"wizard"</a:t>
            </a:r>
            <a:r>
              <a:rPr b="1" lang="en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&lt;a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routerLink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]=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"['info']"</a:t>
            </a:r>
            <a:r>
              <a:rPr b="1" lang="en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b="1" lang="en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b="1" sz="12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&lt;a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routerLink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]=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"['tags']"</a:t>
            </a:r>
            <a:r>
              <a:rPr b="1" lang="en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Tags</a:t>
            </a:r>
            <a:r>
              <a:rPr b="1" lang="en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b="1" sz="12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b="1" sz="12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&lt;router-outlet&gt;&lt;/router-outlet&gt;</a:t>
            </a:r>
            <a:endParaRPr b="1" sz="12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Child Routes: Activating</a:t>
            </a:r>
            <a:endParaRPr sz="3000"/>
          </a:p>
        </p:txBody>
      </p:sp>
      <p:sp>
        <p:nvSpPr>
          <p:cNvPr id="297" name="Google Shape;297;p47"/>
          <p:cNvSpPr txBox="1"/>
          <p:nvPr/>
        </p:nvSpPr>
        <p:spPr>
          <a:xfrm>
            <a:off x="418250" y="213575"/>
            <a:ext cx="619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7-1-3</a:t>
            </a:r>
            <a:endParaRPr/>
          </a:p>
        </p:txBody>
      </p:sp>
      <p:sp>
        <p:nvSpPr>
          <p:cNvPr id="298" name="Google Shape;298;p47"/>
          <p:cNvSpPr txBox="1"/>
          <p:nvPr/>
        </p:nvSpPr>
        <p:spPr>
          <a:xfrm>
            <a:off x="404125" y="4647525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7"/>
          <p:cNvSpPr txBox="1"/>
          <p:nvPr/>
        </p:nvSpPr>
        <p:spPr>
          <a:xfrm>
            <a:off x="311700" y="1087543"/>
            <a:ext cx="8276100" cy="15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Using an absolute path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Start with a slash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Define each Url segment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Using a relative path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No staring slash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Only the child Url segment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0" name="Google Shape;300;p47"/>
          <p:cNvSpPr txBox="1"/>
          <p:nvPr/>
        </p:nvSpPr>
        <p:spPr>
          <a:xfrm>
            <a:off x="418250" y="2571750"/>
            <a:ext cx="7287300" cy="1984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&lt;a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routerLink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]=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"['/products', product.id, ‘edit’, ‘info’]"</a:t>
            </a:r>
            <a:r>
              <a:rPr b="1" lang="en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b="1" lang="en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b="1" sz="12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&lt;a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routerLink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]=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"[‘info’]"</a:t>
            </a:r>
            <a:r>
              <a:rPr b="1" lang="en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b="1" lang="en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b="1" sz="12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this.router.navigate([</a:t>
            </a: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‘/products’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, this.product.id, </a:t>
            </a: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‘edit’, ‘info’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this.router.navigate([</a:t>
            </a: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‘info’]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, { relativeTo: this.route});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Child Routes: Obtaining Data</a:t>
            </a:r>
            <a:endParaRPr sz="3000"/>
          </a:p>
        </p:txBody>
      </p:sp>
      <p:sp>
        <p:nvSpPr>
          <p:cNvPr id="306" name="Google Shape;306;p48"/>
          <p:cNvSpPr txBox="1"/>
          <p:nvPr/>
        </p:nvSpPr>
        <p:spPr>
          <a:xfrm>
            <a:off x="418250" y="213575"/>
            <a:ext cx="619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7-1-3</a:t>
            </a:r>
            <a:endParaRPr/>
          </a:p>
        </p:txBody>
      </p:sp>
      <p:sp>
        <p:nvSpPr>
          <p:cNvPr id="307" name="Google Shape;307;p48"/>
          <p:cNvSpPr txBox="1"/>
          <p:nvPr/>
        </p:nvSpPr>
        <p:spPr>
          <a:xfrm>
            <a:off x="311700" y="1087547"/>
            <a:ext cx="82761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Read the data from the route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Snapshot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 Observable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8" name="Google Shape;308;p48"/>
          <p:cNvSpPr txBox="1"/>
          <p:nvPr/>
        </p:nvSpPr>
        <p:spPr>
          <a:xfrm>
            <a:off x="418250" y="1907041"/>
            <a:ext cx="7287300" cy="1984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.product =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.route.snapshot.data[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'product'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.route.data.subscribe(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data =&gt;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.product = data[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'product'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p48"/>
          <p:cNvSpPr txBox="1"/>
          <p:nvPr/>
        </p:nvSpPr>
        <p:spPr>
          <a:xfrm>
            <a:off x="358200" y="4234200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Edit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Child Routes: Obtaining Data</a:t>
            </a:r>
            <a:endParaRPr sz="3000"/>
          </a:p>
        </p:txBody>
      </p:sp>
      <p:sp>
        <p:nvSpPr>
          <p:cNvPr id="315" name="Google Shape;315;p49"/>
          <p:cNvSpPr txBox="1"/>
          <p:nvPr/>
        </p:nvSpPr>
        <p:spPr>
          <a:xfrm>
            <a:off x="418250" y="213575"/>
            <a:ext cx="619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7-1-3</a:t>
            </a:r>
            <a:endParaRPr/>
          </a:p>
        </p:txBody>
      </p:sp>
      <p:sp>
        <p:nvSpPr>
          <p:cNvPr id="316" name="Google Shape;316;p49"/>
          <p:cNvSpPr txBox="1"/>
          <p:nvPr/>
        </p:nvSpPr>
        <p:spPr>
          <a:xfrm>
            <a:off x="311700" y="1087547"/>
            <a:ext cx="82761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Read the data from the route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Snapshot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 Observable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7" name="Google Shape;317;p49"/>
          <p:cNvSpPr txBox="1"/>
          <p:nvPr/>
        </p:nvSpPr>
        <p:spPr>
          <a:xfrm>
            <a:off x="418250" y="1907041"/>
            <a:ext cx="7287300" cy="1984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.product =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.route.snapshot.data[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'product'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.route.data.subscribe(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data =&gt;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.product = data[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'product'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49"/>
          <p:cNvSpPr txBox="1"/>
          <p:nvPr/>
        </p:nvSpPr>
        <p:spPr>
          <a:xfrm>
            <a:off x="358200" y="4234200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Edit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Grouping and Component-less Routes</a:t>
            </a:r>
            <a:endParaRPr sz="3400"/>
          </a:p>
        </p:txBody>
      </p:sp>
      <p:sp>
        <p:nvSpPr>
          <p:cNvPr id="324" name="Google Shape;324;p50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Better organization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Share resolvers and guards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Lazy loading</a:t>
            </a:r>
            <a:endParaRPr sz="2400"/>
          </a:p>
        </p:txBody>
      </p:sp>
      <p:sp>
        <p:nvSpPr>
          <p:cNvPr id="325" name="Google Shape;325;p50"/>
          <p:cNvSpPr txBox="1"/>
          <p:nvPr/>
        </p:nvSpPr>
        <p:spPr>
          <a:xfrm>
            <a:off x="418250" y="213575"/>
            <a:ext cx="619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8-1</a:t>
            </a:r>
            <a:endParaRPr/>
          </a:p>
        </p:txBody>
      </p:sp>
      <p:sp>
        <p:nvSpPr>
          <p:cNvPr id="326" name="Google Shape;326;p50"/>
          <p:cNvSpPr txBox="1"/>
          <p:nvPr/>
        </p:nvSpPr>
        <p:spPr>
          <a:xfrm>
            <a:off x="404125" y="4647525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products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Checklist: Grouping</a:t>
            </a:r>
            <a:endParaRPr sz="3000"/>
          </a:p>
        </p:txBody>
      </p:sp>
      <p:sp>
        <p:nvSpPr>
          <p:cNvPr id="332" name="Google Shape;332;p51"/>
          <p:cNvSpPr txBox="1"/>
          <p:nvPr/>
        </p:nvSpPr>
        <p:spPr>
          <a:xfrm>
            <a:off x="418250" y="213575"/>
            <a:ext cx="619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-1-1</a:t>
            </a:r>
            <a:endParaRPr/>
          </a:p>
        </p:txBody>
      </p:sp>
      <p:sp>
        <p:nvSpPr>
          <p:cNvPr id="333" name="Google Shape;333;p51"/>
          <p:cNvSpPr txBox="1"/>
          <p:nvPr/>
        </p:nvSpPr>
        <p:spPr>
          <a:xfrm>
            <a:off x="311700" y="1087547"/>
            <a:ext cx="82761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Define routes as children of one parent route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Specify relative paths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4" name="Google Shape;334;p51"/>
          <p:cNvSpPr txBox="1"/>
          <p:nvPr/>
        </p:nvSpPr>
        <p:spPr>
          <a:xfrm>
            <a:off x="418250" y="1907041"/>
            <a:ext cx="7287300" cy="1984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RouterModule.forChild([{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	{ path: 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, component: ProductListComponent },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children: [{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   path: 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':id/edit'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, component: ProductEditComponent,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   children: [{ path: 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, redirectTo: 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'info'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, pathMatch: 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'full'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     { path: 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'info'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, component: ProductEditInfoComponent },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     { path: 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'tags'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,  component: ProductEditTagsComponent }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   ]}]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])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51"/>
          <p:cNvSpPr txBox="1"/>
          <p:nvPr/>
        </p:nvSpPr>
        <p:spPr>
          <a:xfrm>
            <a:off x="358200" y="4234200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Edit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Styling, Animating, and Watching Routes</a:t>
            </a:r>
            <a:endParaRPr sz="3400"/>
          </a:p>
        </p:txBody>
      </p:sp>
      <p:sp>
        <p:nvSpPr>
          <p:cNvPr id="341" name="Google Shape;341;p52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Styling the Selected Route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Animating Route Transitions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Watching Routing Events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Reacting to Routing Events</a:t>
            </a:r>
            <a:endParaRPr sz="2400"/>
          </a:p>
        </p:txBody>
      </p:sp>
      <p:sp>
        <p:nvSpPr>
          <p:cNvPr id="342" name="Google Shape;342;p52"/>
          <p:cNvSpPr txBox="1"/>
          <p:nvPr/>
        </p:nvSpPr>
        <p:spPr>
          <a:xfrm>
            <a:off x="418250" y="213575"/>
            <a:ext cx="619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9-1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Routes</a:t>
            </a:r>
            <a:r>
              <a:rPr lang="en" sz="3000"/>
              <a:t>: Styling</a:t>
            </a:r>
            <a:endParaRPr sz="3000"/>
          </a:p>
        </p:txBody>
      </p:sp>
      <p:sp>
        <p:nvSpPr>
          <p:cNvPr id="348" name="Google Shape;348;p53"/>
          <p:cNvSpPr txBox="1"/>
          <p:nvPr/>
        </p:nvSpPr>
        <p:spPr>
          <a:xfrm>
            <a:off x="418250" y="213575"/>
            <a:ext cx="619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r>
              <a:rPr lang="en"/>
              <a:t>-1-1</a:t>
            </a:r>
            <a:endParaRPr/>
          </a:p>
        </p:txBody>
      </p:sp>
      <p:sp>
        <p:nvSpPr>
          <p:cNvPr id="349" name="Google Shape;349;p53"/>
          <p:cNvSpPr txBox="1"/>
          <p:nvPr/>
        </p:nvSpPr>
        <p:spPr>
          <a:xfrm>
            <a:off x="311700" y="1087547"/>
            <a:ext cx="82761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Style the active route using the routerLinkActive directive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Style the correct element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For an exact path match use routerLinkActiveOptions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0" name="Google Shape;350;p53"/>
          <p:cNvSpPr txBox="1"/>
          <p:nvPr/>
        </p:nvSpPr>
        <p:spPr>
          <a:xfrm>
            <a:off x="418250" y="1907041"/>
            <a:ext cx="7287300" cy="1984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&lt;a </a:t>
            </a:r>
            <a:r>
              <a:rPr lang="en" sz="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routerLinkActive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"active"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routerLink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]=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"['info]"</a:t>
            </a:r>
            <a:r>
              <a:rPr lang="en" sz="9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Basic Information</a:t>
            </a:r>
            <a:r>
              <a:rPr lang="en" sz="9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sz="9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&lt;li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routerLinkActive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"active"</a:t>
            </a:r>
            <a:r>
              <a:rPr lang="en" sz="9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routerLinkActiveOptions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]=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"{exact:true}"</a:t>
            </a:r>
            <a:r>
              <a:rPr lang="en" sz="9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9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9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Google Shape;351;p53"/>
          <p:cNvSpPr txBox="1"/>
          <p:nvPr/>
        </p:nvSpPr>
        <p:spPr>
          <a:xfrm>
            <a:off x="358200" y="4234200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Edit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Basics Checklist: setting Up</a:t>
            </a:r>
            <a:endParaRPr sz="3400"/>
          </a:p>
        </p:txBody>
      </p:sp>
      <p:sp>
        <p:nvSpPr>
          <p:cNvPr id="119" name="Google Shape;119;p27"/>
          <p:cNvSpPr txBox="1"/>
          <p:nvPr>
            <p:ph idx="1" type="body"/>
          </p:nvPr>
        </p:nvSpPr>
        <p:spPr>
          <a:xfrm>
            <a:off x="311700" y="1396375"/>
            <a:ext cx="8520600" cy="26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Define the base path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Import RouterModule, RouterModule.forRoot([])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Use RouterModule.forRoot() for app routes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Use RouterModule.forChild() for features</a:t>
            </a:r>
            <a:endParaRPr sz="2400"/>
          </a:p>
        </p:txBody>
      </p:sp>
      <p:sp>
        <p:nvSpPr>
          <p:cNvPr id="120" name="Google Shape;120;p27"/>
          <p:cNvSpPr txBox="1"/>
          <p:nvPr/>
        </p:nvSpPr>
        <p:spPr>
          <a:xfrm>
            <a:off x="418250" y="213575"/>
            <a:ext cx="619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3-1-1</a:t>
            </a:r>
            <a:endParaRPr/>
          </a:p>
        </p:txBody>
      </p:sp>
      <p:sp>
        <p:nvSpPr>
          <p:cNvPr id="121" name="Google Shape;121;p27"/>
          <p:cNvSpPr txBox="1"/>
          <p:nvPr/>
        </p:nvSpPr>
        <p:spPr>
          <a:xfrm>
            <a:off x="404125" y="4647525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Routes: Animating</a:t>
            </a:r>
            <a:endParaRPr sz="3000"/>
          </a:p>
        </p:txBody>
      </p:sp>
      <p:sp>
        <p:nvSpPr>
          <p:cNvPr id="357" name="Google Shape;357;p54"/>
          <p:cNvSpPr txBox="1"/>
          <p:nvPr/>
        </p:nvSpPr>
        <p:spPr>
          <a:xfrm>
            <a:off x="418250" y="213575"/>
            <a:ext cx="619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9-1-2</a:t>
            </a:r>
            <a:endParaRPr/>
          </a:p>
        </p:txBody>
      </p:sp>
      <p:sp>
        <p:nvSpPr>
          <p:cNvPr id="358" name="Google Shape;358;p54"/>
          <p:cNvSpPr txBox="1"/>
          <p:nvPr/>
        </p:nvSpPr>
        <p:spPr>
          <a:xfrm>
            <a:off x="311700" y="1087547"/>
            <a:ext cx="82761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Use CSS animation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Use Angular animation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9" name="Google Shape;359;p54"/>
          <p:cNvSpPr txBox="1"/>
          <p:nvPr/>
        </p:nvSpPr>
        <p:spPr>
          <a:xfrm>
            <a:off x="358200" y="4234200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Edit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Routes: Watching Events</a:t>
            </a:r>
            <a:endParaRPr sz="3000"/>
          </a:p>
        </p:txBody>
      </p:sp>
      <p:sp>
        <p:nvSpPr>
          <p:cNvPr id="365" name="Google Shape;365;p55"/>
          <p:cNvSpPr txBox="1"/>
          <p:nvPr/>
        </p:nvSpPr>
        <p:spPr>
          <a:xfrm>
            <a:off x="418250" y="213575"/>
            <a:ext cx="619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9-1-3</a:t>
            </a:r>
            <a:endParaRPr/>
          </a:p>
        </p:txBody>
      </p:sp>
      <p:sp>
        <p:nvSpPr>
          <p:cNvPr id="366" name="Google Shape;366;p55"/>
          <p:cNvSpPr txBox="1"/>
          <p:nvPr/>
        </p:nvSpPr>
        <p:spPr>
          <a:xfrm>
            <a:off x="311700" y="1087547"/>
            <a:ext cx="82761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Enable tracing to watch routing events in the console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Add enableTracing to the route configuration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7" name="Google Shape;367;p55"/>
          <p:cNvSpPr txBox="1"/>
          <p:nvPr/>
        </p:nvSpPr>
        <p:spPr>
          <a:xfrm>
            <a:off x="418250" y="1907041"/>
            <a:ext cx="7287300" cy="1984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RouterModule.forRoot([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{ path: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'welcome'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, component: WelcomeComponent },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…]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, { enableTracing: true })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],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Routes: Reacting to Events</a:t>
            </a:r>
            <a:endParaRPr sz="3000"/>
          </a:p>
        </p:txBody>
      </p:sp>
      <p:sp>
        <p:nvSpPr>
          <p:cNvPr id="373" name="Google Shape;373;p56"/>
          <p:cNvSpPr txBox="1"/>
          <p:nvPr/>
        </p:nvSpPr>
        <p:spPr>
          <a:xfrm>
            <a:off x="418250" y="213575"/>
            <a:ext cx="619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9-1-4</a:t>
            </a:r>
            <a:endParaRPr/>
          </a:p>
        </p:txBody>
      </p:sp>
      <p:sp>
        <p:nvSpPr>
          <p:cNvPr id="374" name="Google Shape;374;p56"/>
          <p:cNvSpPr txBox="1"/>
          <p:nvPr/>
        </p:nvSpPr>
        <p:spPr>
          <a:xfrm>
            <a:off x="311700" y="1087547"/>
            <a:ext cx="82761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Subscribe to the Router’s events observable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Check the event type as needed (ex: useful for displaying loading spinner 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5" name="Google Shape;375;p56"/>
          <p:cNvSpPr txBox="1"/>
          <p:nvPr/>
        </p:nvSpPr>
        <p:spPr>
          <a:xfrm>
            <a:off x="418250" y="1907041"/>
            <a:ext cx="7287300" cy="1984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this.router.events.subscribe((routerEvent: Event) =&gt;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if (routerEvent instanceof NavigationStart)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	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Secondary Routes</a:t>
            </a:r>
            <a:endParaRPr sz="3400"/>
          </a:p>
        </p:txBody>
      </p:sp>
      <p:sp>
        <p:nvSpPr>
          <p:cNvPr id="381" name="Google Shape;381;p57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Using Secondary Routes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Defining a Named RouterOutlet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Configuring Secondary Routes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Activating Secondary Routes</a:t>
            </a:r>
            <a:endParaRPr sz="2400"/>
          </a:p>
        </p:txBody>
      </p:sp>
      <p:sp>
        <p:nvSpPr>
          <p:cNvPr id="382" name="Google Shape;382;p57"/>
          <p:cNvSpPr txBox="1"/>
          <p:nvPr/>
        </p:nvSpPr>
        <p:spPr>
          <a:xfrm>
            <a:off x="418250" y="213575"/>
            <a:ext cx="619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10-1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Secondary </a:t>
            </a:r>
            <a:r>
              <a:rPr lang="en" sz="3000"/>
              <a:t>Routes: Named RouterOutlet</a:t>
            </a:r>
            <a:endParaRPr sz="3000"/>
          </a:p>
        </p:txBody>
      </p:sp>
      <p:sp>
        <p:nvSpPr>
          <p:cNvPr id="388" name="Google Shape;388;p58"/>
          <p:cNvSpPr txBox="1"/>
          <p:nvPr/>
        </p:nvSpPr>
        <p:spPr>
          <a:xfrm>
            <a:off x="418250" y="213575"/>
            <a:ext cx="10239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r>
              <a:rPr lang="en"/>
              <a:t>-1-1</a:t>
            </a:r>
            <a:endParaRPr/>
          </a:p>
        </p:txBody>
      </p:sp>
      <p:sp>
        <p:nvSpPr>
          <p:cNvPr id="389" name="Google Shape;389;p58"/>
          <p:cNvSpPr txBox="1"/>
          <p:nvPr/>
        </p:nvSpPr>
        <p:spPr>
          <a:xfrm>
            <a:off x="311700" y="1087547"/>
            <a:ext cx="82761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Add another RouterOutlet within a template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Set its name attribute to a unique name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0" name="Google Shape;390;p58"/>
          <p:cNvSpPr txBox="1"/>
          <p:nvPr/>
        </p:nvSpPr>
        <p:spPr>
          <a:xfrm>
            <a:off x="418250" y="1907041"/>
            <a:ext cx="7287300" cy="1984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"container"</a:t>
            </a:r>
            <a:r>
              <a:rPr b="1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&lt;router-outlet&gt;&lt;/router-outlet&gt;</a:t>
            </a:r>
            <a:endParaRPr b="1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&lt;router-outlet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"popup"</a:t>
            </a:r>
            <a:r>
              <a:rPr b="1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&gt;&lt;/router-outlet&gt;</a:t>
            </a:r>
            <a:endParaRPr b="1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b="1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Secondary Routes: Configuring</a:t>
            </a:r>
            <a:endParaRPr sz="3000"/>
          </a:p>
        </p:txBody>
      </p:sp>
      <p:sp>
        <p:nvSpPr>
          <p:cNvPr id="396" name="Google Shape;396;p59"/>
          <p:cNvSpPr txBox="1"/>
          <p:nvPr/>
        </p:nvSpPr>
        <p:spPr>
          <a:xfrm>
            <a:off x="418250" y="213575"/>
            <a:ext cx="10239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10-1-2</a:t>
            </a:r>
            <a:endParaRPr/>
          </a:p>
        </p:txBody>
      </p:sp>
      <p:sp>
        <p:nvSpPr>
          <p:cNvPr id="397" name="Google Shape;397;p59"/>
          <p:cNvSpPr txBox="1"/>
          <p:nvPr/>
        </p:nvSpPr>
        <p:spPr>
          <a:xfrm>
            <a:off x="311700" y="1087547"/>
            <a:ext cx="82761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Add the outlet property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Set it to the name of the associated RouterOutlet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8" name="Google Shape;398;p59"/>
          <p:cNvSpPr txBox="1"/>
          <p:nvPr/>
        </p:nvSpPr>
        <p:spPr>
          <a:xfrm>
            <a:off x="418250" y="1907041"/>
            <a:ext cx="7287300" cy="1984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RouterModule.forChild([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 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     path: 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'messages'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     component: MessageComponent,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     outlet: 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'popup'</a:t>
            </a:r>
            <a:endParaRPr b="1" sz="12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])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Secondary Routes: Activating</a:t>
            </a:r>
            <a:endParaRPr sz="3000"/>
          </a:p>
        </p:txBody>
      </p:sp>
      <p:sp>
        <p:nvSpPr>
          <p:cNvPr id="404" name="Google Shape;404;p60"/>
          <p:cNvSpPr txBox="1"/>
          <p:nvPr/>
        </p:nvSpPr>
        <p:spPr>
          <a:xfrm>
            <a:off x="418250" y="213575"/>
            <a:ext cx="10239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10-1-2</a:t>
            </a:r>
            <a:endParaRPr/>
          </a:p>
        </p:txBody>
      </p:sp>
      <p:sp>
        <p:nvSpPr>
          <p:cNvPr id="405" name="Google Shape;405;p60"/>
          <p:cNvSpPr txBox="1"/>
          <p:nvPr/>
        </p:nvSpPr>
        <p:spPr>
          <a:xfrm>
            <a:off x="311700" y="1087547"/>
            <a:ext cx="82761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Activate a secondary route using an object and setting its outlets property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Key: Outlet name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Value: Link parameters array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6" name="Google Shape;406;p60"/>
          <p:cNvSpPr txBox="1"/>
          <p:nvPr/>
        </p:nvSpPr>
        <p:spPr>
          <a:xfrm>
            <a:off x="418250" y="1907041"/>
            <a:ext cx="7287300" cy="1984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&lt;a [routerLink]=”[{ outlets: { popup: [‘messages’]}}]”&gt;Messages&lt;/a&gt;</a:t>
            </a:r>
            <a:endParaRPr b="1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.router.navigate([{ outlets: { popup: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[‘messages’]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 }]);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Secondary Routes: Clearing</a:t>
            </a:r>
            <a:endParaRPr sz="3000"/>
          </a:p>
        </p:txBody>
      </p:sp>
      <p:sp>
        <p:nvSpPr>
          <p:cNvPr id="412" name="Google Shape;412;p61"/>
          <p:cNvSpPr txBox="1"/>
          <p:nvPr/>
        </p:nvSpPr>
        <p:spPr>
          <a:xfrm>
            <a:off x="418250" y="213575"/>
            <a:ext cx="10239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10-1-2</a:t>
            </a:r>
            <a:endParaRPr/>
          </a:p>
        </p:txBody>
      </p:sp>
      <p:sp>
        <p:nvSpPr>
          <p:cNvPr id="413" name="Google Shape;413;p61"/>
          <p:cNvSpPr txBox="1"/>
          <p:nvPr/>
        </p:nvSpPr>
        <p:spPr>
          <a:xfrm>
            <a:off x="311700" y="1087547"/>
            <a:ext cx="82761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Clear a secondary route using an object and setting its outlets property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Key: Outlet name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Value: null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4" name="Google Shape;414;p61"/>
          <p:cNvSpPr txBox="1"/>
          <p:nvPr/>
        </p:nvSpPr>
        <p:spPr>
          <a:xfrm>
            <a:off x="418250" y="1907041"/>
            <a:ext cx="7287300" cy="1984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&lt;a [routerLink]=”[{ outlets: { popup: null }}]”&gt;Messages&lt;/a&gt;</a:t>
            </a:r>
            <a:endParaRPr b="1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.router.navigate([{ outlets: { popup: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 }]);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5" name="Google Shape;415;p61"/>
          <p:cNvSpPr txBox="1"/>
          <p:nvPr/>
        </p:nvSpPr>
        <p:spPr>
          <a:xfrm>
            <a:off x="624575" y="4463825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messages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Route Guards - Protecting Routes</a:t>
            </a:r>
            <a:endParaRPr sz="3400"/>
          </a:p>
        </p:txBody>
      </p:sp>
      <p:sp>
        <p:nvSpPr>
          <p:cNvPr id="421" name="Google Shape;421;p62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canActivate</a:t>
            </a:r>
            <a:r>
              <a:rPr lang="en" sz="2400"/>
              <a:t> - Guard navigation to a route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canActivateChild</a:t>
            </a:r>
            <a:r>
              <a:rPr lang="en" sz="2400"/>
              <a:t> - Guard navigation to a child route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canDeactivate</a:t>
            </a:r>
            <a:r>
              <a:rPr lang="en" sz="2400"/>
              <a:t> - Guard navigation away from a route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canLoad</a:t>
            </a:r>
            <a:r>
              <a:rPr lang="en" sz="2400"/>
              <a:t> - Prevent asynchronous routing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resolve</a:t>
            </a:r>
            <a:r>
              <a:rPr lang="en" sz="2400"/>
              <a:t> - Prefetch data before activating a route</a:t>
            </a:r>
            <a:endParaRPr sz="2400"/>
          </a:p>
        </p:txBody>
      </p:sp>
      <p:sp>
        <p:nvSpPr>
          <p:cNvPr id="422" name="Google Shape;422;p62"/>
          <p:cNvSpPr txBox="1"/>
          <p:nvPr/>
        </p:nvSpPr>
        <p:spPr>
          <a:xfrm>
            <a:off x="320350" y="284750"/>
            <a:ext cx="5125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11 - 1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Route Guards</a:t>
            </a:r>
            <a:endParaRPr sz="3400"/>
          </a:p>
        </p:txBody>
      </p:sp>
      <p:sp>
        <p:nvSpPr>
          <p:cNvPr id="428" name="Google Shape;428;p63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Using Route </a:t>
            </a:r>
            <a:r>
              <a:rPr lang="en" sz="2400"/>
              <a:t>Guards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canActivate Guard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Sharing Data with a Guard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canActivateChild </a:t>
            </a:r>
            <a:r>
              <a:rPr lang="en" sz="2400"/>
              <a:t>Guard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canDeactivate Guard</a:t>
            </a:r>
            <a:endParaRPr sz="2400"/>
          </a:p>
        </p:txBody>
      </p:sp>
      <p:sp>
        <p:nvSpPr>
          <p:cNvPr id="429" name="Google Shape;429;p63"/>
          <p:cNvSpPr txBox="1"/>
          <p:nvPr/>
        </p:nvSpPr>
        <p:spPr>
          <a:xfrm>
            <a:off x="320350" y="284750"/>
            <a:ext cx="8553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11 - 2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Basics Checklist: Configuring Routes</a:t>
            </a:r>
            <a:endParaRPr sz="3400"/>
          </a:p>
        </p:txBody>
      </p:sp>
      <p:sp>
        <p:nvSpPr>
          <p:cNvPr id="127" name="Google Shape;127;p28"/>
          <p:cNvSpPr txBox="1"/>
          <p:nvPr/>
        </p:nvSpPr>
        <p:spPr>
          <a:xfrm>
            <a:off x="418250" y="213575"/>
            <a:ext cx="619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3-1-1</a:t>
            </a:r>
            <a:endParaRPr/>
          </a:p>
        </p:txBody>
      </p:sp>
      <p:sp>
        <p:nvSpPr>
          <p:cNvPr id="128" name="Google Shape;128;p28"/>
          <p:cNvSpPr txBox="1"/>
          <p:nvPr/>
        </p:nvSpPr>
        <p:spPr>
          <a:xfrm>
            <a:off x="404125" y="4647525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8"/>
          <p:cNvSpPr txBox="1"/>
          <p:nvPr/>
        </p:nvSpPr>
        <p:spPr>
          <a:xfrm>
            <a:off x="311700" y="1322625"/>
            <a:ext cx="3371400" cy="3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Path: Url segment(s) for the route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No leading slash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‘’ - for default route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‘**’ - for wildcard route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Casing matters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Component</a:t>
            </a:r>
            <a:endParaRPr>
              <a:solidFill>
                <a:schemeClr val="dk1"/>
              </a:solidFill>
            </a:endParaRP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Not string name, not enclosed in quotes</a:t>
            </a:r>
            <a:endParaRPr>
              <a:solidFill>
                <a:schemeClr val="dk1"/>
              </a:solidFill>
            </a:endParaRP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Component must be imported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Order matters!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p28"/>
          <p:cNvSpPr txBox="1"/>
          <p:nvPr/>
        </p:nvSpPr>
        <p:spPr>
          <a:xfrm>
            <a:off x="3605900" y="1322625"/>
            <a:ext cx="5331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{ path: 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'welcome'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, component: WelcomeComponent },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{ path: 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, redirectTo: 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'welcome'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, pathMatch: 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'full'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{ path: 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'**'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, component: PageNotFoundComponent 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4"/>
          <p:cNvSpPr txBox="1"/>
          <p:nvPr/>
        </p:nvSpPr>
        <p:spPr>
          <a:xfrm>
            <a:off x="320350" y="284750"/>
            <a:ext cx="8553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11 - 3</a:t>
            </a:r>
            <a:endParaRPr/>
          </a:p>
        </p:txBody>
      </p:sp>
      <p:sp>
        <p:nvSpPr>
          <p:cNvPr id="435" name="Google Shape;435;p64"/>
          <p:cNvSpPr/>
          <p:nvPr/>
        </p:nvSpPr>
        <p:spPr>
          <a:xfrm>
            <a:off x="3652225" y="856100"/>
            <a:ext cx="1139100" cy="40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App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6" name="Google Shape;436;p64"/>
          <p:cNvSpPr/>
          <p:nvPr/>
        </p:nvSpPr>
        <p:spPr>
          <a:xfrm>
            <a:off x="320350" y="1719615"/>
            <a:ext cx="11391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</a:t>
            </a:r>
            <a:endParaRPr/>
          </a:p>
        </p:txBody>
      </p:sp>
      <p:sp>
        <p:nvSpPr>
          <p:cNvPr id="437" name="Google Shape;437;p64"/>
          <p:cNvSpPr/>
          <p:nvPr/>
        </p:nvSpPr>
        <p:spPr>
          <a:xfrm>
            <a:off x="2005425" y="1719615"/>
            <a:ext cx="11391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sp>
        <p:nvSpPr>
          <p:cNvPr id="438" name="Google Shape;438;p64"/>
          <p:cNvSpPr/>
          <p:nvPr/>
        </p:nvSpPr>
        <p:spPr>
          <a:xfrm>
            <a:off x="3652225" y="1719615"/>
            <a:ext cx="1139100" cy="407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64"/>
          <p:cNvSpPr/>
          <p:nvPr/>
        </p:nvSpPr>
        <p:spPr>
          <a:xfrm>
            <a:off x="5433975" y="1719615"/>
            <a:ext cx="11391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Not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</a:t>
            </a:r>
            <a:endParaRPr/>
          </a:p>
        </p:txBody>
      </p:sp>
      <p:sp>
        <p:nvSpPr>
          <p:cNvPr id="440" name="Google Shape;440;p64"/>
          <p:cNvSpPr/>
          <p:nvPr/>
        </p:nvSpPr>
        <p:spPr>
          <a:xfrm>
            <a:off x="6984100" y="1719615"/>
            <a:ext cx="1139100" cy="407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Messages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1" name="Google Shape;441;p64"/>
          <p:cNvSpPr/>
          <p:nvPr/>
        </p:nvSpPr>
        <p:spPr>
          <a:xfrm>
            <a:off x="1878401" y="2769542"/>
            <a:ext cx="11391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List</a:t>
            </a:r>
            <a:endParaRPr/>
          </a:p>
        </p:txBody>
      </p:sp>
      <p:sp>
        <p:nvSpPr>
          <p:cNvPr id="442" name="Google Shape;442;p64"/>
          <p:cNvSpPr/>
          <p:nvPr/>
        </p:nvSpPr>
        <p:spPr>
          <a:xfrm>
            <a:off x="3660151" y="2769542"/>
            <a:ext cx="11391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Edit</a:t>
            </a:r>
            <a:endParaRPr/>
          </a:p>
        </p:txBody>
      </p:sp>
      <p:sp>
        <p:nvSpPr>
          <p:cNvPr id="443" name="Google Shape;443;p64"/>
          <p:cNvSpPr/>
          <p:nvPr/>
        </p:nvSpPr>
        <p:spPr>
          <a:xfrm>
            <a:off x="5210276" y="2769542"/>
            <a:ext cx="11391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Detail</a:t>
            </a:r>
            <a:endParaRPr/>
          </a:p>
        </p:txBody>
      </p:sp>
      <p:sp>
        <p:nvSpPr>
          <p:cNvPr id="444" name="Google Shape;444;p64"/>
          <p:cNvSpPr/>
          <p:nvPr/>
        </p:nvSpPr>
        <p:spPr>
          <a:xfrm>
            <a:off x="2956450" y="3985150"/>
            <a:ext cx="1139100" cy="407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Info</a:t>
            </a:r>
            <a:endParaRPr/>
          </a:p>
        </p:txBody>
      </p:sp>
      <p:sp>
        <p:nvSpPr>
          <p:cNvPr id="445" name="Google Shape;445;p64"/>
          <p:cNvSpPr/>
          <p:nvPr/>
        </p:nvSpPr>
        <p:spPr>
          <a:xfrm>
            <a:off x="4506575" y="3985150"/>
            <a:ext cx="1139100" cy="407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Tags</a:t>
            </a:r>
            <a:endParaRPr/>
          </a:p>
        </p:txBody>
      </p:sp>
      <p:cxnSp>
        <p:nvCxnSpPr>
          <p:cNvPr id="446" name="Google Shape;446;p64"/>
          <p:cNvCxnSpPr>
            <a:stCxn id="442" idx="2"/>
            <a:endCxn id="445" idx="0"/>
          </p:cNvCxnSpPr>
          <p:nvPr/>
        </p:nvCxnSpPr>
        <p:spPr>
          <a:xfrm>
            <a:off x="4229701" y="3176942"/>
            <a:ext cx="846300" cy="808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64"/>
          <p:cNvCxnSpPr>
            <a:stCxn id="442" idx="2"/>
            <a:endCxn id="444" idx="0"/>
          </p:cNvCxnSpPr>
          <p:nvPr/>
        </p:nvCxnSpPr>
        <p:spPr>
          <a:xfrm flipH="1">
            <a:off x="3525901" y="3176942"/>
            <a:ext cx="703800" cy="808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8" name="Google Shape;448;p64"/>
          <p:cNvSpPr/>
          <p:nvPr/>
        </p:nvSpPr>
        <p:spPr>
          <a:xfrm>
            <a:off x="3610800" y="3176950"/>
            <a:ext cx="1242600" cy="288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&lt;router-outlet&gt;</a:t>
            </a:r>
            <a:endParaRPr sz="1100"/>
          </a:p>
        </p:txBody>
      </p:sp>
      <p:cxnSp>
        <p:nvCxnSpPr>
          <p:cNvPr id="449" name="Google Shape;449;p64"/>
          <p:cNvCxnSpPr>
            <a:stCxn id="438" idx="2"/>
            <a:endCxn id="441" idx="0"/>
          </p:cNvCxnSpPr>
          <p:nvPr/>
        </p:nvCxnSpPr>
        <p:spPr>
          <a:xfrm flipH="1">
            <a:off x="2447875" y="2127015"/>
            <a:ext cx="1773900" cy="6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64"/>
          <p:cNvCxnSpPr>
            <a:stCxn id="438" idx="2"/>
            <a:endCxn id="442" idx="0"/>
          </p:cNvCxnSpPr>
          <p:nvPr/>
        </p:nvCxnSpPr>
        <p:spPr>
          <a:xfrm>
            <a:off x="4221775" y="2127015"/>
            <a:ext cx="7800" cy="6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64"/>
          <p:cNvCxnSpPr>
            <a:stCxn id="438" idx="2"/>
            <a:endCxn id="443" idx="0"/>
          </p:cNvCxnSpPr>
          <p:nvPr/>
        </p:nvCxnSpPr>
        <p:spPr>
          <a:xfrm>
            <a:off x="4221775" y="2127015"/>
            <a:ext cx="1558200" cy="6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2" name="Google Shape;452;p64"/>
          <p:cNvSpPr/>
          <p:nvPr/>
        </p:nvSpPr>
        <p:spPr>
          <a:xfrm>
            <a:off x="3989575" y="2390428"/>
            <a:ext cx="464400" cy="25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</a:t>
            </a:r>
            <a:endParaRPr sz="1000"/>
          </a:p>
        </p:txBody>
      </p:sp>
      <p:sp>
        <p:nvSpPr>
          <p:cNvPr id="453" name="Google Shape;453;p64"/>
          <p:cNvSpPr/>
          <p:nvPr/>
        </p:nvSpPr>
        <p:spPr>
          <a:xfrm>
            <a:off x="5045519" y="2466882"/>
            <a:ext cx="464400" cy="25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</a:t>
            </a:r>
            <a:endParaRPr sz="1000"/>
          </a:p>
        </p:txBody>
      </p:sp>
      <p:sp>
        <p:nvSpPr>
          <p:cNvPr id="454" name="Google Shape;454;p64"/>
          <p:cNvSpPr/>
          <p:nvPr/>
        </p:nvSpPr>
        <p:spPr>
          <a:xfrm>
            <a:off x="2506675" y="1092450"/>
            <a:ext cx="1242600" cy="28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&lt;router-outlet&gt;</a:t>
            </a:r>
            <a:endParaRPr sz="1100"/>
          </a:p>
        </p:txBody>
      </p:sp>
      <p:sp>
        <p:nvSpPr>
          <p:cNvPr id="455" name="Google Shape;455;p64"/>
          <p:cNvSpPr/>
          <p:nvPr/>
        </p:nvSpPr>
        <p:spPr>
          <a:xfrm>
            <a:off x="4757900" y="1092450"/>
            <a:ext cx="1242600" cy="28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&lt;router-outlet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name=”popup”&gt;</a:t>
            </a:r>
            <a:endParaRPr sz="1100"/>
          </a:p>
        </p:txBody>
      </p:sp>
      <p:cxnSp>
        <p:nvCxnSpPr>
          <p:cNvPr id="456" name="Google Shape;456;p64"/>
          <p:cNvCxnSpPr>
            <a:stCxn id="435" idx="2"/>
            <a:endCxn id="436" idx="0"/>
          </p:cNvCxnSpPr>
          <p:nvPr/>
        </p:nvCxnSpPr>
        <p:spPr>
          <a:xfrm flipH="1">
            <a:off x="889975" y="1263500"/>
            <a:ext cx="3331800" cy="4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64"/>
          <p:cNvCxnSpPr>
            <a:stCxn id="435" idx="2"/>
            <a:endCxn id="437" idx="0"/>
          </p:cNvCxnSpPr>
          <p:nvPr/>
        </p:nvCxnSpPr>
        <p:spPr>
          <a:xfrm flipH="1">
            <a:off x="2575075" y="1263500"/>
            <a:ext cx="1646700" cy="4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64"/>
          <p:cNvCxnSpPr>
            <a:stCxn id="435" idx="2"/>
            <a:endCxn id="439" idx="0"/>
          </p:cNvCxnSpPr>
          <p:nvPr/>
        </p:nvCxnSpPr>
        <p:spPr>
          <a:xfrm>
            <a:off x="4221775" y="1263500"/>
            <a:ext cx="1781700" cy="4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64"/>
          <p:cNvCxnSpPr>
            <a:stCxn id="435" idx="2"/>
            <a:endCxn id="440" idx="0"/>
          </p:cNvCxnSpPr>
          <p:nvPr/>
        </p:nvCxnSpPr>
        <p:spPr>
          <a:xfrm>
            <a:off x="4221775" y="1263500"/>
            <a:ext cx="3331800" cy="456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64"/>
          <p:cNvCxnSpPr>
            <a:stCxn id="435" idx="2"/>
            <a:endCxn id="438" idx="0"/>
          </p:cNvCxnSpPr>
          <p:nvPr/>
        </p:nvCxnSpPr>
        <p:spPr>
          <a:xfrm>
            <a:off x="4221775" y="1263500"/>
            <a:ext cx="0" cy="4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1" name="Google Shape;461;p64"/>
          <p:cNvSpPr txBox="1"/>
          <p:nvPr/>
        </p:nvSpPr>
        <p:spPr>
          <a:xfrm>
            <a:off x="510900" y="1159200"/>
            <a:ext cx="766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&lt;empty&gt;</a:t>
            </a:r>
            <a:endParaRPr sz="10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Welcome</a:t>
            </a:r>
            <a:endParaRPr sz="1000"/>
          </a:p>
        </p:txBody>
      </p:sp>
      <p:sp>
        <p:nvSpPr>
          <p:cNvPr id="462" name="Google Shape;462;p64"/>
          <p:cNvSpPr txBox="1"/>
          <p:nvPr/>
        </p:nvSpPr>
        <p:spPr>
          <a:xfrm>
            <a:off x="2064700" y="1429200"/>
            <a:ext cx="766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login</a:t>
            </a:r>
            <a:endParaRPr sz="1000"/>
          </a:p>
        </p:txBody>
      </p:sp>
      <p:sp>
        <p:nvSpPr>
          <p:cNvPr id="463" name="Google Shape;463;p64"/>
          <p:cNvSpPr txBox="1"/>
          <p:nvPr/>
        </p:nvSpPr>
        <p:spPr>
          <a:xfrm>
            <a:off x="3512650" y="1491625"/>
            <a:ext cx="766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products</a:t>
            </a:r>
            <a:endParaRPr sz="1000"/>
          </a:p>
        </p:txBody>
      </p:sp>
      <p:sp>
        <p:nvSpPr>
          <p:cNvPr id="464" name="Google Shape;464;p64"/>
          <p:cNvSpPr txBox="1"/>
          <p:nvPr/>
        </p:nvSpPr>
        <p:spPr>
          <a:xfrm>
            <a:off x="5366325" y="1429200"/>
            <a:ext cx="766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**</a:t>
            </a:r>
            <a:endParaRPr sz="1000"/>
          </a:p>
        </p:txBody>
      </p:sp>
      <p:sp>
        <p:nvSpPr>
          <p:cNvPr id="465" name="Google Shape;465;p64"/>
          <p:cNvSpPr txBox="1"/>
          <p:nvPr/>
        </p:nvSpPr>
        <p:spPr>
          <a:xfrm>
            <a:off x="6816675" y="1349950"/>
            <a:ext cx="1406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(popup messages)</a:t>
            </a:r>
            <a:endParaRPr sz="1000"/>
          </a:p>
        </p:txBody>
      </p:sp>
      <p:sp>
        <p:nvSpPr>
          <p:cNvPr id="466" name="Google Shape;466;p64"/>
          <p:cNvSpPr txBox="1"/>
          <p:nvPr/>
        </p:nvSpPr>
        <p:spPr>
          <a:xfrm>
            <a:off x="2106225" y="2314125"/>
            <a:ext cx="766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&lt;empty&gt;</a:t>
            </a:r>
            <a:endParaRPr sz="1000"/>
          </a:p>
        </p:txBody>
      </p:sp>
      <p:sp>
        <p:nvSpPr>
          <p:cNvPr id="467" name="Google Shape;467;p64"/>
          <p:cNvSpPr txBox="1"/>
          <p:nvPr/>
        </p:nvSpPr>
        <p:spPr>
          <a:xfrm>
            <a:off x="3848850" y="2127150"/>
            <a:ext cx="766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:id/edit</a:t>
            </a:r>
            <a:endParaRPr sz="1000"/>
          </a:p>
        </p:txBody>
      </p:sp>
      <p:sp>
        <p:nvSpPr>
          <p:cNvPr id="468" name="Google Shape;468;p64"/>
          <p:cNvSpPr txBox="1"/>
          <p:nvPr/>
        </p:nvSpPr>
        <p:spPr>
          <a:xfrm>
            <a:off x="5396575" y="2244613"/>
            <a:ext cx="766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:id</a:t>
            </a:r>
            <a:endParaRPr sz="1000"/>
          </a:p>
        </p:txBody>
      </p:sp>
      <p:sp>
        <p:nvSpPr>
          <p:cNvPr id="469" name="Google Shape;469;p64"/>
          <p:cNvSpPr txBox="1"/>
          <p:nvPr/>
        </p:nvSpPr>
        <p:spPr>
          <a:xfrm>
            <a:off x="3223075" y="3521788"/>
            <a:ext cx="766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info</a:t>
            </a:r>
            <a:endParaRPr sz="1000"/>
          </a:p>
        </p:txBody>
      </p:sp>
      <p:sp>
        <p:nvSpPr>
          <p:cNvPr id="470" name="Google Shape;470;p64"/>
          <p:cNvSpPr txBox="1"/>
          <p:nvPr/>
        </p:nvSpPr>
        <p:spPr>
          <a:xfrm>
            <a:off x="4617625" y="3521788"/>
            <a:ext cx="766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tags</a:t>
            </a:r>
            <a:endParaRPr sz="1000"/>
          </a:p>
        </p:txBody>
      </p:sp>
      <p:sp>
        <p:nvSpPr>
          <p:cNvPr id="471" name="Google Shape;471;p64"/>
          <p:cNvSpPr txBox="1"/>
          <p:nvPr/>
        </p:nvSpPr>
        <p:spPr>
          <a:xfrm>
            <a:off x="249050" y="3741800"/>
            <a:ext cx="13113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Primary routes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472" name="Google Shape;472;p64"/>
          <p:cNvSpPr txBox="1"/>
          <p:nvPr/>
        </p:nvSpPr>
        <p:spPr>
          <a:xfrm>
            <a:off x="234250" y="4101325"/>
            <a:ext cx="13113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</a:rPr>
              <a:t>Secondary</a:t>
            </a:r>
            <a:r>
              <a:rPr lang="en" sz="1000">
                <a:solidFill>
                  <a:schemeClr val="accent5"/>
                </a:solidFill>
              </a:rPr>
              <a:t> routes</a:t>
            </a:r>
            <a:endParaRPr sz="1000">
              <a:solidFill>
                <a:schemeClr val="accent5"/>
              </a:solidFill>
            </a:endParaRPr>
          </a:p>
        </p:txBody>
      </p:sp>
      <p:sp>
        <p:nvSpPr>
          <p:cNvPr id="473" name="Google Shape;473;p64"/>
          <p:cNvSpPr txBox="1"/>
          <p:nvPr/>
        </p:nvSpPr>
        <p:spPr>
          <a:xfrm>
            <a:off x="238500" y="4508725"/>
            <a:ext cx="13113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Child</a:t>
            </a:r>
            <a:r>
              <a:rPr lang="en" sz="1000">
                <a:solidFill>
                  <a:schemeClr val="accent1"/>
                </a:solidFill>
              </a:rPr>
              <a:t> routes</a:t>
            </a:r>
            <a:endParaRPr sz="1000">
              <a:solidFill>
                <a:schemeClr val="accent1"/>
              </a:solidFill>
            </a:endParaRPr>
          </a:p>
        </p:txBody>
      </p:sp>
      <p:sp>
        <p:nvSpPr>
          <p:cNvPr id="474" name="Google Shape;474;p64"/>
          <p:cNvSpPr/>
          <p:nvPr/>
        </p:nvSpPr>
        <p:spPr>
          <a:xfrm>
            <a:off x="3946825" y="1364671"/>
            <a:ext cx="549900" cy="20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Guard</a:t>
            </a:r>
            <a:endParaRPr sz="1000"/>
          </a:p>
        </p:txBody>
      </p:sp>
      <p:sp>
        <p:nvSpPr>
          <p:cNvPr id="475" name="Google Shape;475;p64"/>
          <p:cNvSpPr/>
          <p:nvPr/>
        </p:nvSpPr>
        <p:spPr>
          <a:xfrm>
            <a:off x="3232513" y="2519700"/>
            <a:ext cx="648900" cy="20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!Warn!</a:t>
            </a:r>
            <a:endParaRPr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Using </a:t>
            </a:r>
            <a:r>
              <a:rPr lang="en" sz="3400"/>
              <a:t>Route Guards</a:t>
            </a:r>
            <a:endParaRPr sz="3400"/>
          </a:p>
        </p:txBody>
      </p:sp>
      <p:sp>
        <p:nvSpPr>
          <p:cNvPr id="481" name="Google Shape;481;p65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Limit access to a route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Warn before leaving a route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Retrieve data before accessing a route</a:t>
            </a:r>
            <a:endParaRPr sz="2400"/>
          </a:p>
        </p:txBody>
      </p:sp>
      <p:sp>
        <p:nvSpPr>
          <p:cNvPr id="482" name="Google Shape;482;p65"/>
          <p:cNvSpPr txBox="1"/>
          <p:nvPr/>
        </p:nvSpPr>
        <p:spPr>
          <a:xfrm>
            <a:off x="320350" y="284750"/>
            <a:ext cx="8553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11 - 3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Guard Processing</a:t>
            </a:r>
            <a:endParaRPr sz="3400"/>
          </a:p>
        </p:txBody>
      </p:sp>
      <p:sp>
        <p:nvSpPr>
          <p:cNvPr id="488" name="Google Shape;488;p66"/>
          <p:cNvSpPr txBox="1"/>
          <p:nvPr/>
        </p:nvSpPr>
        <p:spPr>
          <a:xfrm>
            <a:off x="320350" y="284750"/>
            <a:ext cx="8553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11 - 3</a:t>
            </a:r>
            <a:endParaRPr/>
          </a:p>
        </p:txBody>
      </p:sp>
      <p:sp>
        <p:nvSpPr>
          <p:cNvPr id="489" name="Google Shape;489;p66"/>
          <p:cNvSpPr/>
          <p:nvPr/>
        </p:nvSpPr>
        <p:spPr>
          <a:xfrm>
            <a:off x="633750" y="1442025"/>
            <a:ext cx="2379000" cy="43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canDeactivate         &gt;</a:t>
            </a:r>
            <a:endParaRPr sz="1800"/>
          </a:p>
        </p:txBody>
      </p:sp>
      <p:sp>
        <p:nvSpPr>
          <p:cNvPr id="490" name="Google Shape;490;p66"/>
          <p:cNvSpPr/>
          <p:nvPr/>
        </p:nvSpPr>
        <p:spPr>
          <a:xfrm>
            <a:off x="1330000" y="2084950"/>
            <a:ext cx="1905000" cy="43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canLoad         &gt;</a:t>
            </a:r>
            <a:endParaRPr sz="1800"/>
          </a:p>
        </p:txBody>
      </p:sp>
      <p:sp>
        <p:nvSpPr>
          <p:cNvPr id="491" name="Google Shape;491;p66"/>
          <p:cNvSpPr/>
          <p:nvPr/>
        </p:nvSpPr>
        <p:spPr>
          <a:xfrm>
            <a:off x="1996750" y="2727875"/>
            <a:ext cx="2770200" cy="43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canActivateChild        &gt;</a:t>
            </a:r>
            <a:endParaRPr sz="1800"/>
          </a:p>
        </p:txBody>
      </p:sp>
      <p:sp>
        <p:nvSpPr>
          <p:cNvPr id="492" name="Google Shape;492;p66"/>
          <p:cNvSpPr/>
          <p:nvPr/>
        </p:nvSpPr>
        <p:spPr>
          <a:xfrm>
            <a:off x="2819600" y="3370800"/>
            <a:ext cx="2770200" cy="43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canActivate		        &gt;</a:t>
            </a:r>
            <a:endParaRPr sz="1800"/>
          </a:p>
        </p:txBody>
      </p:sp>
      <p:sp>
        <p:nvSpPr>
          <p:cNvPr id="493" name="Google Shape;493;p66"/>
          <p:cNvSpPr/>
          <p:nvPr/>
        </p:nvSpPr>
        <p:spPr>
          <a:xfrm>
            <a:off x="3376150" y="4013725"/>
            <a:ext cx="2770200" cy="43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resolve</a:t>
            </a:r>
            <a:r>
              <a:rPr lang="en" sz="1800"/>
              <a:t>		        	&gt;</a:t>
            </a:r>
            <a:endParaRPr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Building a Guard Service</a:t>
            </a:r>
            <a:endParaRPr sz="3400"/>
          </a:p>
        </p:txBody>
      </p:sp>
      <p:sp>
        <p:nvSpPr>
          <p:cNvPr id="499" name="Google Shape;499;p67"/>
          <p:cNvSpPr txBox="1"/>
          <p:nvPr>
            <p:ph idx="1" type="body"/>
          </p:nvPr>
        </p:nvSpPr>
        <p:spPr>
          <a:xfrm>
            <a:off x="311700" y="1396375"/>
            <a:ext cx="8520600" cy="33522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 Injectable }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 CanActivate }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'@angular/router'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@Injectable()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AuthGuard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CanActivate {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canActivate(): boolean {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0" name="Google Shape;500;p67"/>
          <p:cNvSpPr txBox="1"/>
          <p:nvPr/>
        </p:nvSpPr>
        <p:spPr>
          <a:xfrm>
            <a:off x="418250" y="213575"/>
            <a:ext cx="619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11- 4</a:t>
            </a:r>
            <a:endParaRPr/>
          </a:p>
        </p:txBody>
      </p:sp>
      <p:sp>
        <p:nvSpPr>
          <p:cNvPr id="501" name="Google Shape;501;p67"/>
          <p:cNvSpPr txBox="1"/>
          <p:nvPr/>
        </p:nvSpPr>
        <p:spPr>
          <a:xfrm>
            <a:off x="428250" y="1131275"/>
            <a:ext cx="2694600" cy="38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auth-guard.service.ts</a:t>
            </a:r>
            <a:endParaRPr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Registering a Guard</a:t>
            </a:r>
            <a:endParaRPr sz="3400"/>
          </a:p>
        </p:txBody>
      </p:sp>
      <p:sp>
        <p:nvSpPr>
          <p:cNvPr id="507" name="Google Shape;507;p68"/>
          <p:cNvSpPr txBox="1"/>
          <p:nvPr>
            <p:ph idx="1" type="body"/>
          </p:nvPr>
        </p:nvSpPr>
        <p:spPr>
          <a:xfrm>
            <a:off x="311700" y="1396375"/>
            <a:ext cx="8520600" cy="33522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 AuthGuard }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'./auth-guard.service'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NgModule({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providers: [ AuthGuard ]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UserModule { 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8" name="Google Shape;508;p68"/>
          <p:cNvSpPr txBox="1"/>
          <p:nvPr/>
        </p:nvSpPr>
        <p:spPr>
          <a:xfrm>
            <a:off x="418250" y="213575"/>
            <a:ext cx="619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11- 5</a:t>
            </a:r>
            <a:endParaRPr/>
          </a:p>
        </p:txBody>
      </p:sp>
      <p:sp>
        <p:nvSpPr>
          <p:cNvPr id="509" name="Google Shape;509;p68"/>
          <p:cNvSpPr txBox="1"/>
          <p:nvPr/>
        </p:nvSpPr>
        <p:spPr>
          <a:xfrm>
            <a:off x="428250" y="1131275"/>
            <a:ext cx="2694600" cy="38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Angular / Feature Module</a:t>
            </a:r>
            <a:endParaRPr b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Guarding a Route</a:t>
            </a:r>
            <a:endParaRPr sz="3400"/>
          </a:p>
        </p:txBody>
      </p:sp>
      <p:sp>
        <p:nvSpPr>
          <p:cNvPr id="515" name="Google Shape;515;p69"/>
          <p:cNvSpPr txBox="1"/>
          <p:nvPr>
            <p:ph idx="1" type="body"/>
          </p:nvPr>
        </p:nvSpPr>
        <p:spPr>
          <a:xfrm>
            <a:off x="311700" y="1396375"/>
            <a:ext cx="8520600" cy="33522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 AuthGuard }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'./auth-guard.service'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path: 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'products'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canActivate: [ AuthGuard ],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data: { preload: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},         loadChildren: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'app/products/product.module#ProductModule'</a:t>
            </a:r>
            <a:endParaRPr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6" name="Google Shape;516;p69"/>
          <p:cNvSpPr txBox="1"/>
          <p:nvPr/>
        </p:nvSpPr>
        <p:spPr>
          <a:xfrm>
            <a:off x="418250" y="213575"/>
            <a:ext cx="619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11- 6</a:t>
            </a:r>
            <a:endParaRPr/>
          </a:p>
        </p:txBody>
      </p:sp>
      <p:sp>
        <p:nvSpPr>
          <p:cNvPr id="517" name="Google Shape;517;p69"/>
          <p:cNvSpPr txBox="1"/>
          <p:nvPr/>
        </p:nvSpPr>
        <p:spPr>
          <a:xfrm>
            <a:off x="428250" y="1131275"/>
            <a:ext cx="2694600" cy="38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Angular / Feature Module</a:t>
            </a:r>
            <a:endParaRPr b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Sharing Guards</a:t>
            </a:r>
            <a:endParaRPr sz="3400"/>
          </a:p>
        </p:txBody>
      </p:sp>
      <p:sp>
        <p:nvSpPr>
          <p:cNvPr id="523" name="Google Shape;523;p70"/>
          <p:cNvSpPr txBox="1"/>
          <p:nvPr>
            <p:ph idx="1" type="body"/>
          </p:nvPr>
        </p:nvSpPr>
        <p:spPr>
          <a:xfrm>
            <a:off x="311700" y="1396375"/>
            <a:ext cx="8520600" cy="33522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RouterModule.forChild([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{ path: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component: ProductListComponent },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{ path: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':id'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component: ProductDetailComponent},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{ path: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':id/edit'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component: ProductEditComponent}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4" name="Google Shape;524;p70"/>
          <p:cNvSpPr txBox="1"/>
          <p:nvPr/>
        </p:nvSpPr>
        <p:spPr>
          <a:xfrm>
            <a:off x="418250" y="213575"/>
            <a:ext cx="619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11- 7</a:t>
            </a:r>
            <a:endParaRPr/>
          </a:p>
        </p:txBody>
      </p:sp>
      <p:sp>
        <p:nvSpPr>
          <p:cNvPr id="525" name="Google Shape;525;p70"/>
          <p:cNvSpPr txBox="1"/>
          <p:nvPr/>
        </p:nvSpPr>
        <p:spPr>
          <a:xfrm>
            <a:off x="428250" y="1131275"/>
            <a:ext cx="2694600" cy="38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Angular / Feature Module</a:t>
            </a:r>
            <a:endParaRPr b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Guarding a Route</a:t>
            </a:r>
            <a:endParaRPr sz="3400"/>
          </a:p>
        </p:txBody>
      </p:sp>
      <p:sp>
        <p:nvSpPr>
          <p:cNvPr id="531" name="Google Shape;531;p71"/>
          <p:cNvSpPr txBox="1"/>
          <p:nvPr/>
        </p:nvSpPr>
        <p:spPr>
          <a:xfrm>
            <a:off x="320350" y="284750"/>
            <a:ext cx="8553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11 - 8</a:t>
            </a:r>
            <a:endParaRPr/>
          </a:p>
        </p:txBody>
      </p:sp>
      <p:sp>
        <p:nvSpPr>
          <p:cNvPr id="532" name="Google Shape;532;p71"/>
          <p:cNvSpPr/>
          <p:nvPr/>
        </p:nvSpPr>
        <p:spPr>
          <a:xfrm>
            <a:off x="523525" y="1515500"/>
            <a:ext cx="2433900" cy="100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Build a guard</a:t>
            </a:r>
            <a:endParaRPr sz="18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service</a:t>
            </a:r>
            <a:endParaRPr sz="1800"/>
          </a:p>
        </p:txBody>
      </p:sp>
      <p:sp>
        <p:nvSpPr>
          <p:cNvPr id="533" name="Google Shape;533;p71"/>
          <p:cNvSpPr/>
          <p:nvPr/>
        </p:nvSpPr>
        <p:spPr>
          <a:xfrm>
            <a:off x="3486475" y="1515500"/>
            <a:ext cx="2433900" cy="100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Register the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service in an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Angular module</a:t>
            </a:r>
            <a:endParaRPr sz="1800"/>
          </a:p>
        </p:txBody>
      </p:sp>
      <p:sp>
        <p:nvSpPr>
          <p:cNvPr id="534" name="Google Shape;534;p71"/>
          <p:cNvSpPr/>
          <p:nvPr/>
        </p:nvSpPr>
        <p:spPr>
          <a:xfrm>
            <a:off x="6348400" y="1515500"/>
            <a:ext cx="2433900" cy="100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Add the guard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 a route</a:t>
            </a:r>
            <a:endParaRPr sz="1800"/>
          </a:p>
        </p:txBody>
      </p:sp>
      <p:cxnSp>
        <p:nvCxnSpPr>
          <p:cNvPr id="535" name="Google Shape;535;p71"/>
          <p:cNvCxnSpPr>
            <a:stCxn id="532" idx="3"/>
            <a:endCxn id="533" idx="1"/>
          </p:cNvCxnSpPr>
          <p:nvPr/>
        </p:nvCxnSpPr>
        <p:spPr>
          <a:xfrm>
            <a:off x="2957425" y="2016050"/>
            <a:ext cx="52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71"/>
          <p:cNvCxnSpPr>
            <a:stCxn id="533" idx="3"/>
            <a:endCxn id="534" idx="1"/>
          </p:cNvCxnSpPr>
          <p:nvPr/>
        </p:nvCxnSpPr>
        <p:spPr>
          <a:xfrm>
            <a:off x="5920375" y="2016050"/>
            <a:ext cx="42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canActivate Guard</a:t>
            </a:r>
            <a:endParaRPr sz="3600"/>
          </a:p>
        </p:txBody>
      </p:sp>
      <p:sp>
        <p:nvSpPr>
          <p:cNvPr id="542" name="Google Shape;542;p72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Checks criteria before activating a route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Used to: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Limit route access to specific users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Ensure prerequisites are met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Called when the Url changes to the route</a:t>
            </a:r>
            <a:endParaRPr sz="2400"/>
          </a:p>
        </p:txBody>
      </p:sp>
      <p:sp>
        <p:nvSpPr>
          <p:cNvPr id="543" name="Google Shape;543;p72"/>
          <p:cNvSpPr txBox="1"/>
          <p:nvPr/>
        </p:nvSpPr>
        <p:spPr>
          <a:xfrm>
            <a:off x="320350" y="284750"/>
            <a:ext cx="5799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11-9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Sharing Data</a:t>
            </a:r>
            <a:endParaRPr sz="3600"/>
          </a:p>
        </p:txBody>
      </p:sp>
      <p:sp>
        <p:nvSpPr>
          <p:cNvPr id="549" name="Google Shape;549;p73"/>
          <p:cNvSpPr txBox="1"/>
          <p:nvPr/>
        </p:nvSpPr>
        <p:spPr>
          <a:xfrm>
            <a:off x="320350" y="284750"/>
            <a:ext cx="7524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11-10</a:t>
            </a:r>
            <a:endParaRPr/>
          </a:p>
        </p:txBody>
      </p:sp>
      <p:sp>
        <p:nvSpPr>
          <p:cNvPr id="550" name="Google Shape;550;p73"/>
          <p:cNvSpPr txBox="1"/>
          <p:nvPr/>
        </p:nvSpPr>
        <p:spPr>
          <a:xfrm>
            <a:off x="481400" y="1351325"/>
            <a:ext cx="14274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Route</a:t>
            </a:r>
            <a:endParaRPr b="1">
              <a:solidFill>
                <a:schemeClr val="accen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parameters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551" name="Google Shape;551;p73"/>
          <p:cNvSpPr txBox="1"/>
          <p:nvPr/>
        </p:nvSpPr>
        <p:spPr>
          <a:xfrm>
            <a:off x="430725" y="2711475"/>
            <a:ext cx="14274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Service</a:t>
            </a:r>
            <a:endParaRPr b="1">
              <a:solidFill>
                <a:schemeClr val="accen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property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552" name="Google Shape;552;p73"/>
          <p:cNvSpPr/>
          <p:nvPr/>
        </p:nvSpPr>
        <p:spPr>
          <a:xfrm>
            <a:off x="2001650" y="1292200"/>
            <a:ext cx="6384900" cy="137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canActivate(route: ActivatedRouteSnapshot,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state: RouterStateSnapshot): boolean 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console.log(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route.params[‘id’]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3" name="Google Shape;553;p73"/>
          <p:cNvSpPr/>
          <p:nvPr/>
        </p:nvSpPr>
        <p:spPr>
          <a:xfrm>
            <a:off x="1942900" y="2871925"/>
            <a:ext cx="6384900" cy="137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AuthService 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currentUser: IUser;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redirectUrl: string;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4" name="Google Shape;554;p73"/>
          <p:cNvSpPr txBox="1"/>
          <p:nvPr/>
        </p:nvSpPr>
        <p:spPr>
          <a:xfrm>
            <a:off x="869925" y="4543850"/>
            <a:ext cx="48648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authguard, authservice, login component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Basics Checklist: Placing the Template</a:t>
            </a:r>
            <a:endParaRPr sz="3400"/>
          </a:p>
        </p:txBody>
      </p:sp>
      <p:sp>
        <p:nvSpPr>
          <p:cNvPr id="136" name="Google Shape;136;p29"/>
          <p:cNvSpPr txBox="1"/>
          <p:nvPr/>
        </p:nvSpPr>
        <p:spPr>
          <a:xfrm>
            <a:off x="418250" y="213575"/>
            <a:ext cx="619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3-1-2</a:t>
            </a:r>
            <a:endParaRPr/>
          </a:p>
        </p:txBody>
      </p:sp>
      <p:sp>
        <p:nvSpPr>
          <p:cNvPr id="137" name="Google Shape;137;p29"/>
          <p:cNvSpPr txBox="1"/>
          <p:nvPr/>
        </p:nvSpPr>
        <p:spPr>
          <a:xfrm>
            <a:off x="404125" y="4647525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9"/>
          <p:cNvSpPr txBox="1"/>
          <p:nvPr/>
        </p:nvSpPr>
        <p:spPr>
          <a:xfrm>
            <a:off x="311700" y="1322625"/>
            <a:ext cx="3371400" cy="3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Add the RouterOutlet directive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Identifies where to display the routed component’s template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Primary RouterOutlet normally specified in the App component’s template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p29"/>
          <p:cNvSpPr txBox="1"/>
          <p:nvPr/>
        </p:nvSpPr>
        <p:spPr>
          <a:xfrm>
            <a:off x="3605900" y="1322625"/>
            <a:ext cx="5331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&lt;router-outlet&gt;&lt;/router-outlet&gt;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canActivateChild Guard</a:t>
            </a:r>
            <a:endParaRPr sz="3600"/>
          </a:p>
        </p:txBody>
      </p:sp>
      <p:sp>
        <p:nvSpPr>
          <p:cNvPr id="560" name="Google Shape;560;p74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Checks criteria before activating a child route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Used to: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Limit access to child routes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Ensure prerequisites for child routes are met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Called when the Url changes to the child route</a:t>
            </a:r>
            <a:endParaRPr sz="2400"/>
          </a:p>
        </p:txBody>
      </p:sp>
      <p:sp>
        <p:nvSpPr>
          <p:cNvPr id="561" name="Google Shape;561;p74"/>
          <p:cNvSpPr txBox="1"/>
          <p:nvPr/>
        </p:nvSpPr>
        <p:spPr>
          <a:xfrm>
            <a:off x="320350" y="284750"/>
            <a:ext cx="718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11-11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canDeactivate Guard</a:t>
            </a:r>
            <a:endParaRPr sz="3600"/>
          </a:p>
        </p:txBody>
      </p:sp>
      <p:sp>
        <p:nvSpPr>
          <p:cNvPr id="567" name="Google Shape;567;p75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Checks criteria before leaving a route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Used to: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Check for unsaved changes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Confirm leaving an incomplete operation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Called when the Url changes to a different route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68" name="Google Shape;568;p75"/>
          <p:cNvSpPr txBox="1"/>
          <p:nvPr/>
        </p:nvSpPr>
        <p:spPr>
          <a:xfrm>
            <a:off x="320350" y="284750"/>
            <a:ext cx="718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11-12</a:t>
            </a:r>
            <a:endParaRPr/>
          </a:p>
        </p:txBody>
      </p:sp>
      <p:sp>
        <p:nvSpPr>
          <p:cNvPr id="569" name="Google Shape;569;p75"/>
          <p:cNvSpPr txBox="1"/>
          <p:nvPr/>
        </p:nvSpPr>
        <p:spPr>
          <a:xfrm>
            <a:off x="652125" y="4610775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product edit, product guard, product module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Route Guards: Building</a:t>
            </a:r>
            <a:endParaRPr sz="3600"/>
          </a:p>
        </p:txBody>
      </p:sp>
      <p:sp>
        <p:nvSpPr>
          <p:cNvPr id="575" name="Google Shape;575;p76"/>
          <p:cNvSpPr txBox="1"/>
          <p:nvPr>
            <p:ph idx="1" type="body"/>
          </p:nvPr>
        </p:nvSpPr>
        <p:spPr>
          <a:xfrm>
            <a:off x="311700" y="1396375"/>
            <a:ext cx="8520600" cy="21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Build a service (AuthGuard)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Implement the guard type (CanActivate)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the associated method (canActivate())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Register the service provider (providers: [AuthGuard,...])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the guard to a route</a:t>
            </a:r>
            <a:endParaRPr sz="2400"/>
          </a:p>
        </p:txBody>
      </p:sp>
      <p:sp>
        <p:nvSpPr>
          <p:cNvPr id="576" name="Google Shape;576;p76"/>
          <p:cNvSpPr txBox="1"/>
          <p:nvPr/>
        </p:nvSpPr>
        <p:spPr>
          <a:xfrm>
            <a:off x="320350" y="284750"/>
            <a:ext cx="718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11-12</a:t>
            </a:r>
            <a:endParaRPr/>
          </a:p>
        </p:txBody>
      </p:sp>
      <p:sp>
        <p:nvSpPr>
          <p:cNvPr id="577" name="Google Shape;577;p76"/>
          <p:cNvSpPr txBox="1"/>
          <p:nvPr/>
        </p:nvSpPr>
        <p:spPr>
          <a:xfrm>
            <a:off x="652125" y="4610775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product edit, product guard, product module</a:t>
            </a:r>
            <a:endParaRPr/>
          </a:p>
        </p:txBody>
      </p:sp>
      <p:sp>
        <p:nvSpPr>
          <p:cNvPr id="578" name="Google Shape;578;p76"/>
          <p:cNvSpPr txBox="1"/>
          <p:nvPr/>
        </p:nvSpPr>
        <p:spPr>
          <a:xfrm>
            <a:off x="4717450" y="3343275"/>
            <a:ext cx="52905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{ path: 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':id/edit'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component: ProductEditComponent,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canDeactivate: [ProductEditGuard] 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Preparing for Lazy Loading</a:t>
            </a:r>
            <a:endParaRPr sz="3600"/>
          </a:p>
        </p:txBody>
      </p:sp>
      <p:sp>
        <p:nvSpPr>
          <p:cNvPr id="584" name="Google Shape;584;p77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a feature module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Routes grouped under a single parent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Not imported in another module</a:t>
            </a:r>
            <a:endParaRPr sz="2400"/>
          </a:p>
        </p:txBody>
      </p:sp>
      <p:sp>
        <p:nvSpPr>
          <p:cNvPr id="585" name="Google Shape;585;p77"/>
          <p:cNvSpPr txBox="1"/>
          <p:nvPr/>
        </p:nvSpPr>
        <p:spPr>
          <a:xfrm>
            <a:off x="320350" y="284750"/>
            <a:ext cx="4419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Lazy Loading</a:t>
            </a:r>
            <a:endParaRPr sz="3400"/>
          </a:p>
        </p:txBody>
      </p:sp>
      <p:sp>
        <p:nvSpPr>
          <p:cNvPr id="591" name="Google Shape;591;p78"/>
          <p:cNvSpPr txBox="1"/>
          <p:nvPr>
            <p:ph idx="1" type="body"/>
          </p:nvPr>
        </p:nvSpPr>
        <p:spPr>
          <a:xfrm>
            <a:off x="311700" y="1396375"/>
            <a:ext cx="8520600" cy="33522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RouterModule.forRoot([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Path: ‘products’,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/>
              <a:t>loadChildren</a:t>
            </a:r>
            <a:r>
              <a:rPr lang="en"/>
              <a:t>: ‘app/products/product.module#ProductModule’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},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])</a:t>
            </a:r>
            <a:endParaRPr/>
          </a:p>
        </p:txBody>
      </p:sp>
      <p:sp>
        <p:nvSpPr>
          <p:cNvPr id="592" name="Google Shape;592;p78"/>
          <p:cNvSpPr txBox="1"/>
          <p:nvPr/>
        </p:nvSpPr>
        <p:spPr>
          <a:xfrm>
            <a:off x="418250" y="213575"/>
            <a:ext cx="5125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593" name="Google Shape;593;p78"/>
          <p:cNvSpPr txBox="1"/>
          <p:nvPr/>
        </p:nvSpPr>
        <p:spPr>
          <a:xfrm>
            <a:off x="428250" y="1131275"/>
            <a:ext cx="2235300" cy="38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app-routing.module.ts</a:t>
            </a:r>
            <a:endParaRPr b="1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canLoad Guard</a:t>
            </a:r>
            <a:endParaRPr sz="3600"/>
          </a:p>
        </p:txBody>
      </p:sp>
      <p:sp>
        <p:nvSpPr>
          <p:cNvPr id="599" name="Google Shape;599;p7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Checks criteria before loading an asynchronous route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use canActivate for preloading lazy modules</a:t>
            </a:r>
            <a:endParaRPr sz="2400"/>
          </a:p>
        </p:txBody>
      </p:sp>
      <p:sp>
        <p:nvSpPr>
          <p:cNvPr id="600" name="Google Shape;600;p79"/>
          <p:cNvSpPr txBox="1"/>
          <p:nvPr/>
        </p:nvSpPr>
        <p:spPr>
          <a:xfrm>
            <a:off x="320350" y="284750"/>
            <a:ext cx="4419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Custom Preloading Strategy</a:t>
            </a:r>
            <a:endParaRPr sz="3600"/>
          </a:p>
        </p:txBody>
      </p:sp>
      <p:sp>
        <p:nvSpPr>
          <p:cNvPr id="606" name="Google Shape;606;p80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Build a preloading strategy service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Register the service in an Angular module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Set the preloading strategy routing option</a:t>
            </a:r>
            <a:endParaRPr sz="2400"/>
          </a:p>
        </p:txBody>
      </p:sp>
      <p:sp>
        <p:nvSpPr>
          <p:cNvPr id="607" name="Google Shape;607;p80"/>
          <p:cNvSpPr txBox="1"/>
          <p:nvPr/>
        </p:nvSpPr>
        <p:spPr>
          <a:xfrm>
            <a:off x="320350" y="284750"/>
            <a:ext cx="4419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Building a Preload Strategy Service</a:t>
            </a:r>
            <a:endParaRPr sz="3400"/>
          </a:p>
        </p:txBody>
      </p:sp>
      <p:sp>
        <p:nvSpPr>
          <p:cNvPr id="613" name="Google Shape;613;p81"/>
          <p:cNvSpPr txBox="1"/>
          <p:nvPr>
            <p:ph idx="1" type="body"/>
          </p:nvPr>
        </p:nvSpPr>
        <p:spPr>
          <a:xfrm>
            <a:off x="311700" y="1396375"/>
            <a:ext cx="8520600" cy="33522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import { Injectable } from ‘@angular/core’;</a:t>
            </a:r>
            <a:endParaRPr sz="14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Import { </a:t>
            </a:r>
            <a:r>
              <a:rPr b="1" lang="en" sz="1400"/>
              <a:t>PreloadingStrategy</a:t>
            </a:r>
            <a:r>
              <a:rPr lang="en" sz="1400"/>
              <a:t> } from ‘@angular/router’;</a:t>
            </a:r>
            <a:endParaRPr sz="14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Import { Observable } from ‘@angular/router’;</a:t>
            </a:r>
            <a:endParaRPr sz="14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@Injectable()</a:t>
            </a:r>
            <a:endParaRPr sz="14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Export class SelectiveStrategy implements </a:t>
            </a:r>
            <a:r>
              <a:rPr b="1" lang="en" sz="1400"/>
              <a:t>PreloadingStrategy</a:t>
            </a:r>
            <a:r>
              <a:rPr lang="en" sz="1400"/>
              <a:t> {</a:t>
            </a:r>
            <a:endParaRPr sz="14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b="1" lang="en" sz="1400"/>
              <a:t>preload</a:t>
            </a:r>
            <a:r>
              <a:rPr lang="en" sz="1400"/>
              <a:t>(route: Rote, load: Function): Observable&lt;any&gt; {}</a:t>
            </a:r>
            <a:endParaRPr sz="14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}</a:t>
            </a:r>
            <a:endParaRPr sz="1400"/>
          </a:p>
        </p:txBody>
      </p:sp>
      <p:sp>
        <p:nvSpPr>
          <p:cNvPr id="614" name="Google Shape;614;p81"/>
          <p:cNvSpPr txBox="1"/>
          <p:nvPr/>
        </p:nvSpPr>
        <p:spPr>
          <a:xfrm>
            <a:off x="418250" y="213575"/>
            <a:ext cx="5125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615" name="Google Shape;615;p81"/>
          <p:cNvSpPr txBox="1"/>
          <p:nvPr/>
        </p:nvSpPr>
        <p:spPr>
          <a:xfrm>
            <a:off x="428250" y="1131275"/>
            <a:ext cx="2694600" cy="38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selective-strategy.service.ts</a:t>
            </a:r>
            <a:endParaRPr b="1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Registering and Enabling a Strategy</a:t>
            </a:r>
            <a:endParaRPr sz="3400"/>
          </a:p>
        </p:txBody>
      </p:sp>
      <p:sp>
        <p:nvSpPr>
          <p:cNvPr id="621" name="Google Shape;621;p82"/>
          <p:cNvSpPr txBox="1"/>
          <p:nvPr>
            <p:ph idx="1" type="body"/>
          </p:nvPr>
        </p:nvSpPr>
        <p:spPr>
          <a:xfrm>
            <a:off x="311700" y="1396375"/>
            <a:ext cx="8520600" cy="33522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{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SelectiveStrategy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 from ‘./selective-strategy.service’;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@NgModule({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imports: [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RouterModule.forRoot([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{ path: </a:t>
            </a:r>
            <a:r>
              <a:rPr b="1" lang="en" sz="14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'welcome'</a:t>
            </a: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component: WelcomeComponent },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{ path: </a:t>
            </a:r>
            <a:r>
              <a:rPr b="1" lang="en" sz="14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'products'</a:t>
            </a: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loadChildren: </a:t>
            </a:r>
            <a:r>
              <a:rPr b="1" lang="en" sz="14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'app/products/product.module#ProductModule'</a:t>
            </a:r>
            <a:endParaRPr b="1" sz="14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}], { preloadingStrategy: SelectiveStrategy })],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providers: [ SelectiveStrategy ]})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22" name="Google Shape;622;p82"/>
          <p:cNvSpPr txBox="1"/>
          <p:nvPr/>
        </p:nvSpPr>
        <p:spPr>
          <a:xfrm>
            <a:off x="418250" y="213575"/>
            <a:ext cx="5125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623" name="Google Shape;623;p82"/>
          <p:cNvSpPr txBox="1"/>
          <p:nvPr/>
        </p:nvSpPr>
        <p:spPr>
          <a:xfrm>
            <a:off x="428250" y="1131275"/>
            <a:ext cx="2694600" cy="38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app-routing.module.ts</a:t>
            </a:r>
            <a:endParaRPr b="1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Preload All Strategy</a:t>
            </a:r>
            <a:endParaRPr sz="3400"/>
          </a:p>
        </p:txBody>
      </p:sp>
      <p:sp>
        <p:nvSpPr>
          <p:cNvPr id="629" name="Google Shape;629;p83"/>
          <p:cNvSpPr txBox="1"/>
          <p:nvPr>
            <p:ph idx="1" type="body"/>
          </p:nvPr>
        </p:nvSpPr>
        <p:spPr>
          <a:xfrm>
            <a:off x="311700" y="1396375"/>
            <a:ext cx="8520600" cy="33522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Import { RouterModule, PreloadAllModules } from ‘@angular/router’;</a:t>
            </a:r>
            <a:endParaRPr sz="14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RouterModule.forRoot([</a:t>
            </a:r>
            <a:endParaRPr sz="14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{</a:t>
            </a:r>
            <a:endParaRPr sz="14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Path: ‘products’,</a:t>
            </a:r>
            <a:endParaRPr sz="14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b="1" lang="en" sz="1400"/>
              <a:t>loadChildren</a:t>
            </a:r>
            <a:r>
              <a:rPr lang="en" sz="1400"/>
              <a:t>: ‘app/products/product.module#ProductModule’</a:t>
            </a:r>
            <a:endParaRPr sz="14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},</a:t>
            </a:r>
            <a:endParaRPr sz="14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], { </a:t>
            </a:r>
            <a:r>
              <a:rPr b="1" lang="en" sz="1400"/>
              <a:t>preloadingStrategy: PreloadAllModules</a:t>
            </a:r>
            <a:r>
              <a:rPr lang="en" sz="1400"/>
              <a:t> })</a:t>
            </a:r>
            <a:endParaRPr sz="1400"/>
          </a:p>
        </p:txBody>
      </p:sp>
      <p:sp>
        <p:nvSpPr>
          <p:cNvPr id="630" name="Google Shape;630;p83"/>
          <p:cNvSpPr txBox="1"/>
          <p:nvPr/>
        </p:nvSpPr>
        <p:spPr>
          <a:xfrm>
            <a:off x="418250" y="213575"/>
            <a:ext cx="5125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631" name="Google Shape;631;p83"/>
          <p:cNvSpPr txBox="1"/>
          <p:nvPr/>
        </p:nvSpPr>
        <p:spPr>
          <a:xfrm>
            <a:off x="428250" y="1131275"/>
            <a:ext cx="2235300" cy="38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app-routing.module.ts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Basics Checklist: Activating a Route</a:t>
            </a:r>
            <a:endParaRPr sz="3400"/>
          </a:p>
        </p:txBody>
      </p:sp>
      <p:sp>
        <p:nvSpPr>
          <p:cNvPr id="145" name="Google Shape;145;p30"/>
          <p:cNvSpPr txBox="1"/>
          <p:nvPr/>
        </p:nvSpPr>
        <p:spPr>
          <a:xfrm>
            <a:off x="418250" y="213575"/>
            <a:ext cx="619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3-1-3</a:t>
            </a:r>
            <a:endParaRPr/>
          </a:p>
        </p:txBody>
      </p:sp>
      <p:sp>
        <p:nvSpPr>
          <p:cNvPr id="146" name="Google Shape;146;p30"/>
          <p:cNvSpPr txBox="1"/>
          <p:nvPr/>
        </p:nvSpPr>
        <p:spPr>
          <a:xfrm>
            <a:off x="404125" y="4647525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0"/>
          <p:cNvSpPr txBox="1"/>
          <p:nvPr/>
        </p:nvSpPr>
        <p:spPr>
          <a:xfrm>
            <a:off x="311700" y="1322625"/>
            <a:ext cx="3371400" cy="3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Add the RouterLink directive as an attribute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Clickable element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Enclose in square brackets</a:t>
            </a:r>
            <a:endParaRPr>
              <a:solidFill>
                <a:schemeClr val="dk1"/>
              </a:solidFill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Bind to a link parameters array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First element is the Url segment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All other elements are route parameters or additional Url segments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30"/>
          <p:cNvSpPr txBox="1"/>
          <p:nvPr/>
        </p:nvSpPr>
        <p:spPr>
          <a:xfrm>
            <a:off x="3605900" y="1322625"/>
            <a:ext cx="5331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&lt;a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routerLink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]=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"['/welcome']"</a:t>
            </a:r>
            <a:r>
              <a:rPr b="1" lang="en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r>
              <a:rPr b="1" lang="en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b="1" sz="12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Routing to Features</a:t>
            </a:r>
            <a:endParaRPr sz="3400"/>
          </a:p>
        </p:txBody>
      </p:sp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311700" y="1396375"/>
            <a:ext cx="8520600" cy="26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Setting up for Feature Routing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Route Path Naming Strategies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Activating a Route with Code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Accessing Feature Routes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Defining a Routing Module</a:t>
            </a:r>
            <a:endParaRPr sz="2400"/>
          </a:p>
        </p:txBody>
      </p:sp>
      <p:sp>
        <p:nvSpPr>
          <p:cNvPr id="155" name="Google Shape;155;p31"/>
          <p:cNvSpPr txBox="1"/>
          <p:nvPr/>
        </p:nvSpPr>
        <p:spPr>
          <a:xfrm>
            <a:off x="418250" y="213575"/>
            <a:ext cx="619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4-1</a:t>
            </a:r>
            <a:endParaRPr/>
          </a:p>
        </p:txBody>
      </p:sp>
      <p:sp>
        <p:nvSpPr>
          <p:cNvPr id="156" name="Google Shape;156;p31"/>
          <p:cNvSpPr txBox="1"/>
          <p:nvPr/>
        </p:nvSpPr>
        <p:spPr>
          <a:xfrm>
            <a:off x="404125" y="4647525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Routing to Features</a:t>
            </a:r>
            <a:r>
              <a:rPr lang="en" sz="3000"/>
              <a:t> Checklist: Configuration</a:t>
            </a:r>
            <a:endParaRPr sz="3000"/>
          </a:p>
        </p:txBody>
      </p:sp>
      <p:sp>
        <p:nvSpPr>
          <p:cNvPr id="162" name="Google Shape;162;p32"/>
          <p:cNvSpPr txBox="1"/>
          <p:nvPr/>
        </p:nvSpPr>
        <p:spPr>
          <a:xfrm>
            <a:off x="418250" y="213575"/>
            <a:ext cx="619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-1-1</a:t>
            </a:r>
            <a:endParaRPr/>
          </a:p>
        </p:txBody>
      </p:sp>
      <p:sp>
        <p:nvSpPr>
          <p:cNvPr id="163" name="Google Shape;163;p32"/>
          <p:cNvSpPr txBox="1"/>
          <p:nvPr/>
        </p:nvSpPr>
        <p:spPr>
          <a:xfrm>
            <a:off x="404125" y="4647525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 txBox="1"/>
          <p:nvPr/>
        </p:nvSpPr>
        <p:spPr>
          <a:xfrm>
            <a:off x="311700" y="1322625"/>
            <a:ext cx="3371400" cy="3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Import RouterModule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Be sure to use RouterModule.forChild()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Config the routes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Order matters!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5" name="Google Shape;165;p32"/>
          <p:cNvSpPr txBox="1"/>
          <p:nvPr/>
        </p:nvSpPr>
        <p:spPr>
          <a:xfrm>
            <a:off x="3605900" y="1322625"/>
            <a:ext cx="5331000" cy="23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RouterModule.forChild([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path: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component: ProductListComponent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Routing to Features Checklist: Naming Routes</a:t>
            </a:r>
            <a:endParaRPr sz="3000"/>
          </a:p>
        </p:txBody>
      </p:sp>
      <p:sp>
        <p:nvSpPr>
          <p:cNvPr id="171" name="Google Shape;171;p33"/>
          <p:cNvSpPr txBox="1"/>
          <p:nvPr/>
        </p:nvSpPr>
        <p:spPr>
          <a:xfrm>
            <a:off x="418250" y="213575"/>
            <a:ext cx="619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4-1-2</a:t>
            </a:r>
            <a:endParaRPr/>
          </a:p>
        </p:txBody>
      </p:sp>
      <p:sp>
        <p:nvSpPr>
          <p:cNvPr id="172" name="Google Shape;172;p33"/>
          <p:cNvSpPr txBox="1"/>
          <p:nvPr/>
        </p:nvSpPr>
        <p:spPr>
          <a:xfrm>
            <a:off x="404125" y="4647525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3"/>
          <p:cNvSpPr txBox="1"/>
          <p:nvPr/>
        </p:nvSpPr>
        <p:spPr>
          <a:xfrm>
            <a:off x="311700" y="1322625"/>
            <a:ext cx="3371400" cy="3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Use a common root path name for related feature routes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products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products:id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products:id/edit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