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Proxima Nova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roximaNova-italic.fntdata"/><Relationship Id="rId16" Type="http://schemas.openxmlformats.org/officeDocument/2006/relationships/slide" Target="slides/slide10.xml"/><Relationship Id="rId38" Type="http://schemas.openxmlformats.org/officeDocument/2006/relationships/font" Target="fonts/ProximaNova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e4eaecda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e4eaecda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e4eaecda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e4eaecda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e4eaecda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e4eaecda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e4eaecda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e4eaecda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e4eaecda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e4eaecda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e4eaecda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e4eaecda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e4eaecda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e4eaecda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ea1c0eae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ea1c0eae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ea1c0eae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ea1c0eae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ea1c0eae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ea1c0eae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e3995d40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e3995d40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ea1c0eae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ea1c0eae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ea1c0eae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ea1c0eae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ea1c0eae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ea1c0eae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ea1c0eae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ea1c0eae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ea1c0eae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ea1c0eae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ea1c0eae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ea1c0eae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ea1c0eae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ea1c0eae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ea1c0eae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ea1c0eae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e3995d40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e3995d40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e4eaecda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e4eaecda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e4eaecd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e4eaecd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ea1c0eae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ea1c0eae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e3995d4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e3995d4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e4eaecd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e4eaecd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e4eaecda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e4eaecda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e3995d40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e3995d4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e3995d40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e3995d4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Angular Reactive Forms</a:t>
            </a:r>
            <a:endParaRPr sz="3600"/>
          </a:p>
        </p:txBody>
      </p:sp>
      <p:cxnSp>
        <p:nvCxnSpPr>
          <p:cNvPr id="105" name="Google Shape;105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formGroup</a:t>
            </a:r>
            <a:endParaRPr sz="3400"/>
          </a:p>
        </p:txBody>
      </p:sp>
      <p:sp>
        <p:nvSpPr>
          <p:cNvPr id="192" name="Google Shape;192;p34"/>
          <p:cNvSpPr/>
          <p:nvPr/>
        </p:nvSpPr>
        <p:spPr>
          <a:xfrm>
            <a:off x="514800" y="1446375"/>
            <a:ext cx="8317500" cy="845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&lt;form (ngSubmit)=”save()” [formGroup]=”customerForm”&gt;</a:t>
            </a:r>
            <a:endParaRPr b="1" sz="1800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…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&lt;/form&gt;</a:t>
            </a:r>
            <a:endParaRPr b="1" sz="1800"/>
          </a:p>
        </p:txBody>
      </p:sp>
      <p:sp>
        <p:nvSpPr>
          <p:cNvPr id="193" name="Google Shape;193;p34"/>
          <p:cNvSpPr/>
          <p:nvPr/>
        </p:nvSpPr>
        <p:spPr>
          <a:xfrm>
            <a:off x="551575" y="1139925"/>
            <a:ext cx="3238800" cy="3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customer.component.html</a:t>
            </a:r>
            <a:endParaRPr b="1" sz="1800"/>
          </a:p>
        </p:txBody>
      </p:sp>
      <p:sp>
        <p:nvSpPr>
          <p:cNvPr id="194" name="Google Shape;194;p34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formControlName</a:t>
            </a:r>
            <a:endParaRPr sz="3400"/>
          </a:p>
        </p:txBody>
      </p:sp>
      <p:sp>
        <p:nvSpPr>
          <p:cNvPr id="200" name="Google Shape;200;p35"/>
          <p:cNvSpPr/>
          <p:nvPr/>
        </p:nvSpPr>
        <p:spPr>
          <a:xfrm>
            <a:off x="514800" y="1446375"/>
            <a:ext cx="8317500" cy="3426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&lt;form (ngSubmit)=”save()” [formGroup]=”customerForm”&gt;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&lt;fieldset&gt;</a:t>
            </a:r>
            <a:endParaRPr b="1" sz="1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&lt;label for=”firstNameId”&gt;First Name&lt;/label&gt;</a:t>
            </a:r>
            <a:endParaRPr b="1" sz="1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&lt;input id=”firstNameId” type=”text” </a:t>
            </a:r>
            <a:endParaRPr b="1" sz="1800"/>
          </a:p>
          <a:p>
            <a:pPr indent="45720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formControlName=”firstName”&gt;</a:t>
            </a:r>
            <a:endParaRPr b="1" sz="1800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&lt;/fieldset&gt;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&lt;/form&gt;</a:t>
            </a:r>
            <a:endParaRPr b="1" sz="1800"/>
          </a:p>
        </p:txBody>
      </p:sp>
      <p:sp>
        <p:nvSpPr>
          <p:cNvPr id="201" name="Google Shape;201;p35"/>
          <p:cNvSpPr/>
          <p:nvPr/>
        </p:nvSpPr>
        <p:spPr>
          <a:xfrm>
            <a:off x="551575" y="1139925"/>
            <a:ext cx="3064200" cy="3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customer.component.html</a:t>
            </a:r>
            <a:endParaRPr b="1" sz="1800"/>
          </a:p>
        </p:txBody>
      </p:sp>
      <p:sp>
        <p:nvSpPr>
          <p:cNvPr id="202" name="Google Shape;202;p35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Accessing the Form Model Properties</a:t>
            </a:r>
            <a:endParaRPr sz="3400"/>
          </a:p>
        </p:txBody>
      </p:sp>
      <p:sp>
        <p:nvSpPr>
          <p:cNvPr id="208" name="Google Shape;208;p36"/>
          <p:cNvSpPr/>
          <p:nvPr/>
        </p:nvSpPr>
        <p:spPr>
          <a:xfrm>
            <a:off x="514800" y="2441875"/>
            <a:ext cx="8317500" cy="2431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firstName = new FormControl();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ngOnInit(): void {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this.customerForm = new FormGroup({</a:t>
            </a:r>
            <a:endParaRPr b="1" sz="1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firstName: this.firstName,</a:t>
            </a:r>
            <a:endParaRPr b="1" sz="1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...</a:t>
            </a:r>
            <a:endParaRPr b="1" sz="1800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});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}</a:t>
            </a:r>
            <a:endParaRPr b="1" sz="1800"/>
          </a:p>
        </p:txBody>
      </p:sp>
      <p:sp>
        <p:nvSpPr>
          <p:cNvPr id="209" name="Google Shape;209;p36"/>
          <p:cNvSpPr/>
          <p:nvPr/>
        </p:nvSpPr>
        <p:spPr>
          <a:xfrm>
            <a:off x="514800" y="1321375"/>
            <a:ext cx="8317500" cy="1042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customerForm.controls.firstName.valid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customerForm.get(‘firstName’).valid</a:t>
            </a:r>
            <a:endParaRPr b="1" sz="1800"/>
          </a:p>
        </p:txBody>
      </p:sp>
      <p:sp>
        <p:nvSpPr>
          <p:cNvPr id="210" name="Google Shape;210;p36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Using setValue and patchValue</a:t>
            </a:r>
            <a:endParaRPr sz="3400"/>
          </a:p>
        </p:txBody>
      </p:sp>
      <p:sp>
        <p:nvSpPr>
          <p:cNvPr id="216" name="Google Shape;216;p37"/>
          <p:cNvSpPr/>
          <p:nvPr/>
        </p:nvSpPr>
        <p:spPr>
          <a:xfrm>
            <a:off x="514800" y="3117275"/>
            <a:ext cx="8317500" cy="1756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this.customerForm.patchValue({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firstName: ‘Jack’,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lastName: ‘Harkness’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});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17" name="Google Shape;217;p37"/>
          <p:cNvSpPr/>
          <p:nvPr/>
        </p:nvSpPr>
        <p:spPr>
          <a:xfrm>
            <a:off x="514800" y="1321375"/>
            <a:ext cx="8317500" cy="1605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this.customerForm.setValue({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firstName: ‘Jack’,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lastName: ‘Harkness’,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Email: ‘jack@torchwood.com’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});</a:t>
            </a:r>
            <a:endParaRPr b="1" sz="1800"/>
          </a:p>
        </p:txBody>
      </p:sp>
      <p:sp>
        <p:nvSpPr>
          <p:cNvPr id="218" name="Google Shape;218;p37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FormBuilder</a:t>
            </a:r>
            <a:endParaRPr sz="3600"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Creates a form model from a configuration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Shortens boilerplate code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Provided as a service</a:t>
            </a:r>
            <a:endParaRPr sz="2400"/>
          </a:p>
        </p:txBody>
      </p:sp>
      <p:sp>
        <p:nvSpPr>
          <p:cNvPr id="225" name="Google Shape;225;p38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FormBuilder steps</a:t>
            </a:r>
            <a:endParaRPr sz="3600"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396375"/>
            <a:ext cx="8520600" cy="14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Import FormBuilder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Inject the FormBuilder instance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the instance</a:t>
            </a:r>
            <a:endParaRPr sz="2400"/>
          </a:p>
        </p:txBody>
      </p:sp>
      <p:sp>
        <p:nvSpPr>
          <p:cNvPr id="232" name="Google Shape;232;p39"/>
          <p:cNvSpPr/>
          <p:nvPr/>
        </p:nvSpPr>
        <p:spPr>
          <a:xfrm>
            <a:off x="5096750" y="2888675"/>
            <a:ext cx="3572400" cy="1605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this.customerForm.setValue({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firstName: null,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lastName: null,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Email: null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});</a:t>
            </a:r>
            <a:endParaRPr b="1" sz="1800"/>
          </a:p>
        </p:txBody>
      </p:sp>
      <p:sp>
        <p:nvSpPr>
          <p:cNvPr id="233" name="Google Shape;233;p39"/>
          <p:cNvSpPr/>
          <p:nvPr/>
        </p:nvSpPr>
        <p:spPr>
          <a:xfrm>
            <a:off x="5096750" y="1827175"/>
            <a:ext cx="3572400" cy="987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constructor(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Private fb: FormBuilder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) {}</a:t>
            </a:r>
            <a:endParaRPr b="1" sz="1800"/>
          </a:p>
        </p:txBody>
      </p:sp>
      <p:sp>
        <p:nvSpPr>
          <p:cNvPr id="234" name="Google Shape;234;p39"/>
          <p:cNvSpPr/>
          <p:nvPr/>
        </p:nvSpPr>
        <p:spPr>
          <a:xfrm>
            <a:off x="5096750" y="647700"/>
            <a:ext cx="3572400" cy="1110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Import {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FormBuilder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} from ‘@angular/forms’;</a:t>
            </a:r>
            <a:endParaRPr b="1" sz="1800"/>
          </a:p>
        </p:txBody>
      </p:sp>
      <p:sp>
        <p:nvSpPr>
          <p:cNvPr id="235" name="Google Shape;235;p39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FormBuilder’s FormControl Syntax</a:t>
            </a:r>
            <a:endParaRPr sz="3600"/>
          </a:p>
        </p:txBody>
      </p:sp>
      <p:sp>
        <p:nvSpPr>
          <p:cNvPr id="241" name="Google Shape;241;p40"/>
          <p:cNvSpPr/>
          <p:nvPr/>
        </p:nvSpPr>
        <p:spPr>
          <a:xfrm>
            <a:off x="420850" y="3773630"/>
            <a:ext cx="7294500" cy="1234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this.customerForm = this.fb.group({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firstName: [‘’],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sendCatalog: [{ value: true, disabled: false}]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});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42" name="Google Shape;242;p40"/>
          <p:cNvSpPr/>
          <p:nvPr/>
        </p:nvSpPr>
        <p:spPr>
          <a:xfrm>
            <a:off x="420850" y="2431575"/>
            <a:ext cx="7294500" cy="1276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this.customerForm = this.fb.group({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firstName: {value: ‘n/a’, disabled: true},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sendCatalog: { value: true, disabled: false}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});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43" name="Google Shape;243;p40"/>
          <p:cNvSpPr/>
          <p:nvPr/>
        </p:nvSpPr>
        <p:spPr>
          <a:xfrm>
            <a:off x="420850" y="1139525"/>
            <a:ext cx="7294500" cy="1234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this.customerForm = this.fb.group({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firstName: ‘’,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sendCatalog: true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});</a:t>
            </a:r>
            <a:endParaRPr b="1" sz="1800"/>
          </a:p>
        </p:txBody>
      </p:sp>
      <p:sp>
        <p:nvSpPr>
          <p:cNvPr id="244" name="Google Shape;244;p40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Validation</a:t>
            </a:r>
            <a:endParaRPr sz="3400"/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Setting Built-in Validation Rules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Adjusting Validation Rules at Runtime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Custom Validators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Custom Validators with Parameters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Cross-field Validation</a:t>
            </a:r>
            <a:endParaRPr sz="2400"/>
          </a:p>
        </p:txBody>
      </p:sp>
      <p:sp>
        <p:nvSpPr>
          <p:cNvPr id="251" name="Google Shape;251;p41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Setting Built-in Validation Rules</a:t>
            </a:r>
            <a:endParaRPr sz="3400"/>
          </a:p>
        </p:txBody>
      </p:sp>
      <p:sp>
        <p:nvSpPr>
          <p:cNvPr id="257" name="Google Shape;257;p42"/>
          <p:cNvSpPr/>
          <p:nvPr/>
        </p:nvSpPr>
        <p:spPr>
          <a:xfrm>
            <a:off x="514800" y="1321375"/>
            <a:ext cx="8317500" cy="282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.customerForm =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.fb.group({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firstName: [</a:t>
            </a:r>
            <a:r>
              <a:rPr b="1" lang="en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, [Validators.required, Validators.minLength(</a:t>
            </a:r>
            <a:r>
              <a:rPr b="1" lang="en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)]],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lastName: [</a:t>
            </a:r>
            <a:r>
              <a:rPr b="1" lang="en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, [Validators.required, Validators.maxLength(</a:t>
            </a:r>
            <a:r>
              <a:rPr b="1" lang="en" sz="18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)]]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58" name="Google Shape;258;p42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Adjusting Validation Rules at Runtime</a:t>
            </a:r>
            <a:endParaRPr sz="3400"/>
          </a:p>
        </p:txBody>
      </p:sp>
      <p:sp>
        <p:nvSpPr>
          <p:cNvPr id="264" name="Google Shape;264;p43"/>
          <p:cNvSpPr/>
          <p:nvPr/>
        </p:nvSpPr>
        <p:spPr>
          <a:xfrm>
            <a:off x="514800" y="1321375"/>
            <a:ext cx="8317500" cy="282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phoneControl.setValidators(Validators.required);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phoneControl.clearValidators();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phoneControl.updateValueAndValidity();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43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18696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Angular Forms</a:t>
            </a:r>
            <a:endParaRPr sz="3400"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237930"/>
            <a:ext cx="4260300" cy="23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Easy to use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Similar to Angular 1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Two-way data binding -&gt; Minimal component code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Automatically tracks form and input element state</a:t>
            </a:r>
            <a:endParaRPr b="1"/>
          </a:p>
        </p:txBody>
      </p:sp>
      <p:sp>
        <p:nvSpPr>
          <p:cNvPr id="112" name="Google Shape;112;p26"/>
          <p:cNvSpPr txBox="1"/>
          <p:nvPr/>
        </p:nvSpPr>
        <p:spPr>
          <a:xfrm>
            <a:off x="252100" y="865850"/>
            <a:ext cx="2462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Template-driven</a:t>
            </a:r>
            <a:r>
              <a:rPr b="1" lang="en" sz="2000">
                <a:solidFill>
                  <a:schemeClr val="dk2"/>
                </a:solidFill>
              </a:rPr>
              <a:t>: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4558050" y="1243250"/>
            <a:ext cx="42603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More flexible -&gt; more complex scenarios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Immutable data model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Easier to perform an action on a value change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Reactive transformations -&gt; DebounceTime or DistinctUntilChanged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Easily add input elements dynamically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Easier unit testing</a:t>
            </a:r>
            <a:endParaRPr b="1"/>
          </a:p>
        </p:txBody>
      </p:sp>
      <p:sp>
        <p:nvSpPr>
          <p:cNvPr id="114" name="Google Shape;114;p26"/>
          <p:cNvSpPr txBox="1"/>
          <p:nvPr/>
        </p:nvSpPr>
        <p:spPr>
          <a:xfrm>
            <a:off x="4498462" y="871166"/>
            <a:ext cx="174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</a:rPr>
              <a:t>Reactive:</a:t>
            </a:r>
            <a:endParaRPr b="1" sz="2000">
              <a:solidFill>
                <a:schemeClr val="accent5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Custom Validators</a:t>
            </a:r>
            <a:endParaRPr sz="3400"/>
          </a:p>
        </p:txBody>
      </p:sp>
      <p:sp>
        <p:nvSpPr>
          <p:cNvPr id="271" name="Google Shape;271;p44"/>
          <p:cNvSpPr/>
          <p:nvPr/>
        </p:nvSpPr>
        <p:spPr>
          <a:xfrm>
            <a:off x="514800" y="1321375"/>
            <a:ext cx="8317500" cy="282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myCustomValidator(c: AbstractControl): {[key: string]: boolean} | null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(somethingIsWrong)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'myvalidator'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44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Custom Validators with Parameters</a:t>
            </a:r>
            <a:endParaRPr sz="3400"/>
          </a:p>
        </p:txBody>
      </p:sp>
      <p:sp>
        <p:nvSpPr>
          <p:cNvPr id="278" name="Google Shape;278;p45"/>
          <p:cNvSpPr/>
          <p:nvPr/>
        </p:nvSpPr>
        <p:spPr>
          <a:xfrm>
            <a:off x="514800" y="1321375"/>
            <a:ext cx="8317500" cy="282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myCustomValidator(param: any): ValidatorFn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(c: AbstractControl): {[key: string]: boolean} | null =&gt;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(somethingIsWrong)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'myvalidator'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45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Cross-field Validation</a:t>
            </a:r>
            <a:endParaRPr sz="3400"/>
          </a:p>
        </p:txBody>
      </p:sp>
      <p:sp>
        <p:nvSpPr>
          <p:cNvPr id="285" name="Google Shape;285;p46"/>
          <p:cNvSpPr/>
          <p:nvPr/>
        </p:nvSpPr>
        <p:spPr>
          <a:xfrm>
            <a:off x="514800" y="1321375"/>
            <a:ext cx="8317500" cy="282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.customerForm =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.fb.group({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emailGroup: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.fb.group({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email: [</a:t>
            </a:r>
            <a:r>
              <a:rPr b="1" lang="en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, [Validators.required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, Validators.pattern(</a:t>
            </a:r>
            <a:r>
              <a:rPr b="1" lang="en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'[a-zA-Z0-9._%+-]+@[a-zA-Z0-9.-]+'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]],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confirmEmail: [</a:t>
            </a:r>
            <a:r>
              <a:rPr b="1" lang="en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, Validators.required],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}, {validator: emailMatcher})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)};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46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Reacting to changes</a:t>
            </a:r>
            <a:endParaRPr sz="3400"/>
          </a:p>
        </p:txBody>
      </p:sp>
      <p:sp>
        <p:nvSpPr>
          <p:cNvPr id="292" name="Google Shape;292;p47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Watching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Reacting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Reactive Transformation</a:t>
            </a:r>
            <a:endParaRPr sz="2400"/>
          </a:p>
        </p:txBody>
      </p:sp>
      <p:sp>
        <p:nvSpPr>
          <p:cNvPr id="293" name="Google Shape;293;p47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Watching</a:t>
            </a:r>
            <a:endParaRPr sz="3400"/>
          </a:p>
        </p:txBody>
      </p:sp>
      <p:sp>
        <p:nvSpPr>
          <p:cNvPr id="299" name="Google Shape;299;p4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valueChanges property emits events on value changes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valueChanges is an Observable&lt;any&gt;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Observable is a collection of events that arrive asynchronously over time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Subscribe to the observable to watch the events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statusChanges property emits events on validation changes</a:t>
            </a:r>
            <a:endParaRPr sz="2400"/>
          </a:p>
        </p:txBody>
      </p:sp>
      <p:sp>
        <p:nvSpPr>
          <p:cNvPr id="300" name="Google Shape;300;p48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Reacting</a:t>
            </a:r>
            <a:endParaRPr sz="3400"/>
          </a:p>
        </p:txBody>
      </p:sp>
      <p:sp>
        <p:nvSpPr>
          <p:cNvPr id="306" name="Google Shape;306;p4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Validation rules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Validation messages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User interface elements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Automatic suggestions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 more...</a:t>
            </a:r>
            <a:endParaRPr sz="2400"/>
          </a:p>
        </p:txBody>
      </p:sp>
      <p:sp>
        <p:nvSpPr>
          <p:cNvPr id="307" name="Google Shape;307;p49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Reactive Transformation</a:t>
            </a:r>
            <a:endParaRPr sz="3400"/>
          </a:p>
        </p:txBody>
      </p:sp>
      <p:sp>
        <p:nvSpPr>
          <p:cNvPr id="313" name="Google Shape;313;p50"/>
          <p:cNvSpPr txBox="1"/>
          <p:nvPr>
            <p:ph idx="1" type="body"/>
          </p:nvPr>
        </p:nvSpPr>
        <p:spPr>
          <a:xfrm>
            <a:off x="311700" y="1396375"/>
            <a:ext cx="8520600" cy="10509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Ignores events until a specific time has passed without another event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debounceTime(1000) waits for 1000 milliseconds (1 sec) of no events before emitting another event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0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15" name="Google Shape;315;p50"/>
          <p:cNvSpPr txBox="1"/>
          <p:nvPr/>
        </p:nvSpPr>
        <p:spPr>
          <a:xfrm>
            <a:off x="428250" y="1131275"/>
            <a:ext cx="1538400" cy="38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debounceTime</a:t>
            </a:r>
            <a:endParaRPr b="1"/>
          </a:p>
        </p:txBody>
      </p:sp>
      <p:sp>
        <p:nvSpPr>
          <p:cNvPr id="316" name="Google Shape;316;p50"/>
          <p:cNvSpPr txBox="1"/>
          <p:nvPr>
            <p:ph idx="1" type="body"/>
          </p:nvPr>
        </p:nvSpPr>
        <p:spPr>
          <a:xfrm>
            <a:off x="311700" y="2836850"/>
            <a:ext cx="8520600" cy="4647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Emits a value, then ignores subsequent values for a specific amount of time</a:t>
            </a:r>
            <a:endParaRPr/>
          </a:p>
        </p:txBody>
      </p:sp>
      <p:sp>
        <p:nvSpPr>
          <p:cNvPr id="317" name="Google Shape;317;p50"/>
          <p:cNvSpPr txBox="1"/>
          <p:nvPr/>
        </p:nvSpPr>
        <p:spPr>
          <a:xfrm>
            <a:off x="428250" y="2571750"/>
            <a:ext cx="1538400" cy="38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throttleTime</a:t>
            </a:r>
            <a:endParaRPr b="1"/>
          </a:p>
        </p:txBody>
      </p:sp>
      <p:sp>
        <p:nvSpPr>
          <p:cNvPr id="318" name="Google Shape;318;p50"/>
          <p:cNvSpPr txBox="1"/>
          <p:nvPr>
            <p:ph idx="1" type="body"/>
          </p:nvPr>
        </p:nvSpPr>
        <p:spPr>
          <a:xfrm>
            <a:off x="311700" y="3674450"/>
            <a:ext cx="8520600" cy="4647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Suppresses duplicate consecutive items</a:t>
            </a:r>
            <a:endParaRPr/>
          </a:p>
        </p:txBody>
      </p:sp>
      <p:sp>
        <p:nvSpPr>
          <p:cNvPr id="319" name="Google Shape;319;p50"/>
          <p:cNvSpPr txBox="1"/>
          <p:nvPr/>
        </p:nvSpPr>
        <p:spPr>
          <a:xfrm>
            <a:off x="428250" y="3409350"/>
            <a:ext cx="2081100" cy="38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distinctUntilChanged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Dynamically Duplicate Input Elements</a:t>
            </a:r>
            <a:endParaRPr sz="3400"/>
          </a:p>
        </p:txBody>
      </p:sp>
      <p:sp>
        <p:nvSpPr>
          <p:cNvPr id="325" name="Google Shape;325;p51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</a:pPr>
            <a:r>
              <a:rPr lang="en" sz="2400"/>
              <a:t>Define the input element(s) to duplicate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Define a FormGroup, if needed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Refactor to make copies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FormArray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Loop through the FormArray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Duplicate the input element(s)</a:t>
            </a:r>
            <a:endParaRPr sz="2400"/>
          </a:p>
        </p:txBody>
      </p:sp>
      <p:sp>
        <p:nvSpPr>
          <p:cNvPr id="326" name="Google Shape;326;p51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Reactive Form in Context</a:t>
            </a:r>
            <a:endParaRPr sz="3400"/>
          </a:p>
        </p:txBody>
      </p:sp>
      <p:sp>
        <p:nvSpPr>
          <p:cNvPr id="332" name="Google Shape;332;p52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Sample Application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Routing to the Form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Reading a Route Parameter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Setting a canDeactivate Guard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Refactoring to a Custom Validation Class</a:t>
            </a:r>
            <a:endParaRPr sz="2400"/>
          </a:p>
        </p:txBody>
      </p:sp>
      <p:sp>
        <p:nvSpPr>
          <p:cNvPr id="333" name="Google Shape;333;p52"/>
          <p:cNvSpPr txBox="1"/>
          <p:nvPr/>
        </p:nvSpPr>
        <p:spPr>
          <a:xfrm>
            <a:off x="320350" y="284750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CRUD Using HTTP</a:t>
            </a:r>
            <a:endParaRPr sz="3600"/>
          </a:p>
        </p:txBody>
      </p:sp>
      <p:sp>
        <p:nvSpPr>
          <p:cNvPr id="339" name="Google Shape;339;p53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Access Service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Creating Data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Reading Data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Updating Data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Deleting Data</a:t>
            </a:r>
            <a:endParaRPr sz="2400"/>
          </a:p>
        </p:txBody>
      </p:sp>
      <p:sp>
        <p:nvSpPr>
          <p:cNvPr id="340" name="Google Shape;340;p53"/>
          <p:cNvSpPr txBox="1"/>
          <p:nvPr/>
        </p:nvSpPr>
        <p:spPr>
          <a:xfrm>
            <a:off x="320350" y="284750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>
            <a:off x="505225" y="459450"/>
            <a:ext cx="8327100" cy="1818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Template-driven</a:t>
            </a:r>
            <a:endParaRPr b="1"/>
          </a:p>
        </p:txBody>
      </p:sp>
      <p:sp>
        <p:nvSpPr>
          <p:cNvPr id="121" name="Google Shape;121;p27"/>
          <p:cNvSpPr/>
          <p:nvPr/>
        </p:nvSpPr>
        <p:spPr>
          <a:xfrm>
            <a:off x="2733500" y="955583"/>
            <a:ext cx="1366800" cy="4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Template</a:t>
            </a:r>
            <a:endParaRPr b="1"/>
          </a:p>
        </p:txBody>
      </p:sp>
      <p:sp>
        <p:nvSpPr>
          <p:cNvPr id="122" name="Google Shape;122;p27"/>
          <p:cNvSpPr/>
          <p:nvPr/>
        </p:nvSpPr>
        <p:spPr>
          <a:xfrm>
            <a:off x="7229125" y="991175"/>
            <a:ext cx="1366800" cy="477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Component</a:t>
            </a:r>
            <a:endParaRPr b="1"/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75" y="819775"/>
            <a:ext cx="2266950" cy="1238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27"/>
          <p:cNvSpPr/>
          <p:nvPr/>
        </p:nvSpPr>
        <p:spPr>
          <a:xfrm>
            <a:off x="4645250" y="808425"/>
            <a:ext cx="2229300" cy="772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public firstName = ‘Ethan’,</a:t>
            </a:r>
            <a:endParaRPr b="1"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public lastName = ‘Hunt’,</a:t>
            </a:r>
            <a:endParaRPr b="1"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public email = ‘’,</a:t>
            </a:r>
            <a:endParaRPr b="1"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public sendCatalog = false,</a:t>
            </a:r>
            <a:endParaRPr b="1" sz="1000"/>
          </a:p>
        </p:txBody>
      </p:sp>
      <p:cxnSp>
        <p:nvCxnSpPr>
          <p:cNvPr id="125" name="Google Shape;125;p27"/>
          <p:cNvCxnSpPr>
            <a:stCxn id="124" idx="1"/>
            <a:endCxn id="121" idx="3"/>
          </p:cNvCxnSpPr>
          <p:nvPr/>
        </p:nvCxnSpPr>
        <p:spPr>
          <a:xfrm rot="10800000">
            <a:off x="4100450" y="1194525"/>
            <a:ext cx="54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6" name="Google Shape;126;p27"/>
          <p:cNvSpPr/>
          <p:nvPr/>
        </p:nvSpPr>
        <p:spPr>
          <a:xfrm>
            <a:off x="525908" y="2364917"/>
            <a:ext cx="8327100" cy="1818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Reactive</a:t>
            </a:r>
            <a:endParaRPr b="1"/>
          </a:p>
        </p:txBody>
      </p:sp>
      <p:sp>
        <p:nvSpPr>
          <p:cNvPr id="127" name="Google Shape;127;p27"/>
          <p:cNvSpPr/>
          <p:nvPr/>
        </p:nvSpPr>
        <p:spPr>
          <a:xfrm>
            <a:off x="2754183" y="2861050"/>
            <a:ext cx="1366800" cy="4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Template</a:t>
            </a:r>
            <a:endParaRPr b="1"/>
          </a:p>
        </p:txBody>
      </p:sp>
      <p:sp>
        <p:nvSpPr>
          <p:cNvPr id="128" name="Google Shape;128;p27"/>
          <p:cNvSpPr/>
          <p:nvPr/>
        </p:nvSpPr>
        <p:spPr>
          <a:xfrm>
            <a:off x="7249808" y="2896642"/>
            <a:ext cx="1366800" cy="477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Component</a:t>
            </a:r>
            <a:endParaRPr b="1"/>
          </a:p>
        </p:txBody>
      </p:sp>
      <p:pic>
        <p:nvPicPr>
          <p:cNvPr id="129" name="Google Shape;1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933" y="2480867"/>
            <a:ext cx="2266950" cy="123825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0" name="Google Shape;130;p27"/>
          <p:cNvCxnSpPr>
            <a:stCxn id="131" idx="1"/>
            <a:endCxn id="127" idx="3"/>
          </p:cNvCxnSpPr>
          <p:nvPr/>
        </p:nvCxnSpPr>
        <p:spPr>
          <a:xfrm flipH="1">
            <a:off x="4120983" y="2842300"/>
            <a:ext cx="5448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2" name="Google Shape;132;p27"/>
          <p:cNvCxnSpPr>
            <a:stCxn id="122" idx="1"/>
            <a:endCxn id="124" idx="3"/>
          </p:cNvCxnSpPr>
          <p:nvPr/>
        </p:nvCxnSpPr>
        <p:spPr>
          <a:xfrm rot="10800000">
            <a:off x="6874525" y="1194425"/>
            <a:ext cx="354600" cy="35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3" name="Google Shape;133;p27"/>
          <p:cNvSpPr/>
          <p:nvPr/>
        </p:nvSpPr>
        <p:spPr>
          <a:xfrm>
            <a:off x="4703575" y="3826225"/>
            <a:ext cx="2229300" cy="772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public firstName = ‘Ethan’,</a:t>
            </a:r>
            <a:endParaRPr b="1"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public lastName = ‘Hunt’,</a:t>
            </a:r>
            <a:endParaRPr b="1"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public email = ‘’,</a:t>
            </a:r>
            <a:endParaRPr b="1"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public sendCatalog = false,</a:t>
            </a:r>
            <a:endParaRPr b="1" sz="1000"/>
          </a:p>
        </p:txBody>
      </p:sp>
      <p:cxnSp>
        <p:nvCxnSpPr>
          <p:cNvPr id="134" name="Google Shape;134;p27"/>
          <p:cNvCxnSpPr>
            <a:stCxn id="129" idx="3"/>
            <a:endCxn id="128" idx="1"/>
          </p:cNvCxnSpPr>
          <p:nvPr/>
        </p:nvCxnSpPr>
        <p:spPr>
          <a:xfrm>
            <a:off x="6932883" y="3099992"/>
            <a:ext cx="316800" cy="35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7"/>
          <p:cNvCxnSpPr>
            <a:stCxn id="133" idx="3"/>
          </p:cNvCxnSpPr>
          <p:nvPr/>
        </p:nvCxnSpPr>
        <p:spPr>
          <a:xfrm flipH="1" rot="10800000">
            <a:off x="6932875" y="3417025"/>
            <a:ext cx="381900" cy="795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7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Sending an HTTP Request</a:t>
            </a:r>
            <a:endParaRPr sz="3600"/>
          </a:p>
        </p:txBody>
      </p:sp>
      <p:sp>
        <p:nvSpPr>
          <p:cNvPr id="346" name="Google Shape;346;p54"/>
          <p:cNvSpPr/>
          <p:nvPr/>
        </p:nvSpPr>
        <p:spPr>
          <a:xfrm>
            <a:off x="505225" y="1293750"/>
            <a:ext cx="1377300" cy="26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Data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Service</a:t>
            </a:r>
            <a:endParaRPr b="1"/>
          </a:p>
        </p:txBody>
      </p:sp>
      <p:sp>
        <p:nvSpPr>
          <p:cNvPr id="347" name="Google Shape;347;p54"/>
          <p:cNvSpPr/>
          <p:nvPr/>
        </p:nvSpPr>
        <p:spPr>
          <a:xfrm>
            <a:off x="7857625" y="1293625"/>
            <a:ext cx="974700" cy="2616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Server</a:t>
            </a:r>
            <a:endParaRPr b="1"/>
          </a:p>
        </p:txBody>
      </p:sp>
      <p:sp>
        <p:nvSpPr>
          <p:cNvPr id="348" name="Google Shape;348;p54"/>
          <p:cNvSpPr/>
          <p:nvPr/>
        </p:nvSpPr>
        <p:spPr>
          <a:xfrm>
            <a:off x="3923500" y="1290450"/>
            <a:ext cx="1377300" cy="2616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Http Service</a:t>
            </a:r>
            <a:endParaRPr b="1"/>
          </a:p>
        </p:txBody>
      </p:sp>
      <p:sp>
        <p:nvSpPr>
          <p:cNvPr id="349" name="Google Shape;349;p54"/>
          <p:cNvSpPr txBox="1"/>
          <p:nvPr/>
        </p:nvSpPr>
        <p:spPr>
          <a:xfrm>
            <a:off x="2344375" y="1589800"/>
            <a:ext cx="907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Request (Get)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0" name="Google Shape;350;p54"/>
          <p:cNvSpPr txBox="1"/>
          <p:nvPr/>
        </p:nvSpPr>
        <p:spPr>
          <a:xfrm>
            <a:off x="2277175" y="2982245"/>
            <a:ext cx="10422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Response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51" name="Google Shape;351;p54"/>
          <p:cNvSpPr txBox="1"/>
          <p:nvPr/>
        </p:nvSpPr>
        <p:spPr>
          <a:xfrm>
            <a:off x="6039333" y="1687813"/>
            <a:ext cx="907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Request (GET)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52" name="Google Shape;352;p54"/>
          <p:cNvSpPr txBox="1"/>
          <p:nvPr/>
        </p:nvSpPr>
        <p:spPr>
          <a:xfrm>
            <a:off x="5972133" y="3133650"/>
            <a:ext cx="10422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Response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353" name="Google Shape;353;p54"/>
          <p:cNvCxnSpPr/>
          <p:nvPr/>
        </p:nvCxnSpPr>
        <p:spPr>
          <a:xfrm flipH="1" rot="10800000">
            <a:off x="1931025" y="2171200"/>
            <a:ext cx="1948800" cy="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54"/>
          <p:cNvCxnSpPr/>
          <p:nvPr/>
        </p:nvCxnSpPr>
        <p:spPr>
          <a:xfrm flipH="1" rot="10800000">
            <a:off x="5357075" y="2233700"/>
            <a:ext cx="2464800" cy="17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54"/>
          <p:cNvCxnSpPr/>
          <p:nvPr/>
        </p:nvCxnSpPr>
        <p:spPr>
          <a:xfrm rot="10800000">
            <a:off x="5285725" y="3488325"/>
            <a:ext cx="2571900" cy="26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54"/>
          <p:cNvCxnSpPr/>
          <p:nvPr/>
        </p:nvCxnSpPr>
        <p:spPr>
          <a:xfrm flipH="1">
            <a:off x="1922075" y="3372650"/>
            <a:ext cx="1984500" cy="17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357" name="Google Shape;357;p54"/>
          <p:cNvSpPr txBox="1"/>
          <p:nvPr/>
        </p:nvSpPr>
        <p:spPr>
          <a:xfrm>
            <a:off x="320350" y="284750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Building Reactive Forms</a:t>
            </a:r>
            <a:endParaRPr sz="3600"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Component Class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Angular Module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Template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Using setValue and patchValue</a:t>
            </a:r>
            <a:endParaRPr sz="2200"/>
          </a:p>
          <a:p>
            <a: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Simplifying with FormBuilder</a:t>
            </a:r>
            <a:endParaRPr sz="2200"/>
          </a:p>
        </p:txBody>
      </p:sp>
      <p:sp>
        <p:nvSpPr>
          <p:cNvPr id="143" name="Google Shape;143;p28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Form Model</a:t>
            </a:r>
            <a:endParaRPr sz="3600"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Root FormGroup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FormControl for each input element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Nested FormGroups as desired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FormArrays</a:t>
            </a:r>
            <a:endParaRPr sz="2400"/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075" y="320350"/>
            <a:ext cx="2815600" cy="45049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" name="Google Shape;151;p29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Creating a FormGroup</a:t>
            </a:r>
            <a:endParaRPr sz="3400"/>
          </a:p>
        </p:txBody>
      </p:sp>
      <p:sp>
        <p:nvSpPr>
          <p:cNvPr id="157" name="Google Shape;157;p30"/>
          <p:cNvSpPr/>
          <p:nvPr/>
        </p:nvSpPr>
        <p:spPr>
          <a:xfrm>
            <a:off x="514800" y="1446375"/>
            <a:ext cx="8317500" cy="3426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…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Import { FormGroup } from ‘@angular/forms’;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…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export class CustomerComponent implements OnInit {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customerForm: FormGroup;</a:t>
            </a:r>
            <a:endParaRPr b="1" sz="1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customer: Customer = new Customer();</a:t>
            </a:r>
            <a:endParaRPr b="1" sz="1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ngOnit(): void {</a:t>
            </a:r>
            <a:endParaRPr b="1" sz="1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this.customerForm = new FormGroup( { });</a:t>
            </a:r>
            <a:endParaRPr b="1" sz="1800"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}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}</a:t>
            </a:r>
            <a:endParaRPr b="1" sz="1800"/>
          </a:p>
        </p:txBody>
      </p:sp>
      <p:sp>
        <p:nvSpPr>
          <p:cNvPr id="158" name="Google Shape;158;p30"/>
          <p:cNvSpPr/>
          <p:nvPr/>
        </p:nvSpPr>
        <p:spPr>
          <a:xfrm>
            <a:off x="551575" y="1139925"/>
            <a:ext cx="3064200" cy="3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customer.component.ts</a:t>
            </a:r>
            <a:endParaRPr b="1" sz="1800"/>
          </a:p>
        </p:txBody>
      </p:sp>
      <p:sp>
        <p:nvSpPr>
          <p:cNvPr id="159" name="Google Shape;159;p30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Creating a FormControls</a:t>
            </a:r>
            <a:endParaRPr sz="3400"/>
          </a:p>
        </p:txBody>
      </p:sp>
      <p:sp>
        <p:nvSpPr>
          <p:cNvPr id="165" name="Google Shape;165;p31"/>
          <p:cNvSpPr/>
          <p:nvPr/>
        </p:nvSpPr>
        <p:spPr>
          <a:xfrm>
            <a:off x="514800" y="1446375"/>
            <a:ext cx="8317500" cy="3426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…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Import { FormGroup, FormControl } from ‘@angular/forms’;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…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export class CustomerComponent implements OnInit {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...</a:t>
            </a:r>
            <a:endParaRPr b="1" sz="1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ngOnit(): void {</a:t>
            </a:r>
            <a:endParaRPr b="1" sz="1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this.customerForm = new FormGroup( { </a:t>
            </a:r>
            <a:endParaRPr b="1" sz="18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firstName : new FormControl(),</a:t>
            </a:r>
            <a:endParaRPr b="1" sz="1800"/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last</a:t>
            </a:r>
            <a:r>
              <a:rPr b="1" lang="en" sz="1800"/>
              <a:t>Name : new FormControl(),</a:t>
            </a:r>
            <a:endParaRPr b="1" sz="18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sendCatalog: new FormControl(true)});</a:t>
            </a:r>
            <a:endParaRPr b="1" sz="18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}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}</a:t>
            </a:r>
            <a:endParaRPr b="1" sz="1800"/>
          </a:p>
        </p:txBody>
      </p:sp>
      <p:sp>
        <p:nvSpPr>
          <p:cNvPr id="166" name="Google Shape;166;p31"/>
          <p:cNvSpPr/>
          <p:nvPr/>
        </p:nvSpPr>
        <p:spPr>
          <a:xfrm>
            <a:off x="551575" y="1139925"/>
            <a:ext cx="3064200" cy="3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customer.component.ts</a:t>
            </a:r>
            <a:endParaRPr b="1" sz="1800"/>
          </a:p>
        </p:txBody>
      </p:sp>
      <p:sp>
        <p:nvSpPr>
          <p:cNvPr id="167" name="Google Shape;167;p31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/>
          <p:nvPr/>
        </p:nvSpPr>
        <p:spPr>
          <a:xfrm>
            <a:off x="505225" y="576425"/>
            <a:ext cx="8106000" cy="34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3" name="Google Shape;173;p32"/>
          <p:cNvSpPr/>
          <p:nvPr/>
        </p:nvSpPr>
        <p:spPr>
          <a:xfrm>
            <a:off x="805150" y="1840550"/>
            <a:ext cx="1973400" cy="47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AppComponent</a:t>
            </a:r>
            <a:endParaRPr b="1"/>
          </a:p>
        </p:txBody>
      </p:sp>
      <p:sp>
        <p:nvSpPr>
          <p:cNvPr id="174" name="Google Shape;174;p32"/>
          <p:cNvSpPr/>
          <p:nvPr/>
        </p:nvSpPr>
        <p:spPr>
          <a:xfrm>
            <a:off x="1689550" y="3829675"/>
            <a:ext cx="1838700" cy="35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Angular  Module</a:t>
            </a:r>
            <a:endParaRPr b="1"/>
          </a:p>
        </p:txBody>
      </p:sp>
      <p:sp>
        <p:nvSpPr>
          <p:cNvPr id="175" name="Google Shape;175;p32"/>
          <p:cNvSpPr/>
          <p:nvPr/>
        </p:nvSpPr>
        <p:spPr>
          <a:xfrm>
            <a:off x="6285025" y="1799325"/>
            <a:ext cx="1973400" cy="477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BrowserModule</a:t>
            </a:r>
            <a:endParaRPr b="1"/>
          </a:p>
        </p:txBody>
      </p:sp>
      <p:sp>
        <p:nvSpPr>
          <p:cNvPr id="176" name="Google Shape;176;p32"/>
          <p:cNvSpPr/>
          <p:nvPr/>
        </p:nvSpPr>
        <p:spPr>
          <a:xfrm>
            <a:off x="6285025" y="2638150"/>
            <a:ext cx="1973400" cy="477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Reactive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FormsModule</a:t>
            </a:r>
            <a:endParaRPr b="1"/>
          </a:p>
        </p:txBody>
      </p:sp>
      <p:sp>
        <p:nvSpPr>
          <p:cNvPr id="177" name="Google Shape;177;p32"/>
          <p:cNvSpPr/>
          <p:nvPr/>
        </p:nvSpPr>
        <p:spPr>
          <a:xfrm>
            <a:off x="805150" y="2735300"/>
            <a:ext cx="1973400" cy="47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Customer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Component</a:t>
            </a:r>
            <a:endParaRPr b="1"/>
          </a:p>
        </p:txBody>
      </p:sp>
      <p:sp>
        <p:nvSpPr>
          <p:cNvPr id="178" name="Google Shape;178;p32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Reactive Forms Directives</a:t>
            </a:r>
            <a:endParaRPr sz="3600"/>
          </a:p>
        </p:txBody>
      </p:sp>
      <p:sp>
        <p:nvSpPr>
          <p:cNvPr id="184" name="Google Shape;184;p33"/>
          <p:cNvSpPr/>
          <p:nvPr/>
        </p:nvSpPr>
        <p:spPr>
          <a:xfrm>
            <a:off x="3282500" y="1595112"/>
            <a:ext cx="2365500" cy="202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b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formGroup</a:t>
            </a:r>
            <a:endParaRPr b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formControl</a:t>
            </a:r>
            <a:endParaRPr b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formControlName</a:t>
            </a:r>
            <a:endParaRPr b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formGroupName</a:t>
            </a:r>
            <a:endParaRPr b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formArrayName</a:t>
            </a:r>
            <a:endParaRPr b="1"/>
          </a:p>
        </p:txBody>
      </p:sp>
      <p:sp>
        <p:nvSpPr>
          <p:cNvPr id="185" name="Google Shape;185;p33"/>
          <p:cNvSpPr/>
          <p:nvPr/>
        </p:nvSpPr>
        <p:spPr>
          <a:xfrm>
            <a:off x="3282500" y="1518900"/>
            <a:ext cx="2365500" cy="350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Reactive Forms</a:t>
            </a:r>
            <a:endParaRPr b="1"/>
          </a:p>
        </p:txBody>
      </p:sp>
      <p:sp>
        <p:nvSpPr>
          <p:cNvPr id="186" name="Google Shape;186;p33"/>
          <p:cNvSpPr txBox="1"/>
          <p:nvPr/>
        </p:nvSpPr>
        <p:spPr>
          <a:xfrm>
            <a:off x="418250" y="213575"/>
            <a:ext cx="512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