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.jpeg" ContentType="image/jpeg"/>
  <Override PartName="/ppt/theme/theme2.xml" ContentType="application/vnd.openxmlformats-officedocument.theme+xml"/>
  <Override PartName="/ppt/media/image3.jpeg" ContentType="image/jpeg"/>
  <Override PartName="/ppt/media/image4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1pPr>
    <a:lvl2pPr marL="0" marR="0" indent="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2pPr>
    <a:lvl3pPr marL="0" marR="0" indent="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3pPr>
    <a:lvl4pPr marL="0" marR="0" indent="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4pPr>
    <a:lvl5pPr marL="0" marR="0" indent="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5pPr>
    <a:lvl6pPr marL="0" marR="0" indent="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6pPr>
    <a:lvl7pPr marL="0" marR="0" indent="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7pPr>
    <a:lvl8pPr marL="0" marR="0" indent="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8pPr>
    <a:lvl9pPr marL="0" marR="0" indent="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879BBB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879BBB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>
              <a:alpha val="1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4B13F">
              <a:alpha val="9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882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78BC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left>
          <a:right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right>
          <a:top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top>
          <a:bottom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bottom>
          <a:insideH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insideH>
          <a:insideV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>
              <a:alpha val="1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>
                  <a:alpha val="75000"/>
                </a:srgbClr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54545">
              <a:alpha val="41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>
                  <a:alpha val="75000"/>
                </a:srgb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282A2F"/>
        </a:fontRef>
        <a:srgbClr val="282A2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FFFFF">
                  <a:alpha val="75000"/>
                </a:srgbClr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BD5C">
              <a:alpha val="82000"/>
            </a:srgb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>
              <a:alpha val="1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94B2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9487B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254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7A8DB2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EDEDF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444C55">
              <a:alpha val="5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33373B">
              <a:alpha val="5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33373B">
              <a:alpha val="50000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>
              <a:alpha val="1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2616200"/>
            <a:ext cx="10464800" cy="2540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207000"/>
            <a:ext cx="10464800" cy="1663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0" algn="ctr">
              <a:spcBef>
                <a:spcPts val="0"/>
              </a:spcBef>
              <a:buSzTx/>
              <a:buNone/>
            </a:lvl2pPr>
            <a:lvl3pPr marL="0" indent="0" algn="ctr">
              <a:spcBef>
                <a:spcPts val="0"/>
              </a:spcBef>
              <a:buSzTx/>
              <a:buNone/>
            </a:lvl3pPr>
            <a:lvl4pPr marL="0" indent="0" algn="ctr">
              <a:spcBef>
                <a:spcPts val="0"/>
              </a:spcBef>
              <a:buSzTx/>
              <a:buNone/>
            </a:lvl4pPr>
            <a:lvl5pPr marL="0" indent="0" algn="ctr">
              <a:spcBef>
                <a:spcPts val="0"/>
              </a:spcBef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5715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518049"/>
            <a:ext cx="10464800" cy="71750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38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  <a:ln w="88900"/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181100" y="1160942"/>
            <a:ext cx="10642600" cy="55118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181100" y="6794500"/>
            <a:ext cx="10642600" cy="15113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181100" y="8382000"/>
            <a:ext cx="10642600" cy="939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0" algn="ctr">
              <a:spcBef>
                <a:spcPts val="0"/>
              </a:spcBef>
              <a:buSzTx/>
              <a:buNone/>
            </a:lvl2pPr>
            <a:lvl3pPr marL="0" indent="0" algn="ctr">
              <a:spcBef>
                <a:spcPts val="0"/>
              </a:spcBef>
              <a:buSzTx/>
              <a:buNone/>
            </a:lvl3pPr>
            <a:lvl4pPr marL="0" indent="0" algn="ctr">
              <a:spcBef>
                <a:spcPts val="0"/>
              </a:spcBef>
              <a:buSzTx/>
              <a:buNone/>
            </a:lvl4pPr>
            <a:lvl5pPr marL="0" indent="0" algn="ctr">
              <a:spcBef>
                <a:spcPts val="0"/>
              </a:spcBef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606800"/>
            <a:ext cx="10464800" cy="2540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7226300" y="1231900"/>
            <a:ext cx="4914900" cy="69977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609600" y="1155700"/>
            <a:ext cx="5994400" cy="3568700"/>
          </a:xfrm>
          <a:prstGeom prst="rect">
            <a:avLst/>
          </a:prstGeom>
        </p:spPr>
        <p:txBody>
          <a:bodyPr anchor="b"/>
          <a:lstStyle>
            <a:lvl1pPr>
              <a:defRPr sz="58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609600" y="4762500"/>
            <a:ext cx="5994400" cy="356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0" algn="ctr">
              <a:spcBef>
                <a:spcPts val="0"/>
              </a:spcBef>
              <a:buSzTx/>
              <a:buNone/>
            </a:lvl2pPr>
            <a:lvl3pPr marL="0" indent="0" algn="ctr">
              <a:spcBef>
                <a:spcPts val="0"/>
              </a:spcBef>
              <a:buSzTx/>
              <a:buNone/>
            </a:lvl3pPr>
            <a:lvl4pPr marL="0" indent="0" algn="ctr">
              <a:spcBef>
                <a:spcPts val="0"/>
              </a:spcBef>
              <a:buSzTx/>
              <a:buNone/>
            </a:lvl4pPr>
            <a:lvl5pPr marL="0" indent="0" algn="ctr">
              <a:spcBef>
                <a:spcPts val="0"/>
              </a:spcBef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xfrm>
            <a:off x="1270000" y="2768600"/>
            <a:ext cx="10464800" cy="57404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972300" y="2984500"/>
            <a:ext cx="4747115" cy="60198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270000" y="2946400"/>
            <a:ext cx="5270500" cy="6096000"/>
          </a:xfrm>
          <a:prstGeom prst="rect">
            <a:avLst/>
          </a:prstGeom>
        </p:spPr>
        <p:txBody>
          <a:bodyPr/>
          <a:lstStyle>
            <a:lvl1pPr marL="482600" indent="-482600">
              <a:spcBef>
                <a:spcPts val="3200"/>
              </a:spcBef>
              <a:buBlip>
                <a:blip r:embed="rId2"/>
              </a:buBlip>
              <a:defRPr sz="3200"/>
            </a:lvl1pPr>
            <a:lvl2pPr marL="965200" indent="-482600">
              <a:spcBef>
                <a:spcPts val="3200"/>
              </a:spcBef>
              <a:buBlip>
                <a:blip r:embed="rId2"/>
              </a:buBlip>
              <a:defRPr sz="3200"/>
            </a:lvl2pPr>
            <a:lvl3pPr marL="1447800" indent="-482600">
              <a:spcBef>
                <a:spcPts val="3200"/>
              </a:spcBef>
              <a:buBlip>
                <a:blip r:embed="rId2"/>
              </a:buBlip>
              <a:defRPr sz="3200"/>
            </a:lvl3pPr>
            <a:lvl4pPr marL="1930400" indent="-482600">
              <a:spcBef>
                <a:spcPts val="3200"/>
              </a:spcBef>
              <a:buBlip>
                <a:blip r:embed="rId2"/>
              </a:buBlip>
              <a:defRPr sz="3200"/>
            </a:lvl4pPr>
            <a:lvl5pPr marL="2413000" indent="-482600">
              <a:spcBef>
                <a:spcPts val="3200"/>
              </a:spcBef>
              <a:buBlip>
                <a:blip r:embed="rId2"/>
              </a:buBlip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256723" y="9197831"/>
            <a:ext cx="409839" cy="454170"/>
          </a:xfrm>
          <a:prstGeom prst="rect">
            <a:avLst/>
          </a:prstGeom>
        </p:spPr>
        <p:txBody>
          <a:bodyPr/>
          <a:lstStyle>
            <a:lvl1pPr algn="r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7273168" y="5018682"/>
            <a:ext cx="4927601" cy="39370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 rot="21600000">
            <a:off x="7269536" y="774699"/>
            <a:ext cx="4927601" cy="39370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 rot="21600000">
            <a:off x="787399" y="774699"/>
            <a:ext cx="6159501" cy="82042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/>
          <p:nvPr>
            <p:ph type="body" idx="1"/>
          </p:nvPr>
        </p:nvSpPr>
        <p:spPr>
          <a:xfrm>
            <a:off x="1270000" y="1066800"/>
            <a:ext cx="10464800" cy="762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1270000" y="203200"/>
            <a:ext cx="10464800" cy="254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297011" y="9197831"/>
            <a:ext cx="409839" cy="45417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xmlns:p14="http://schemas.microsoft.com/office/powerpoint/2010/main" spd="med" advClick="1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9pPr>
    </p:titleStyle>
    <p:bodyStyle>
      <a:lvl1pPr marL="5715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1pPr>
      <a:lvl2pPr marL="11430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2pPr>
      <a:lvl3pPr marL="17145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3pPr>
      <a:lvl4pPr marL="22860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4pPr>
      <a:lvl5pPr marL="28575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5pPr>
      <a:lvl6pPr marL="34290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6pPr>
      <a:lvl7pPr marL="40005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7pPr>
      <a:lvl8pPr marL="45720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8pPr>
      <a:lvl9pPr marL="51435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9pPr>
    </p:bodyStyle>
    <p:other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gif"/><Relationship Id="rId3" Type="http://schemas.openxmlformats.org/officeDocument/2006/relationships/image" Target="../media/image6.png"/><Relationship Id="rId4" Type="http://schemas.openxmlformats.org/officeDocument/2006/relationships/image" Target="../media/image1.gif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gif"/><Relationship Id="rId3" Type="http://schemas.openxmlformats.org/officeDocument/2006/relationships/image" Target="../media/image6.png"/><Relationship Id="rId4" Type="http://schemas.openxmlformats.org/officeDocument/2006/relationships/image" Target="../media/image1.gif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1.gif"/><Relationship Id="rId4" Type="http://schemas.openxmlformats.org/officeDocument/2006/relationships/image" Target="../media/image3.png"/><Relationship Id="rId5" Type="http://schemas.openxmlformats.org/officeDocument/2006/relationships/image" Target="../media/image2.gif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4.jpe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-Srikant nayak"/>
          <p:cNvSpPr txBox="1"/>
          <p:nvPr>
            <p:ph type="body" idx="13"/>
          </p:nvPr>
        </p:nvSpPr>
        <p:spPr>
          <a:xfrm>
            <a:off x="1270000" y="6362700"/>
            <a:ext cx="10464800" cy="780328"/>
          </a:xfrm>
          <a:prstGeom prst="rect">
            <a:avLst/>
          </a:prstGeom>
        </p:spPr>
        <p:txBody>
          <a:bodyPr/>
          <a:lstStyle>
            <a:lvl1pPr>
              <a:defRPr sz="4200"/>
            </a:lvl1pPr>
          </a:lstStyle>
          <a:p>
            <a:pPr/>
            <a:r>
              <a:t>    -Srikant nayak</a:t>
            </a:r>
          </a:p>
        </p:txBody>
      </p:sp>
      <p:sp>
        <p:nvSpPr>
          <p:cNvPr id="120" name="Image Fusion"/>
          <p:cNvSpPr txBox="1"/>
          <p:nvPr>
            <p:ph type="body" idx="14"/>
          </p:nvPr>
        </p:nvSpPr>
        <p:spPr>
          <a:xfrm>
            <a:off x="1270000" y="4034235"/>
            <a:ext cx="10464800" cy="1685130"/>
          </a:xfrm>
          <a:prstGeom prst="rect">
            <a:avLst/>
          </a:prstGeom>
        </p:spPr>
        <p:txBody>
          <a:bodyPr/>
          <a:lstStyle>
            <a:lvl1pPr>
              <a:defRPr sz="9900"/>
            </a:lvl1pPr>
          </a:lstStyle>
          <a:p>
            <a:pPr/>
            <a:r>
              <a:t>Image Fusion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he first principal component is taken to be along the direction with the maximum variance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The first principal component is taken to be along the direction with the maximum variance.</a:t>
            </a:r>
          </a:p>
          <a:p>
            <a:pPr>
              <a:buBlip>
                <a:blip r:embed="rId2"/>
              </a:buBlip>
            </a:pPr>
            <a:r>
              <a:t>The second principal component is constrained to lie in the subspace perpendicular to the 1st principal component and so on…..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rincipal Component Analysis (PCA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20039">
              <a:defRPr sz="5040"/>
            </a:lvl1pPr>
          </a:lstStyle>
          <a:p>
            <a:pPr/>
            <a:r>
              <a:t>Principal Component Analysis (PCA)</a:t>
            </a:r>
          </a:p>
        </p:txBody>
      </p:sp>
      <p:sp>
        <p:nvSpPr>
          <p:cNvPr id="155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</a:p>
        </p:txBody>
      </p:sp>
      <p:pic>
        <p:nvPicPr>
          <p:cNvPr id="156" name="Screenshot 2018-12-02 at 9.50.04 PM.png" descr="Screenshot 2018-12-02 at 9.50.04 PM.png"/>
          <p:cNvPicPr>
            <a:picLocks noChangeAspect="1"/>
          </p:cNvPicPr>
          <p:nvPr/>
        </p:nvPicPr>
        <p:blipFill>
          <a:blip r:embed="rId3">
            <a:extLst/>
          </a:blip>
          <a:srcRect l="24599" t="20117" r="27386" b="31868"/>
          <a:stretch>
            <a:fillRect/>
          </a:stretch>
        </p:blipFill>
        <p:spPr>
          <a:xfrm>
            <a:off x="1290835" y="2381646"/>
            <a:ext cx="10423141" cy="6514463"/>
          </a:xfrm>
          <a:prstGeom prst="rect">
            <a:avLst/>
          </a:prstGeom>
          <a:ln w="889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042 (3).gif" descr="042 (3).g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05954" y="4908751"/>
            <a:ext cx="4792892" cy="4792892"/>
          </a:xfrm>
          <a:prstGeom prst="rect">
            <a:avLst/>
          </a:prstGeom>
          <a:ln w="88900">
            <a:miter lim="400000"/>
          </a:ln>
        </p:spPr>
      </p:pic>
      <p:pic>
        <p:nvPicPr>
          <p:cNvPr id="159" name="s1.png" descr="s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0911" y="111359"/>
            <a:ext cx="4792893" cy="4792892"/>
          </a:xfrm>
          <a:prstGeom prst="rect">
            <a:avLst/>
          </a:prstGeom>
          <a:ln w="88900">
            <a:miter lim="400000"/>
          </a:ln>
        </p:spPr>
      </p:pic>
      <p:pic>
        <p:nvPicPr>
          <p:cNvPr id="160" name="ss2.gif" descr="ss2.gi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864674" y="97688"/>
            <a:ext cx="4820234" cy="4820234"/>
          </a:xfrm>
          <a:prstGeom prst="rect">
            <a:avLst/>
          </a:prstGeom>
          <a:ln w="889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Wavelet transform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Wavelet transform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Why wavelet not fourier?"/>
          <p:cNvSpPr txBox="1"/>
          <p:nvPr>
            <p:ph type="ctrTitle"/>
          </p:nvPr>
        </p:nvSpPr>
        <p:spPr>
          <a:xfrm>
            <a:off x="1270000" y="245090"/>
            <a:ext cx="10464800" cy="2198166"/>
          </a:xfrm>
          <a:prstGeom prst="rect">
            <a:avLst/>
          </a:prstGeom>
        </p:spPr>
        <p:txBody>
          <a:bodyPr/>
          <a:lstStyle>
            <a:lvl1pPr defTabSz="361188">
              <a:defRPr sz="5688"/>
            </a:lvl1pPr>
          </a:lstStyle>
          <a:p>
            <a:pPr/>
            <a:r>
              <a:t>Why wavelet not fourier?</a:t>
            </a:r>
          </a:p>
        </p:txBody>
      </p:sp>
      <p:sp>
        <p:nvSpPr>
          <p:cNvPr id="165" name="1. In Fourier theory , the signal is decomposed into sine and cosine but in wavelet the signal is projected on a set of wavelet function…"/>
          <p:cNvSpPr txBox="1"/>
          <p:nvPr>
            <p:ph type="subTitle" idx="1"/>
          </p:nvPr>
        </p:nvSpPr>
        <p:spPr>
          <a:xfrm>
            <a:off x="1270000" y="2525827"/>
            <a:ext cx="10464800" cy="5420700"/>
          </a:xfrm>
          <a:prstGeom prst="rect">
            <a:avLst/>
          </a:prstGeom>
        </p:spPr>
        <p:txBody>
          <a:bodyPr/>
          <a:lstStyle/>
          <a:p>
            <a:pPr/>
            <a:r>
              <a:t>1. In Fourier theory , the signal is decomposed into sine and cosine but in wavelet the signal is projected on a set of wavelet function</a:t>
            </a:r>
          </a:p>
          <a:p>
            <a:pPr/>
            <a:r>
              <a:t>2. The abrupt change can analysis by. Wavelet transform but in Fourier transform it can’t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Screenshot 2018-12-04 at 8.24.12 AM.png" descr="Screenshot 2018-12-04 at 8.24.12 AM.png"/>
          <p:cNvPicPr>
            <a:picLocks noChangeAspect="1"/>
          </p:cNvPicPr>
          <p:nvPr/>
        </p:nvPicPr>
        <p:blipFill>
          <a:blip r:embed="rId2">
            <a:extLst/>
          </a:blip>
          <a:srcRect l="19248" t="21785" r="31398" b="45918"/>
          <a:stretch>
            <a:fillRect/>
          </a:stretch>
        </p:blipFill>
        <p:spPr>
          <a:xfrm>
            <a:off x="609648" y="615759"/>
            <a:ext cx="12123016" cy="4958186"/>
          </a:xfrm>
          <a:prstGeom prst="rect">
            <a:avLst/>
          </a:prstGeom>
          <a:ln w="889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Wavelet Transform"/>
          <p:cNvSpPr txBox="1"/>
          <p:nvPr>
            <p:ph type="title"/>
          </p:nvPr>
        </p:nvSpPr>
        <p:spPr>
          <a:xfrm>
            <a:off x="856011" y="373665"/>
            <a:ext cx="10464801" cy="2540001"/>
          </a:xfrm>
          <a:prstGeom prst="rect">
            <a:avLst/>
          </a:prstGeom>
        </p:spPr>
        <p:txBody>
          <a:bodyPr/>
          <a:lstStyle/>
          <a:p>
            <a:pPr/>
            <a:r>
              <a:t>Wavelet Transform</a:t>
            </a:r>
          </a:p>
        </p:txBody>
      </p:sp>
      <p:pic>
        <p:nvPicPr>
          <p:cNvPr id="170" name="Screenshot 2018-12-03 at 8.05.17 PM.png" descr="Screenshot 2018-12-03 at 8.05.17 PM.png"/>
          <p:cNvPicPr>
            <a:picLocks noChangeAspect="1"/>
          </p:cNvPicPr>
          <p:nvPr/>
        </p:nvPicPr>
        <p:blipFill>
          <a:blip r:embed="rId2">
            <a:extLst/>
          </a:blip>
          <a:srcRect l="21194" t="28662" r="27634" b="15330"/>
          <a:stretch>
            <a:fillRect/>
          </a:stretch>
        </p:blipFill>
        <p:spPr>
          <a:xfrm>
            <a:off x="2019252" y="2428775"/>
            <a:ext cx="8138376" cy="5567160"/>
          </a:xfrm>
          <a:prstGeom prst="rect">
            <a:avLst/>
          </a:prstGeom>
          <a:ln w="889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73" name="Screenshot 2018-12-03 at 8.06.10 PM.png" descr="Screenshot 2018-12-03 at 8.06.10 PM.png"/>
          <p:cNvPicPr>
            <a:picLocks noChangeAspect="1"/>
          </p:cNvPicPr>
          <p:nvPr/>
        </p:nvPicPr>
        <p:blipFill>
          <a:blip r:embed="rId2">
            <a:extLst/>
          </a:blip>
          <a:srcRect l="12762" t="13477" r="18993" b="36218"/>
          <a:stretch>
            <a:fillRect/>
          </a:stretch>
        </p:blipFill>
        <p:spPr>
          <a:xfrm>
            <a:off x="1093390" y="1735045"/>
            <a:ext cx="10818086" cy="4983905"/>
          </a:xfrm>
          <a:prstGeom prst="rect">
            <a:avLst/>
          </a:prstGeom>
          <a:ln w="889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042 (3).gif" descr="042 (3).g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05954" y="4908751"/>
            <a:ext cx="4792892" cy="4792892"/>
          </a:xfrm>
          <a:prstGeom prst="rect">
            <a:avLst/>
          </a:prstGeom>
          <a:ln w="88900">
            <a:miter lim="400000"/>
          </a:ln>
        </p:spPr>
      </p:pic>
      <p:pic>
        <p:nvPicPr>
          <p:cNvPr id="176" name="s1.png" descr="s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0911" y="111359"/>
            <a:ext cx="4792893" cy="4792892"/>
          </a:xfrm>
          <a:prstGeom prst="rect">
            <a:avLst/>
          </a:prstGeom>
          <a:ln w="88900">
            <a:miter lim="400000"/>
          </a:ln>
        </p:spPr>
      </p:pic>
      <p:pic>
        <p:nvPicPr>
          <p:cNvPr id="177" name="ss2.gif" descr="ss2.gi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864674" y="97688"/>
            <a:ext cx="4820234" cy="4820234"/>
          </a:xfrm>
          <a:prstGeom prst="rect">
            <a:avLst/>
          </a:prstGeom>
          <a:ln w="889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Application"/>
          <p:cNvSpPr txBox="1"/>
          <p:nvPr>
            <p:ph type="ctrTitle"/>
          </p:nvPr>
        </p:nvSpPr>
        <p:spPr>
          <a:xfrm>
            <a:off x="1270000" y="461121"/>
            <a:ext cx="10464800" cy="1433687"/>
          </a:xfrm>
          <a:prstGeom prst="rect">
            <a:avLst/>
          </a:prstGeom>
        </p:spPr>
        <p:txBody>
          <a:bodyPr/>
          <a:lstStyle/>
          <a:p>
            <a:pPr/>
            <a:r>
              <a:t>Application </a:t>
            </a:r>
          </a:p>
        </p:txBody>
      </p:sp>
      <p:sp>
        <p:nvSpPr>
          <p:cNvPr id="180" name="1. medical imaging…"/>
          <p:cNvSpPr txBox="1"/>
          <p:nvPr>
            <p:ph type="subTitle" sz="half" idx="1"/>
          </p:nvPr>
        </p:nvSpPr>
        <p:spPr>
          <a:xfrm>
            <a:off x="1270000" y="3077843"/>
            <a:ext cx="10464800" cy="3792857"/>
          </a:xfrm>
          <a:prstGeom prst="rect">
            <a:avLst/>
          </a:prstGeom>
        </p:spPr>
        <p:txBody>
          <a:bodyPr/>
          <a:lstStyle/>
          <a:p>
            <a:pPr/>
            <a:r>
              <a:t>1. medical imaging</a:t>
            </a:r>
          </a:p>
          <a:p>
            <a:pPr/>
            <a:r>
              <a:t>2. for remote sensing and medical application</a:t>
            </a:r>
          </a:p>
          <a:p>
            <a:pPr/>
            <a:r>
              <a:t>3. recognising a air force vehicle</a:t>
            </a:r>
          </a:p>
          <a:p>
            <a:pPr/>
            <a:r>
              <a:t>4. In the field of satellite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ontent"/>
          <p:cNvSpPr txBox="1"/>
          <p:nvPr>
            <p:ph type="ctrTitle"/>
          </p:nvPr>
        </p:nvSpPr>
        <p:spPr>
          <a:xfrm>
            <a:off x="1270000" y="813420"/>
            <a:ext cx="10464800" cy="1186121"/>
          </a:xfrm>
          <a:prstGeom prst="rect">
            <a:avLst/>
          </a:prstGeom>
        </p:spPr>
        <p:txBody>
          <a:bodyPr/>
          <a:lstStyle>
            <a:lvl1pPr defTabSz="420623">
              <a:defRPr sz="6624"/>
            </a:lvl1pPr>
          </a:lstStyle>
          <a:p>
            <a:pPr/>
            <a:r>
              <a:t>content</a:t>
            </a:r>
          </a:p>
        </p:txBody>
      </p:sp>
      <p:sp>
        <p:nvSpPr>
          <p:cNvPr id="123" name="Definition…"/>
          <p:cNvSpPr txBox="1"/>
          <p:nvPr>
            <p:ph type="subTitle" sz="half" idx="1"/>
          </p:nvPr>
        </p:nvSpPr>
        <p:spPr>
          <a:xfrm>
            <a:off x="1270000" y="2233458"/>
            <a:ext cx="10464800" cy="4637242"/>
          </a:xfrm>
          <a:prstGeom prst="rect">
            <a:avLst/>
          </a:prstGeom>
        </p:spPr>
        <p:txBody>
          <a:bodyPr/>
          <a:lstStyle/>
          <a:p>
            <a:pPr/>
            <a:r>
              <a:t>Definition</a:t>
            </a:r>
          </a:p>
          <a:p>
            <a:pPr/>
            <a:r>
              <a:t>Type of levels</a:t>
            </a:r>
          </a:p>
          <a:p>
            <a:pPr/>
            <a:r>
              <a:t>Algorithm</a:t>
            </a:r>
          </a:p>
          <a:p>
            <a:pPr/>
            <a:r>
              <a:t>Application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Fusion Imag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Fusion Imaging</a:t>
            </a:r>
          </a:p>
        </p:txBody>
      </p:sp>
      <p:sp>
        <p:nvSpPr>
          <p:cNvPr id="126" name="It is defined as the “Set of methods, tools and means of using data from two or more different images to improve the quality of information”"/>
          <p:cNvSpPr txBox="1"/>
          <p:nvPr>
            <p:ph type="body" idx="1"/>
          </p:nvPr>
        </p:nvSpPr>
        <p:spPr>
          <a:xfrm>
            <a:off x="1270000" y="2755900"/>
            <a:ext cx="10464800" cy="57404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</a:lstStyle>
          <a:p>
            <a:pPr/>
            <a:r>
              <a:t>It is defined as the “Set of methods, tools and means of using data from two or more different images to improve the quality of information”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a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Goal</a:t>
            </a:r>
          </a:p>
        </p:txBody>
      </p:sp>
      <p:sp>
        <p:nvSpPr>
          <p:cNvPr id="129" name="Combine higher spatial information in one band with higher spectral information in another dataset to create higher resolution multispectral datasets and images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</a:lstStyle>
          <a:p>
            <a:pPr/>
            <a:r>
              <a:t>Combine higher spatial information in one band with higher spectral information in another dataset to create higher resolution multispectral datasets and images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s1.png" descr="s1.png"/>
          <p:cNvPicPr>
            <a:picLocks noChangeAspect="0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6786562" y="1187449"/>
            <a:ext cx="2601120" cy="2744789"/>
          </a:xfrm>
          <a:prstGeom prst="rect">
            <a:avLst/>
          </a:prstGeom>
        </p:spPr>
      </p:pic>
      <p:sp>
        <p:nvSpPr>
          <p:cNvPr id="132" name="Why to fuse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Why to fuse?</a:t>
            </a:r>
          </a:p>
        </p:txBody>
      </p:sp>
      <p:sp>
        <p:nvSpPr>
          <p:cNvPr id="133" name="Sharper Image Resolution and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Sharper Image Resolution and </a:t>
            </a:r>
          </a:p>
          <a:p>
            <a:pPr/>
            <a:r>
              <a:t>Improved classification</a:t>
            </a:r>
          </a:p>
        </p:txBody>
      </p:sp>
      <p:grpSp>
        <p:nvGrpSpPr>
          <p:cNvPr id="136" name="ss2.gif"/>
          <p:cNvGrpSpPr/>
          <p:nvPr/>
        </p:nvGrpSpPr>
        <p:grpSpPr>
          <a:xfrm>
            <a:off x="9682162" y="1237183"/>
            <a:ext cx="2645322" cy="2645322"/>
            <a:chOff x="0" y="0"/>
            <a:chExt cx="2645320" cy="2645320"/>
          </a:xfrm>
        </p:grpSpPr>
        <p:pic>
          <p:nvPicPr>
            <p:cNvPr id="135" name="ss2.gif" descr="ss2.gi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44450" y="44450"/>
              <a:ext cx="2556421" cy="2556421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34" name="ss2.gif" descr="ss2.gif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2645321" cy="2645321"/>
            </a:xfrm>
            <a:prstGeom prst="rect">
              <a:avLst/>
            </a:prstGeom>
            <a:effectLst/>
          </p:spPr>
        </p:pic>
      </p:grpSp>
      <p:pic>
        <p:nvPicPr>
          <p:cNvPr id="137" name="042 (3).gif" descr="042 (3).gi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007176" y="4450556"/>
            <a:ext cx="3340448" cy="3340448"/>
          </a:xfrm>
          <a:prstGeom prst="rect">
            <a:avLst/>
          </a:prstGeom>
          <a:ln w="889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Image fusion can be performed at different level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20039">
              <a:defRPr sz="5040"/>
            </a:lvl1pPr>
          </a:lstStyle>
          <a:p>
            <a:pPr/>
            <a:r>
              <a:t>Image fusion can be performed at different levels</a:t>
            </a:r>
          </a:p>
        </p:txBody>
      </p:sp>
      <p:sp>
        <p:nvSpPr>
          <p:cNvPr id="140" name="Signal level…"/>
          <p:cNvSpPr txBox="1"/>
          <p:nvPr>
            <p:ph type="body" idx="1"/>
          </p:nvPr>
        </p:nvSpPr>
        <p:spPr>
          <a:xfrm>
            <a:off x="1581716" y="2768600"/>
            <a:ext cx="10464801" cy="5740400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Signal level</a:t>
            </a:r>
          </a:p>
          <a:p>
            <a:pPr>
              <a:buBlip>
                <a:blip r:embed="rId2"/>
              </a:buBlip>
            </a:pPr>
            <a:r>
              <a:t>Pixel level</a:t>
            </a:r>
          </a:p>
          <a:p>
            <a:pPr>
              <a:buBlip>
                <a:blip r:embed="rId2"/>
              </a:buBlip>
            </a:pPr>
            <a:r>
              <a:t>Feature level</a:t>
            </a:r>
          </a:p>
          <a:p>
            <a:pPr>
              <a:buBlip>
                <a:blip r:embed="rId2"/>
              </a:buBlip>
            </a:pPr>
            <a:r>
              <a:t>Symbol level</a:t>
            </a:r>
          </a:p>
        </p:txBody>
      </p:sp>
      <p:sp>
        <p:nvSpPr>
          <p:cNvPr id="141" name="Arrow Sign"/>
          <p:cNvSpPr/>
          <p:nvPr/>
        </p:nvSpPr>
        <p:spPr>
          <a:xfrm>
            <a:off x="1020250" y="4804164"/>
            <a:ext cx="1121930" cy="6766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42" y="0"/>
                </a:moveTo>
                <a:cubicBezTo>
                  <a:pt x="827" y="0"/>
                  <a:pt x="0" y="1369"/>
                  <a:pt x="0" y="3051"/>
                </a:cubicBezTo>
                <a:lnTo>
                  <a:pt x="0" y="18546"/>
                </a:lnTo>
                <a:cubicBezTo>
                  <a:pt x="0" y="20228"/>
                  <a:pt x="827" y="21600"/>
                  <a:pt x="1842" y="21600"/>
                </a:cubicBezTo>
                <a:lnTo>
                  <a:pt x="19758" y="21600"/>
                </a:lnTo>
                <a:cubicBezTo>
                  <a:pt x="20773" y="21600"/>
                  <a:pt x="21600" y="20228"/>
                  <a:pt x="21600" y="18546"/>
                </a:cubicBezTo>
                <a:lnTo>
                  <a:pt x="21600" y="3051"/>
                </a:lnTo>
                <a:cubicBezTo>
                  <a:pt x="21600" y="1369"/>
                  <a:pt x="20773" y="0"/>
                  <a:pt x="19758" y="0"/>
                </a:cubicBezTo>
                <a:lnTo>
                  <a:pt x="1842" y="0"/>
                </a:lnTo>
                <a:close/>
                <a:moveTo>
                  <a:pt x="1842" y="1246"/>
                </a:moveTo>
                <a:lnTo>
                  <a:pt x="19758" y="1246"/>
                </a:lnTo>
                <a:cubicBezTo>
                  <a:pt x="20359" y="1246"/>
                  <a:pt x="20849" y="2054"/>
                  <a:pt x="20849" y="3051"/>
                </a:cubicBezTo>
                <a:lnTo>
                  <a:pt x="20849" y="18546"/>
                </a:lnTo>
                <a:cubicBezTo>
                  <a:pt x="20849" y="19543"/>
                  <a:pt x="20359" y="20354"/>
                  <a:pt x="19758" y="20354"/>
                </a:cubicBezTo>
                <a:lnTo>
                  <a:pt x="1842" y="20354"/>
                </a:lnTo>
                <a:cubicBezTo>
                  <a:pt x="1241" y="20354"/>
                  <a:pt x="751" y="19543"/>
                  <a:pt x="751" y="18546"/>
                </a:cubicBezTo>
                <a:lnTo>
                  <a:pt x="751" y="3051"/>
                </a:lnTo>
                <a:cubicBezTo>
                  <a:pt x="751" y="2054"/>
                  <a:pt x="1241" y="1246"/>
                  <a:pt x="1842" y="1246"/>
                </a:cubicBezTo>
                <a:close/>
                <a:moveTo>
                  <a:pt x="1842" y="2322"/>
                </a:moveTo>
                <a:cubicBezTo>
                  <a:pt x="1600" y="2322"/>
                  <a:pt x="1401" y="2651"/>
                  <a:pt x="1401" y="3051"/>
                </a:cubicBezTo>
                <a:lnTo>
                  <a:pt x="1401" y="18546"/>
                </a:lnTo>
                <a:cubicBezTo>
                  <a:pt x="1401" y="18947"/>
                  <a:pt x="1600" y="19278"/>
                  <a:pt x="1842" y="19278"/>
                </a:cubicBezTo>
                <a:lnTo>
                  <a:pt x="19758" y="19278"/>
                </a:lnTo>
                <a:cubicBezTo>
                  <a:pt x="20000" y="19278"/>
                  <a:pt x="20199" y="18947"/>
                  <a:pt x="20199" y="18546"/>
                </a:cubicBezTo>
                <a:lnTo>
                  <a:pt x="20199" y="3051"/>
                </a:lnTo>
                <a:cubicBezTo>
                  <a:pt x="20199" y="2651"/>
                  <a:pt x="20000" y="2322"/>
                  <a:pt x="19758" y="2322"/>
                </a:cubicBezTo>
                <a:lnTo>
                  <a:pt x="1842" y="2322"/>
                </a:lnTo>
                <a:close/>
                <a:moveTo>
                  <a:pt x="14089" y="5429"/>
                </a:moveTo>
                <a:cubicBezTo>
                  <a:pt x="14142" y="5435"/>
                  <a:pt x="14197" y="5466"/>
                  <a:pt x="14246" y="5527"/>
                </a:cubicBezTo>
                <a:lnTo>
                  <a:pt x="18336" y="10564"/>
                </a:lnTo>
                <a:cubicBezTo>
                  <a:pt x="18432" y="10679"/>
                  <a:pt x="18432" y="10921"/>
                  <a:pt x="18336" y="11036"/>
                </a:cubicBezTo>
                <a:lnTo>
                  <a:pt x="14246" y="16073"/>
                </a:lnTo>
                <a:cubicBezTo>
                  <a:pt x="14053" y="16314"/>
                  <a:pt x="13773" y="16082"/>
                  <a:pt x="13773" y="15681"/>
                </a:cubicBezTo>
                <a:lnTo>
                  <a:pt x="14181" y="13206"/>
                </a:lnTo>
                <a:lnTo>
                  <a:pt x="3472" y="13206"/>
                </a:lnTo>
                <a:cubicBezTo>
                  <a:pt x="3408" y="13206"/>
                  <a:pt x="3355" y="13118"/>
                  <a:pt x="3355" y="13011"/>
                </a:cubicBezTo>
                <a:lnTo>
                  <a:pt x="3355" y="8589"/>
                </a:lnTo>
                <a:cubicBezTo>
                  <a:pt x="3355" y="8482"/>
                  <a:pt x="3408" y="8391"/>
                  <a:pt x="3472" y="8391"/>
                </a:cubicBezTo>
                <a:lnTo>
                  <a:pt x="14176" y="8391"/>
                </a:lnTo>
                <a:lnTo>
                  <a:pt x="13773" y="5919"/>
                </a:lnTo>
                <a:cubicBezTo>
                  <a:pt x="13773" y="5618"/>
                  <a:pt x="13928" y="5412"/>
                  <a:pt x="14089" y="5429"/>
                </a:cubicBezTo>
                <a:close/>
              </a:path>
            </a:pathLst>
          </a:cu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63500" dist="25400" dir="2700000">
                    <a:srgbClr val="000000">
                      <a:alpha val="70000"/>
                    </a:srgbClr>
                  </a:outerShdw>
                </a:effectLst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Image" descr="Image"/>
          <p:cNvPicPr>
            <a:picLocks noChangeAspect="0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1149350" y="2410701"/>
            <a:ext cx="10606088" cy="3012282"/>
          </a:xfrm>
          <a:prstGeom prst="rect">
            <a:avLst/>
          </a:prstGeom>
        </p:spPr>
      </p:pic>
      <p:sp>
        <p:nvSpPr>
          <p:cNvPr id="144" name="Generic pixel-level image fusion architectu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74320">
              <a:defRPr sz="4320"/>
            </a:lvl1pPr>
          </a:lstStyle>
          <a:p>
            <a:pPr/>
            <a:r>
              <a:t>Generic pixel-level image fusion architecture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Fusion Algorithm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Fusion Algorithms</a:t>
            </a:r>
          </a:p>
        </p:txBody>
      </p:sp>
      <p:sp>
        <p:nvSpPr>
          <p:cNvPr id="147" name="Principal Component Analysi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Principal Component Analysis</a:t>
            </a:r>
          </a:p>
          <a:p>
            <a:pPr>
              <a:buBlip>
                <a:blip r:embed="rId2"/>
              </a:buBlip>
            </a:pPr>
            <a:r>
              <a:t>Wavelet Transform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rincipal component analysis(PCA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38911">
              <a:defRPr sz="6911"/>
            </a:lvl1pPr>
          </a:lstStyle>
          <a:p>
            <a:pPr/>
            <a:r>
              <a:t>principal component analysis(PCA)</a:t>
            </a:r>
          </a:p>
        </p:txBody>
      </p:sp>
      <p:sp>
        <p:nvSpPr>
          <p:cNvPr id="150" name="Principal component analysis is a statistical procedure that uses an orthogonal transformation to convert a set of observations of possibly correlated variables into a set of values of linearly uncorrelated variables called principal components.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</a:lstStyle>
          <a:p>
            <a:pPr/>
            <a:r>
              <a:t> Principal component analysis is a statistical procedure that uses an orthogonal transformation to convert a set of observations of possibly correlated variables into a set of values of linearly uncorrelated variables called principal components.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2.jpe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3.jpeg"/></Relationships>

</file>

<file path=ppt/theme/theme1.xml><?xml version="1.0" encoding="utf-8"?>
<a:theme xmlns:a="http://schemas.openxmlformats.org/drawingml/2006/main" xmlns:r="http://schemas.openxmlformats.org/officeDocument/2006/relationships" name="Chalkboard">
  <a:themeElements>
    <a:clrScheme name="Chalkboard">
      <a:dk1>
        <a:srgbClr val="BF00FF"/>
      </a:dk1>
      <a:lt1>
        <a:srgbClr val="FFFFFF"/>
      </a:lt1>
      <a:dk2>
        <a:srgbClr val="51504D"/>
      </a:dk2>
      <a:lt2>
        <a:srgbClr val="CBC8C2"/>
      </a:lt2>
      <a:accent1>
        <a:srgbClr val="71B0E2"/>
      </a:accent1>
      <a:accent2>
        <a:srgbClr val="A8E685"/>
      </a:accent2>
      <a:accent3>
        <a:srgbClr val="FFE181"/>
      </a:accent3>
      <a:accent4>
        <a:srgbClr val="F2A057"/>
      </a:accent4>
      <a:accent5>
        <a:srgbClr val="FF7777"/>
      </a:accent5>
      <a:accent6>
        <a:srgbClr val="D4ABEF"/>
      </a:accent6>
      <a:hlink>
        <a:srgbClr val="0000FF"/>
      </a:hlink>
      <a:folHlink>
        <a:srgbClr val="FF00FF"/>
      </a:folHlink>
    </a:clrScheme>
    <a:fontScheme name="Chalkboard">
      <a:majorFont>
        <a:latin typeface="Chalkduster"/>
        <a:ea typeface="Chalkduster"/>
        <a:cs typeface="Chalkduster"/>
      </a:majorFont>
      <a:minorFont>
        <a:latin typeface="Chalkduster"/>
        <a:ea typeface="Chalkduster"/>
        <a:cs typeface="Chalkduster"/>
      </a:minorFont>
    </a:fontScheme>
    <a:fmtScheme name="Chalkbo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63500" dist="0" dir="162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63500" dist="25400" dir="2700000">
                <a:srgbClr val="000000">
                  <a:alpha val="70000"/>
                </a:srgbClr>
              </a:outerShdw>
            </a:effectLst>
            <a:uFillTx/>
            <a:latin typeface="+mn-lt"/>
            <a:ea typeface="+mn-ea"/>
            <a:cs typeface="+mn-cs"/>
            <a:sym typeface="Chalkdus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>
          <a:noFill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Chalkdus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Chalkboard">
  <a:themeElements>
    <a:clrScheme name="Chalkboard">
      <a:dk1>
        <a:srgbClr val="000000"/>
      </a:dk1>
      <a:lt1>
        <a:srgbClr val="FFFFFF"/>
      </a:lt1>
      <a:dk2>
        <a:srgbClr val="51504D"/>
      </a:dk2>
      <a:lt2>
        <a:srgbClr val="CBC8C2"/>
      </a:lt2>
      <a:accent1>
        <a:srgbClr val="71B0E2"/>
      </a:accent1>
      <a:accent2>
        <a:srgbClr val="A8E685"/>
      </a:accent2>
      <a:accent3>
        <a:srgbClr val="FFE181"/>
      </a:accent3>
      <a:accent4>
        <a:srgbClr val="F2A057"/>
      </a:accent4>
      <a:accent5>
        <a:srgbClr val="FF7777"/>
      </a:accent5>
      <a:accent6>
        <a:srgbClr val="D4ABEF"/>
      </a:accent6>
      <a:hlink>
        <a:srgbClr val="0000FF"/>
      </a:hlink>
      <a:folHlink>
        <a:srgbClr val="FF00FF"/>
      </a:folHlink>
    </a:clrScheme>
    <a:fontScheme name="Chalkboard">
      <a:majorFont>
        <a:latin typeface="Chalkduster"/>
        <a:ea typeface="Chalkduster"/>
        <a:cs typeface="Chalkduster"/>
      </a:majorFont>
      <a:minorFont>
        <a:latin typeface="Chalkduster"/>
        <a:ea typeface="Chalkduster"/>
        <a:cs typeface="Chalkduster"/>
      </a:minorFont>
    </a:fontScheme>
    <a:fmtScheme name="Chalkbo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63500" dist="0" dir="162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63500" dist="25400" dir="2700000">
                <a:srgbClr val="000000">
                  <a:alpha val="70000"/>
                </a:srgbClr>
              </a:outerShdw>
            </a:effectLst>
            <a:uFillTx/>
            <a:latin typeface="+mn-lt"/>
            <a:ea typeface="+mn-ea"/>
            <a:cs typeface="+mn-cs"/>
            <a:sym typeface="Chalkdus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>
          <a:noFill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Chalkdus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