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60" r:id="rId6"/>
    <p:sldId id="270" r:id="rId7"/>
    <p:sldId id="272" r:id="rId8"/>
    <p:sldId id="261" r:id="rId9"/>
    <p:sldId id="262" r:id="rId10"/>
    <p:sldId id="271" r:id="rId11"/>
    <p:sldId id="264" r:id="rId12"/>
    <p:sldId id="273" r:id="rId13"/>
    <p:sldId id="267" r:id="rId14"/>
    <p:sldId id="274" r:id="rId15"/>
    <p:sldId id="269"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kanta k" initials="sk" lastIdx="2" clrIdx="0">
    <p:extLst>
      <p:ext uri="{19B8F6BF-5375-455C-9EA6-DF929625EA0E}">
        <p15:presenceInfo xmlns:p15="http://schemas.microsoft.com/office/powerpoint/2012/main" userId="7908cfa6e1cde9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kanta k" userId="7908cfa6e1cde966" providerId="LiveId" clId="{56AB39C8-7A8A-43E8-8686-F8BF62E2504C}"/>
    <pc:docChg chg="delSld modSld">
      <pc:chgData name="srikanta k" userId="7908cfa6e1cde966" providerId="LiveId" clId="{56AB39C8-7A8A-43E8-8686-F8BF62E2504C}" dt="2023-05-29T03:30:32.443" v="114" actId="1036"/>
      <pc:docMkLst>
        <pc:docMk/>
      </pc:docMkLst>
      <pc:sldChg chg="modSp mod">
        <pc:chgData name="srikanta k" userId="7908cfa6e1cde966" providerId="LiveId" clId="{56AB39C8-7A8A-43E8-8686-F8BF62E2504C}" dt="2023-05-29T03:17:12.513" v="93" actId="20577"/>
        <pc:sldMkLst>
          <pc:docMk/>
          <pc:sldMk cId="155810246" sldId="256"/>
        </pc:sldMkLst>
        <pc:spChg chg="mod">
          <ac:chgData name="srikanta k" userId="7908cfa6e1cde966" providerId="LiveId" clId="{56AB39C8-7A8A-43E8-8686-F8BF62E2504C}" dt="2023-05-29T03:17:12.513" v="93" actId="20577"/>
          <ac:spMkLst>
            <pc:docMk/>
            <pc:sldMk cId="155810246" sldId="256"/>
            <ac:spMk id="9" creationId="{4E67A2AC-00F6-985A-C661-784C2AA22DB5}"/>
          </ac:spMkLst>
        </pc:spChg>
      </pc:sldChg>
      <pc:sldChg chg="modSp mod">
        <pc:chgData name="srikanta k" userId="7908cfa6e1cde966" providerId="LiveId" clId="{56AB39C8-7A8A-43E8-8686-F8BF62E2504C}" dt="2023-05-29T03:18:28.062" v="95" actId="20577"/>
        <pc:sldMkLst>
          <pc:docMk/>
          <pc:sldMk cId="2907023693" sldId="257"/>
        </pc:sldMkLst>
        <pc:spChg chg="mod">
          <ac:chgData name="srikanta k" userId="7908cfa6e1cde966" providerId="LiveId" clId="{56AB39C8-7A8A-43E8-8686-F8BF62E2504C}" dt="2023-05-29T03:18:28.062" v="95" actId="20577"/>
          <ac:spMkLst>
            <pc:docMk/>
            <pc:sldMk cId="2907023693" sldId="257"/>
            <ac:spMk id="3" creationId="{C7DDF28F-771F-D180-B602-4C9BA1896597}"/>
          </ac:spMkLst>
        </pc:spChg>
      </pc:sldChg>
      <pc:sldChg chg="modSp mod">
        <pc:chgData name="srikanta k" userId="7908cfa6e1cde966" providerId="LiveId" clId="{56AB39C8-7A8A-43E8-8686-F8BF62E2504C}" dt="2023-05-29T03:30:32.443" v="114" actId="1036"/>
        <pc:sldMkLst>
          <pc:docMk/>
          <pc:sldMk cId="3066299370" sldId="258"/>
        </pc:sldMkLst>
        <pc:spChg chg="mod">
          <ac:chgData name="srikanta k" userId="7908cfa6e1cde966" providerId="LiveId" clId="{56AB39C8-7A8A-43E8-8686-F8BF62E2504C}" dt="2023-05-29T03:30:32.443" v="114" actId="1036"/>
          <ac:spMkLst>
            <pc:docMk/>
            <pc:sldMk cId="3066299370" sldId="258"/>
            <ac:spMk id="7" creationId="{4EA6B4E1-DB62-ABC8-9376-891CD4ACDF4E}"/>
          </ac:spMkLst>
        </pc:spChg>
      </pc:sldChg>
      <pc:sldChg chg="del">
        <pc:chgData name="srikanta k" userId="7908cfa6e1cde966" providerId="LiveId" clId="{56AB39C8-7A8A-43E8-8686-F8BF62E2504C}" dt="2023-05-29T03:19:11.978" v="96" actId="47"/>
        <pc:sldMkLst>
          <pc:docMk/>
          <pc:sldMk cId="3984528251" sldId="265"/>
        </pc:sldMkLst>
      </pc:sldChg>
      <pc:sldChg chg="del">
        <pc:chgData name="srikanta k" userId="7908cfa6e1cde966" providerId="LiveId" clId="{56AB39C8-7A8A-43E8-8686-F8BF62E2504C}" dt="2023-05-29T03:19:18.079" v="97" actId="47"/>
        <pc:sldMkLst>
          <pc:docMk/>
          <pc:sldMk cId="294745817" sldId="266"/>
        </pc:sldMkLst>
      </pc:sldChg>
      <pc:sldChg chg="del">
        <pc:chgData name="srikanta k" userId="7908cfa6e1cde966" providerId="LiveId" clId="{56AB39C8-7A8A-43E8-8686-F8BF62E2504C}" dt="2023-05-29T03:19:23.384" v="98" actId="47"/>
        <pc:sldMkLst>
          <pc:docMk/>
          <pc:sldMk cId="2343796108" sldId="268"/>
        </pc:sldMkLst>
      </pc:sldChg>
      <pc:sldChg chg="del">
        <pc:chgData name="srikanta k" userId="7908cfa6e1cde966" providerId="LiveId" clId="{56AB39C8-7A8A-43E8-8686-F8BF62E2504C}" dt="2023-05-29T03:19:26.756" v="99" actId="47"/>
        <pc:sldMkLst>
          <pc:docMk/>
          <pc:sldMk cId="2714149063" sldId="270"/>
        </pc:sldMkLst>
      </pc:sldChg>
    </pc:docChg>
  </pc:docChgLst>
  <pc:docChgLst>
    <pc:chgData name="srikanta k" userId="7908cfa6e1cde966" providerId="LiveId" clId="{E0E1D960-F9BA-4DF2-AF0C-24D9C23B6807}"/>
    <pc:docChg chg="undo custSel addSld delSld modSld">
      <pc:chgData name="srikanta k" userId="7908cfa6e1cde966" providerId="LiveId" clId="{E0E1D960-F9BA-4DF2-AF0C-24D9C23B6807}" dt="2023-06-01T10:25:54.887" v="211" actId="115"/>
      <pc:docMkLst>
        <pc:docMk/>
      </pc:docMkLst>
      <pc:sldChg chg="modSp mod">
        <pc:chgData name="srikanta k" userId="7908cfa6e1cde966" providerId="LiveId" clId="{E0E1D960-F9BA-4DF2-AF0C-24D9C23B6807}" dt="2023-06-01T10:09:14.237" v="62" actId="20577"/>
        <pc:sldMkLst>
          <pc:docMk/>
          <pc:sldMk cId="155810246" sldId="256"/>
        </pc:sldMkLst>
        <pc:spChg chg="mod">
          <ac:chgData name="srikanta k" userId="7908cfa6e1cde966" providerId="LiveId" clId="{E0E1D960-F9BA-4DF2-AF0C-24D9C23B6807}" dt="2023-06-01T10:09:14.237" v="62" actId="20577"/>
          <ac:spMkLst>
            <pc:docMk/>
            <pc:sldMk cId="155810246" sldId="256"/>
            <ac:spMk id="3" creationId="{F2F1ADF4-B0C7-C7C2-8B63-8895D3F81EBA}"/>
          </ac:spMkLst>
        </pc:spChg>
        <pc:spChg chg="mod">
          <ac:chgData name="srikanta k" userId="7908cfa6e1cde966" providerId="LiveId" clId="{E0E1D960-F9BA-4DF2-AF0C-24D9C23B6807}" dt="2023-06-01T10:08:53.690" v="37" actId="20577"/>
          <ac:spMkLst>
            <pc:docMk/>
            <pc:sldMk cId="155810246" sldId="256"/>
            <ac:spMk id="9" creationId="{4E67A2AC-00F6-985A-C661-784C2AA22DB5}"/>
          </ac:spMkLst>
        </pc:spChg>
      </pc:sldChg>
      <pc:sldChg chg="modSp mod">
        <pc:chgData name="srikanta k" userId="7908cfa6e1cde966" providerId="LiveId" clId="{E0E1D960-F9BA-4DF2-AF0C-24D9C23B6807}" dt="2023-06-01T10:11:43.849" v="110" actId="20577"/>
        <pc:sldMkLst>
          <pc:docMk/>
          <pc:sldMk cId="1207346346" sldId="262"/>
        </pc:sldMkLst>
        <pc:spChg chg="mod">
          <ac:chgData name="srikanta k" userId="7908cfa6e1cde966" providerId="LiveId" clId="{E0E1D960-F9BA-4DF2-AF0C-24D9C23B6807}" dt="2023-06-01T10:10:24.775" v="68" actId="20577"/>
          <ac:spMkLst>
            <pc:docMk/>
            <pc:sldMk cId="1207346346" sldId="262"/>
            <ac:spMk id="21" creationId="{17DF35E1-B022-6F5F-C0A8-8DB2A60894F4}"/>
          </ac:spMkLst>
        </pc:spChg>
        <pc:spChg chg="mod">
          <ac:chgData name="srikanta k" userId="7908cfa6e1cde966" providerId="LiveId" clId="{E0E1D960-F9BA-4DF2-AF0C-24D9C23B6807}" dt="2023-06-01T10:11:43.849" v="110" actId="20577"/>
          <ac:spMkLst>
            <pc:docMk/>
            <pc:sldMk cId="1207346346" sldId="262"/>
            <ac:spMk id="23" creationId="{D5925D02-DD3A-CEA0-27C8-993091882AF1}"/>
          </ac:spMkLst>
        </pc:spChg>
      </pc:sldChg>
      <pc:sldChg chg="modSp mod">
        <pc:chgData name="srikanta k" userId="7908cfa6e1cde966" providerId="LiveId" clId="{E0E1D960-F9BA-4DF2-AF0C-24D9C23B6807}" dt="2023-06-01T10:12:47.646" v="136" actId="14100"/>
        <pc:sldMkLst>
          <pc:docMk/>
          <pc:sldMk cId="1778365701" sldId="271"/>
        </pc:sldMkLst>
        <pc:spChg chg="mod">
          <ac:chgData name="srikanta k" userId="7908cfa6e1cde966" providerId="LiveId" clId="{E0E1D960-F9BA-4DF2-AF0C-24D9C23B6807}" dt="2023-06-01T10:12:47.646" v="136" actId="14100"/>
          <ac:spMkLst>
            <pc:docMk/>
            <pc:sldMk cId="1778365701" sldId="271"/>
            <ac:spMk id="23" creationId="{D5925D02-DD3A-CEA0-27C8-993091882AF1}"/>
          </ac:spMkLst>
        </pc:spChg>
      </pc:sldChg>
      <pc:sldChg chg="modSp add del mod">
        <pc:chgData name="srikanta k" userId="7908cfa6e1cde966" providerId="LiveId" clId="{E0E1D960-F9BA-4DF2-AF0C-24D9C23B6807}" dt="2023-06-01T10:23:53.201" v="207" actId="2696"/>
        <pc:sldMkLst>
          <pc:docMk/>
          <pc:sldMk cId="663986815" sldId="276"/>
        </pc:sldMkLst>
        <pc:spChg chg="mod">
          <ac:chgData name="srikanta k" userId="7908cfa6e1cde966" providerId="LiveId" clId="{E0E1D960-F9BA-4DF2-AF0C-24D9C23B6807}" dt="2023-06-01T10:22:37.346" v="206" actId="1076"/>
          <ac:spMkLst>
            <pc:docMk/>
            <pc:sldMk cId="663986815" sldId="276"/>
            <ac:spMk id="10" creationId="{61206C2F-BDF5-071B-EC7C-A93066E34658}"/>
          </ac:spMkLst>
        </pc:spChg>
      </pc:sldChg>
      <pc:sldChg chg="modSp add mod">
        <pc:chgData name="srikanta k" userId="7908cfa6e1cde966" providerId="LiveId" clId="{E0E1D960-F9BA-4DF2-AF0C-24D9C23B6807}" dt="2023-06-01T10:25:54.887" v="211" actId="115"/>
        <pc:sldMkLst>
          <pc:docMk/>
          <pc:sldMk cId="1009165055" sldId="276"/>
        </pc:sldMkLst>
        <pc:spChg chg="mod">
          <ac:chgData name="srikanta k" userId="7908cfa6e1cde966" providerId="LiveId" clId="{E0E1D960-F9BA-4DF2-AF0C-24D9C23B6807}" dt="2023-06-01T10:25:54.887" v="211" actId="115"/>
          <ac:spMkLst>
            <pc:docMk/>
            <pc:sldMk cId="1009165055" sldId="276"/>
            <ac:spMk id="10" creationId="{61206C2F-BDF5-071B-EC7C-A93066E34658}"/>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06-01T01:47:36.465"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6-01T01:47:36.465"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9.jp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sirsidynix.com/symphony/" TargetMode="External"/><Relationship Id="rId5" Type="http://schemas.openxmlformats.org/officeDocument/2006/relationships/hyperlink" Target="https://evergreen-ils.org/" TargetMode="External"/><Relationship Id="rId4" Type="http://schemas.openxmlformats.org/officeDocument/2006/relationships/hyperlink" Target="https://koha-community.or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github.com/srikanta1998/Library_Management_System.g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latin typeface="Times New Roman" panose="02020603050405020304" pitchFamily="18" charset="0"/>
              </a:rPr>
              <a:t>Library Management System</a:t>
            </a:r>
            <a:r>
              <a:rPr lang="en-IN" sz="2800" dirty="0">
                <a:effectLst/>
                <a:latin typeface="Times New Roman" panose="02020603050405020304" pitchFamily="18" charset="0"/>
                <a:ea typeface="Arial" panose="020B0604020202020204" pitchFamily="34" charset="0"/>
              </a:rPr>
              <a:t> </a:t>
            </a:r>
            <a:r>
              <a:rPr lang="en-IN" sz="2800" b="1" dirty="0">
                <a:effectLst/>
                <a:latin typeface="Times New Roman" panose="02020603050405020304" pitchFamily="18" charset="0"/>
                <a:ea typeface="Arial" panose="020B0604020202020204" pitchFamily="34" charset="0"/>
              </a:rPr>
              <a:t>Project</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Srikanta kakarla</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Individual</a:t>
            </a:r>
          </a:p>
          <a:p>
            <a:pPr>
              <a:lnSpc>
                <a:spcPct val="115000"/>
              </a:lnSpc>
            </a:pPr>
            <a:r>
              <a:rPr lang="en-IN" sz="1800" b="1" dirty="0">
                <a:effectLst/>
                <a:latin typeface="Times New Roman" panose="02020603050405020304" pitchFamily="18" charset="0"/>
                <a:ea typeface="Arial" panose="020B0604020202020204" pitchFamily="34" charset="0"/>
              </a:rPr>
              <a:t>Name: Library Management System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B12</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srikantask03@gmail.com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 Axis School of Fintech</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latin typeface="Times New Roman" panose="02020603050405020304" pitchFamily="18" charset="0"/>
                <a:ea typeface="Arial" panose="020B0604020202020204" pitchFamily="34" charset="0"/>
              </a:rPr>
              <a:t>01</a:t>
            </a:r>
            <a:r>
              <a:rPr lang="en-IN" sz="1800" b="1" dirty="0">
                <a:effectLst/>
                <a:latin typeface="Times New Roman" panose="02020603050405020304" pitchFamily="18" charset="0"/>
                <a:ea typeface="Arial" panose="020B0604020202020204" pitchFamily="34" charset="0"/>
              </a:rPr>
              <a:t>/06/2023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Oval 1">
            <a:extLst>
              <a:ext uri="{FF2B5EF4-FFF2-40B4-BE49-F238E27FC236}">
                <a16:creationId xmlns:a16="http://schemas.microsoft.com/office/drawing/2014/main" id="{6CE43F92-4F94-935F-7C3F-7B4EA83E69F8}"/>
              </a:ext>
            </a:extLst>
          </p:cNvPr>
          <p:cNvSpPr/>
          <p:nvPr/>
        </p:nvSpPr>
        <p:spPr>
          <a:xfrm>
            <a:off x="5118863" y="1515035"/>
            <a:ext cx="1730188" cy="109369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Admin Module</a:t>
            </a:r>
            <a:endParaRPr lang="en-IN" dirty="0"/>
          </a:p>
        </p:txBody>
      </p:sp>
      <p:cxnSp>
        <p:nvCxnSpPr>
          <p:cNvPr id="9" name="Straight Connector 8">
            <a:extLst>
              <a:ext uri="{FF2B5EF4-FFF2-40B4-BE49-F238E27FC236}">
                <a16:creationId xmlns:a16="http://schemas.microsoft.com/office/drawing/2014/main" id="{8BF60147-5102-55E6-CAD5-C6B2E9A0A8A8}"/>
              </a:ext>
            </a:extLst>
          </p:cNvPr>
          <p:cNvCxnSpPr/>
          <p:nvPr/>
        </p:nvCxnSpPr>
        <p:spPr>
          <a:xfrm>
            <a:off x="6006368" y="2608729"/>
            <a:ext cx="0" cy="58270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DD108CE-83B2-AF10-EEB9-6F6440B57C69}"/>
              </a:ext>
            </a:extLst>
          </p:cNvPr>
          <p:cNvCxnSpPr>
            <a:cxnSpLocks/>
          </p:cNvCxnSpPr>
          <p:nvPr/>
        </p:nvCxnSpPr>
        <p:spPr>
          <a:xfrm>
            <a:off x="2205332" y="3191435"/>
            <a:ext cx="762897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3CA9D39-3DCD-07D5-69A4-254435A55481}"/>
              </a:ext>
            </a:extLst>
          </p:cNvPr>
          <p:cNvCxnSpPr/>
          <p:nvPr/>
        </p:nvCxnSpPr>
        <p:spPr>
          <a:xfrm>
            <a:off x="2214285" y="3191435"/>
            <a:ext cx="0" cy="7530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6C861A7-23B3-8A2C-9321-6A6FB1F82334}"/>
              </a:ext>
            </a:extLst>
          </p:cNvPr>
          <p:cNvCxnSpPr/>
          <p:nvPr/>
        </p:nvCxnSpPr>
        <p:spPr>
          <a:xfrm>
            <a:off x="3702439" y="3191430"/>
            <a:ext cx="0" cy="75303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0B5DDC4-1303-731F-3E88-9F1CE41D7C01}"/>
              </a:ext>
            </a:extLst>
          </p:cNvPr>
          <p:cNvSpPr/>
          <p:nvPr/>
        </p:nvSpPr>
        <p:spPr>
          <a:xfrm>
            <a:off x="1622601" y="3935496"/>
            <a:ext cx="1183340" cy="10309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Login</a:t>
            </a:r>
          </a:p>
          <a:p>
            <a:pPr algn="ctr"/>
            <a:r>
              <a:rPr lang="en-US" dirty="0"/>
              <a:t>&amp;</a:t>
            </a:r>
          </a:p>
          <a:p>
            <a:pPr algn="ctr"/>
            <a:r>
              <a:rPr lang="en-US" dirty="0"/>
              <a:t>Logout</a:t>
            </a:r>
            <a:endParaRPr lang="en-IN" dirty="0"/>
          </a:p>
        </p:txBody>
      </p:sp>
      <p:sp>
        <p:nvSpPr>
          <p:cNvPr id="16" name="Rectangle: Rounded Corners 15">
            <a:extLst>
              <a:ext uri="{FF2B5EF4-FFF2-40B4-BE49-F238E27FC236}">
                <a16:creationId xmlns:a16="http://schemas.microsoft.com/office/drawing/2014/main" id="{965FEBF9-4F58-EF58-9175-A78096AF0C82}"/>
              </a:ext>
            </a:extLst>
          </p:cNvPr>
          <p:cNvSpPr/>
          <p:nvPr/>
        </p:nvSpPr>
        <p:spPr>
          <a:xfrm>
            <a:off x="3146608" y="3944461"/>
            <a:ext cx="1183340" cy="10309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a:t>
            </a:r>
          </a:p>
          <a:p>
            <a:pPr algn="ctr"/>
            <a:r>
              <a:rPr lang="en-US" dirty="0"/>
              <a:t>CRUD</a:t>
            </a:r>
            <a:endParaRPr lang="en-IN" dirty="0"/>
          </a:p>
        </p:txBody>
      </p:sp>
      <p:sp>
        <p:nvSpPr>
          <p:cNvPr id="17" name="Rectangle: Rounded Corners 16">
            <a:extLst>
              <a:ext uri="{FF2B5EF4-FFF2-40B4-BE49-F238E27FC236}">
                <a16:creationId xmlns:a16="http://schemas.microsoft.com/office/drawing/2014/main" id="{21A4F7E3-B075-66ED-7729-CF1961EA8FA5}"/>
              </a:ext>
            </a:extLst>
          </p:cNvPr>
          <p:cNvSpPr/>
          <p:nvPr/>
        </p:nvSpPr>
        <p:spPr>
          <a:xfrm>
            <a:off x="4715438" y="3926526"/>
            <a:ext cx="1183340" cy="10309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Books</a:t>
            </a:r>
          </a:p>
          <a:p>
            <a:pPr algn="ctr"/>
            <a:r>
              <a:rPr lang="en-US" dirty="0"/>
              <a:t>CRUD</a:t>
            </a:r>
            <a:endParaRPr lang="en-IN" dirty="0"/>
          </a:p>
        </p:txBody>
      </p:sp>
      <p:cxnSp>
        <p:nvCxnSpPr>
          <p:cNvPr id="18" name="Straight Connector 17">
            <a:extLst>
              <a:ext uri="{FF2B5EF4-FFF2-40B4-BE49-F238E27FC236}">
                <a16:creationId xmlns:a16="http://schemas.microsoft.com/office/drawing/2014/main" id="{8DED4DEA-5820-B206-C040-5B537DC92FFA}"/>
              </a:ext>
            </a:extLst>
          </p:cNvPr>
          <p:cNvCxnSpPr/>
          <p:nvPr/>
        </p:nvCxnSpPr>
        <p:spPr>
          <a:xfrm>
            <a:off x="5298159" y="3182460"/>
            <a:ext cx="0" cy="75303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EABE1958-84C2-8BFC-4D46-BFAEBD081C21}"/>
              </a:ext>
            </a:extLst>
          </p:cNvPr>
          <p:cNvSpPr/>
          <p:nvPr/>
        </p:nvSpPr>
        <p:spPr>
          <a:xfrm>
            <a:off x="6131870" y="3926521"/>
            <a:ext cx="1380569" cy="10309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View</a:t>
            </a:r>
          </a:p>
          <a:p>
            <a:pPr algn="ctr"/>
            <a:r>
              <a:rPr lang="en-US" dirty="0"/>
              <a:t>Reservation</a:t>
            </a:r>
            <a:endParaRPr lang="en-IN" dirty="0"/>
          </a:p>
        </p:txBody>
      </p:sp>
      <p:cxnSp>
        <p:nvCxnSpPr>
          <p:cNvPr id="20" name="Straight Connector 19">
            <a:extLst>
              <a:ext uri="{FF2B5EF4-FFF2-40B4-BE49-F238E27FC236}">
                <a16:creationId xmlns:a16="http://schemas.microsoft.com/office/drawing/2014/main" id="{E81532E2-A26C-C056-AF4C-6CEFA559AF8D}"/>
              </a:ext>
            </a:extLst>
          </p:cNvPr>
          <p:cNvCxnSpPr/>
          <p:nvPr/>
        </p:nvCxnSpPr>
        <p:spPr>
          <a:xfrm>
            <a:off x="6822167" y="3182455"/>
            <a:ext cx="0" cy="75303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17DF35E1-B022-6F5F-C0A8-8DB2A60894F4}"/>
              </a:ext>
            </a:extLst>
          </p:cNvPr>
          <p:cNvSpPr/>
          <p:nvPr/>
        </p:nvSpPr>
        <p:spPr>
          <a:xfrm>
            <a:off x="7691735" y="3926516"/>
            <a:ext cx="1380568" cy="10309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View Borrowings</a:t>
            </a:r>
            <a:endParaRPr lang="en-IN" dirty="0"/>
          </a:p>
        </p:txBody>
      </p:sp>
      <p:cxnSp>
        <p:nvCxnSpPr>
          <p:cNvPr id="22" name="Straight Connector 21">
            <a:extLst>
              <a:ext uri="{FF2B5EF4-FFF2-40B4-BE49-F238E27FC236}">
                <a16:creationId xmlns:a16="http://schemas.microsoft.com/office/drawing/2014/main" id="{403079C0-EAC9-9153-9095-836E07A1CFE6}"/>
              </a:ext>
            </a:extLst>
          </p:cNvPr>
          <p:cNvCxnSpPr/>
          <p:nvPr/>
        </p:nvCxnSpPr>
        <p:spPr>
          <a:xfrm>
            <a:off x="8319282" y="3182450"/>
            <a:ext cx="0" cy="75303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D5925D02-DD3A-CEA0-27C8-993091882AF1}"/>
              </a:ext>
            </a:extLst>
          </p:cNvPr>
          <p:cNvSpPr/>
          <p:nvPr/>
        </p:nvSpPr>
        <p:spPr>
          <a:xfrm>
            <a:off x="9224703" y="3935471"/>
            <a:ext cx="1344696" cy="10309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View Fines, return &amp; Due Dates</a:t>
            </a:r>
            <a:endParaRPr lang="en-IN" dirty="0"/>
          </a:p>
        </p:txBody>
      </p:sp>
      <p:cxnSp>
        <p:nvCxnSpPr>
          <p:cNvPr id="24" name="Straight Connector 23">
            <a:extLst>
              <a:ext uri="{FF2B5EF4-FFF2-40B4-BE49-F238E27FC236}">
                <a16:creationId xmlns:a16="http://schemas.microsoft.com/office/drawing/2014/main" id="{6AE11EE6-52E5-B089-18D1-18E476F110A9}"/>
              </a:ext>
            </a:extLst>
          </p:cNvPr>
          <p:cNvCxnSpPr/>
          <p:nvPr/>
        </p:nvCxnSpPr>
        <p:spPr>
          <a:xfrm>
            <a:off x="9825338" y="3182445"/>
            <a:ext cx="0" cy="75303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A814FBD-A5D1-7354-9D39-82D0ED320F33}"/>
              </a:ext>
            </a:extLst>
          </p:cNvPr>
          <p:cNvSpPr/>
          <p:nvPr/>
        </p:nvSpPr>
        <p:spPr>
          <a:xfrm>
            <a:off x="1281958" y="1308847"/>
            <a:ext cx="10076330" cy="462578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78365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a:effectLst/>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pic>
        <p:nvPicPr>
          <p:cNvPr id="3" name="Picture 2">
            <a:extLst>
              <a:ext uri="{FF2B5EF4-FFF2-40B4-BE49-F238E27FC236}">
                <a16:creationId xmlns:a16="http://schemas.microsoft.com/office/drawing/2014/main" id="{BB5D4F6B-F357-1A96-D55B-04E73B0813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4360" y="1376058"/>
            <a:ext cx="2377888" cy="2377888"/>
          </a:xfrm>
          <a:prstGeom prst="rect">
            <a:avLst/>
          </a:prstGeom>
          <a:effectLst>
            <a:glow rad="63500">
              <a:schemeClr val="accent2">
                <a:satMod val="175000"/>
                <a:alpha val="40000"/>
              </a:schemeClr>
            </a:glow>
          </a:effectLst>
        </p:spPr>
      </p:pic>
      <p:sp>
        <p:nvSpPr>
          <p:cNvPr id="9" name="Rectangle 8">
            <a:extLst>
              <a:ext uri="{FF2B5EF4-FFF2-40B4-BE49-F238E27FC236}">
                <a16:creationId xmlns:a16="http://schemas.microsoft.com/office/drawing/2014/main" id="{8A8A05E2-8CC7-75A8-FE59-AB006DC1F865}"/>
              </a:ext>
            </a:extLst>
          </p:cNvPr>
          <p:cNvSpPr/>
          <p:nvPr/>
        </p:nvSpPr>
        <p:spPr>
          <a:xfrm>
            <a:off x="923365" y="1197589"/>
            <a:ext cx="10394870" cy="527656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2FD523D6-BBEA-4CFF-17B2-00E579CA88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4515" y="1620629"/>
            <a:ext cx="2143125" cy="2143125"/>
          </a:xfrm>
          <a:prstGeom prst="rect">
            <a:avLst/>
          </a:prstGeom>
          <a:effectLst/>
        </p:spPr>
      </p:pic>
      <p:pic>
        <p:nvPicPr>
          <p:cNvPr id="13" name="Picture 12">
            <a:extLst>
              <a:ext uri="{FF2B5EF4-FFF2-40B4-BE49-F238E27FC236}">
                <a16:creationId xmlns:a16="http://schemas.microsoft.com/office/drawing/2014/main" id="{51C365E4-024A-EB82-F253-3AAB404C11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58790" y="3990649"/>
            <a:ext cx="2377889" cy="2377889"/>
          </a:xfrm>
          <a:prstGeom prst="rect">
            <a:avLst/>
          </a:prstGeom>
        </p:spPr>
      </p:pic>
      <p:pic>
        <p:nvPicPr>
          <p:cNvPr id="15" name="Picture 14">
            <a:extLst>
              <a:ext uri="{FF2B5EF4-FFF2-40B4-BE49-F238E27FC236}">
                <a16:creationId xmlns:a16="http://schemas.microsoft.com/office/drawing/2014/main" id="{E0DC2DB4-5EAB-60B0-F3CA-1D166B8689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7537" y="4263781"/>
            <a:ext cx="2211836" cy="1769469"/>
          </a:xfrm>
          <a:prstGeom prst="rect">
            <a:avLst/>
          </a:prstGeom>
          <a:effectLst>
            <a:glow rad="76200">
              <a:srgbClr val="7030A0">
                <a:alpha val="60000"/>
              </a:srgbClr>
            </a:glow>
            <a:softEdge rad="12700"/>
          </a:effectLst>
        </p:spPr>
      </p:pic>
      <p:sp>
        <p:nvSpPr>
          <p:cNvPr id="17" name="Arrow: Left 16">
            <a:extLst>
              <a:ext uri="{FF2B5EF4-FFF2-40B4-BE49-F238E27FC236}">
                <a16:creationId xmlns:a16="http://schemas.microsoft.com/office/drawing/2014/main" id="{A0DA8798-B5B5-366F-8806-743B8ABEE557}"/>
              </a:ext>
            </a:extLst>
          </p:cNvPr>
          <p:cNvSpPr/>
          <p:nvPr/>
        </p:nvSpPr>
        <p:spPr>
          <a:xfrm rot="10800000">
            <a:off x="3592259" y="2409271"/>
            <a:ext cx="792031" cy="342900"/>
          </a:xfrm>
          <a:prstGeom prst="leftArrow">
            <a:avLst/>
          </a:prstGeom>
          <a:solidFill>
            <a:schemeClr val="bg2">
              <a:lumMod val="9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8" name="Arrow: Left 17">
            <a:extLst>
              <a:ext uri="{FF2B5EF4-FFF2-40B4-BE49-F238E27FC236}">
                <a16:creationId xmlns:a16="http://schemas.microsoft.com/office/drawing/2014/main" id="{DCCD0034-1CA7-BD2C-5333-98FC18743EC8}"/>
              </a:ext>
            </a:extLst>
          </p:cNvPr>
          <p:cNvSpPr/>
          <p:nvPr/>
        </p:nvSpPr>
        <p:spPr>
          <a:xfrm>
            <a:off x="7873080" y="2445132"/>
            <a:ext cx="792031" cy="342900"/>
          </a:xfrm>
          <a:prstGeom prst="leftArrow">
            <a:avLst/>
          </a:prstGeom>
          <a:solidFill>
            <a:schemeClr val="bg2">
              <a:lumMod val="9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Left 18">
            <a:extLst>
              <a:ext uri="{FF2B5EF4-FFF2-40B4-BE49-F238E27FC236}">
                <a16:creationId xmlns:a16="http://schemas.microsoft.com/office/drawing/2014/main" id="{9CD1104D-B98E-FBD6-B077-EB4A562EFE4F}"/>
              </a:ext>
            </a:extLst>
          </p:cNvPr>
          <p:cNvSpPr/>
          <p:nvPr/>
        </p:nvSpPr>
        <p:spPr>
          <a:xfrm rot="10800000">
            <a:off x="3667686" y="4932240"/>
            <a:ext cx="792031" cy="342900"/>
          </a:xfrm>
          <a:prstGeom prst="leftArrow">
            <a:avLst/>
          </a:prstGeom>
          <a:solidFill>
            <a:schemeClr val="bg2">
              <a:lumMod val="9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20" name="Arrow: Left 19">
            <a:extLst>
              <a:ext uri="{FF2B5EF4-FFF2-40B4-BE49-F238E27FC236}">
                <a16:creationId xmlns:a16="http://schemas.microsoft.com/office/drawing/2014/main" id="{3289C558-30FB-3973-237E-B85FA6E5F811}"/>
              </a:ext>
            </a:extLst>
          </p:cNvPr>
          <p:cNvSpPr/>
          <p:nvPr/>
        </p:nvSpPr>
        <p:spPr>
          <a:xfrm>
            <a:off x="7907943" y="4932241"/>
            <a:ext cx="792031" cy="342900"/>
          </a:xfrm>
          <a:prstGeom prst="leftArrow">
            <a:avLst/>
          </a:prstGeom>
          <a:solidFill>
            <a:schemeClr val="bg2">
              <a:lumMod val="9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CD443F7B-FA73-5B87-16FE-3CE1848E0A7C}"/>
              </a:ext>
            </a:extLst>
          </p:cNvPr>
          <p:cNvSpPr txBox="1"/>
          <p:nvPr/>
        </p:nvSpPr>
        <p:spPr>
          <a:xfrm>
            <a:off x="4543034" y="1831883"/>
            <a:ext cx="1524000" cy="1569660"/>
          </a:xfrm>
          <a:prstGeom prst="rect">
            <a:avLst/>
          </a:prstGeom>
          <a:noFill/>
          <a:ln>
            <a:solidFill>
              <a:schemeClr val="tx1"/>
            </a:solidFill>
            <a:prstDash val="sysDash"/>
          </a:ln>
        </p:spPr>
        <p:txBody>
          <a:bodyPr wrap="square" rtlCol="0">
            <a:spAutoFit/>
          </a:bodyPr>
          <a:lstStyle/>
          <a:p>
            <a:r>
              <a:rPr lang="en-US" sz="1600" dirty="0"/>
              <a:t>HTML is used </a:t>
            </a:r>
            <a:r>
              <a:rPr lang="en-US" sz="1600" b="0" i="0" dirty="0">
                <a:effectLst/>
              </a:rPr>
              <a:t>to define the structure and layout of the user interface components.</a:t>
            </a:r>
            <a:endParaRPr lang="en-IN" sz="1600" dirty="0"/>
          </a:p>
        </p:txBody>
      </p:sp>
      <p:sp>
        <p:nvSpPr>
          <p:cNvPr id="24" name="TextBox 23">
            <a:extLst>
              <a:ext uri="{FF2B5EF4-FFF2-40B4-BE49-F238E27FC236}">
                <a16:creationId xmlns:a16="http://schemas.microsoft.com/office/drawing/2014/main" id="{CB58C952-2823-422B-A385-0596ADC5FA0B}"/>
              </a:ext>
            </a:extLst>
          </p:cNvPr>
          <p:cNvSpPr txBox="1"/>
          <p:nvPr/>
        </p:nvSpPr>
        <p:spPr>
          <a:xfrm>
            <a:off x="6292007" y="1831752"/>
            <a:ext cx="1524000" cy="1569660"/>
          </a:xfrm>
          <a:prstGeom prst="rect">
            <a:avLst/>
          </a:prstGeom>
          <a:noFill/>
          <a:ln>
            <a:solidFill>
              <a:schemeClr val="tx1"/>
            </a:solidFill>
            <a:prstDash val="sysDash"/>
          </a:ln>
        </p:spPr>
        <p:txBody>
          <a:bodyPr wrap="square" rtlCol="0">
            <a:spAutoFit/>
          </a:bodyPr>
          <a:lstStyle/>
          <a:p>
            <a:r>
              <a:rPr lang="en-US" sz="1600" dirty="0"/>
              <a:t>ReactJS is used </a:t>
            </a:r>
            <a:r>
              <a:rPr lang="en-US" sz="1600" b="0" i="0" dirty="0">
                <a:effectLst/>
              </a:rPr>
              <a:t>to develop the front-end web application</a:t>
            </a:r>
            <a:r>
              <a:rPr lang="en-US" sz="1600" dirty="0"/>
              <a:t>s that runs on web server.</a:t>
            </a:r>
            <a:endParaRPr lang="en-IN" sz="1600" dirty="0"/>
          </a:p>
        </p:txBody>
      </p:sp>
      <p:sp>
        <p:nvSpPr>
          <p:cNvPr id="25" name="TextBox 24">
            <a:extLst>
              <a:ext uri="{FF2B5EF4-FFF2-40B4-BE49-F238E27FC236}">
                <a16:creationId xmlns:a16="http://schemas.microsoft.com/office/drawing/2014/main" id="{86D20E0C-9A9E-F4B3-3013-72DE45858746}"/>
              </a:ext>
            </a:extLst>
          </p:cNvPr>
          <p:cNvSpPr txBox="1"/>
          <p:nvPr/>
        </p:nvSpPr>
        <p:spPr>
          <a:xfrm>
            <a:off x="4543034" y="4318860"/>
            <a:ext cx="1524000" cy="1569660"/>
          </a:xfrm>
          <a:prstGeom prst="rect">
            <a:avLst/>
          </a:prstGeom>
          <a:noFill/>
          <a:ln>
            <a:solidFill>
              <a:schemeClr val="tx1"/>
            </a:solidFill>
            <a:prstDash val="sysDash"/>
          </a:ln>
        </p:spPr>
        <p:txBody>
          <a:bodyPr wrap="square" rtlCol="0">
            <a:spAutoFit/>
          </a:bodyPr>
          <a:lstStyle/>
          <a:p>
            <a:r>
              <a:rPr lang="en-US" sz="1600" dirty="0"/>
              <a:t>Bootstrap is mainly used </a:t>
            </a:r>
            <a:r>
              <a:rPr lang="en-US" sz="1600" b="0" i="0" dirty="0">
                <a:effectLst/>
              </a:rPr>
              <a:t>to style the UI-elements and layouts of the structure.</a:t>
            </a:r>
            <a:endParaRPr lang="en-IN" sz="1600" dirty="0"/>
          </a:p>
        </p:txBody>
      </p:sp>
      <p:sp>
        <p:nvSpPr>
          <p:cNvPr id="26" name="TextBox 25">
            <a:extLst>
              <a:ext uri="{FF2B5EF4-FFF2-40B4-BE49-F238E27FC236}">
                <a16:creationId xmlns:a16="http://schemas.microsoft.com/office/drawing/2014/main" id="{0796A2AD-9E13-C26B-E639-B1E95B059A23}"/>
              </a:ext>
            </a:extLst>
          </p:cNvPr>
          <p:cNvSpPr txBox="1"/>
          <p:nvPr/>
        </p:nvSpPr>
        <p:spPr>
          <a:xfrm>
            <a:off x="6288133" y="4318860"/>
            <a:ext cx="1524000" cy="1569660"/>
          </a:xfrm>
          <a:prstGeom prst="rect">
            <a:avLst/>
          </a:prstGeom>
          <a:noFill/>
          <a:ln>
            <a:solidFill>
              <a:schemeClr val="tx1"/>
            </a:solidFill>
            <a:prstDash val="sysDash"/>
          </a:ln>
        </p:spPr>
        <p:txBody>
          <a:bodyPr wrap="square" rtlCol="0">
            <a:spAutoFit/>
          </a:bodyPr>
          <a:lstStyle/>
          <a:p>
            <a:r>
              <a:rPr lang="en-US" sz="1600" dirty="0"/>
              <a:t>CSS is used </a:t>
            </a:r>
            <a:r>
              <a:rPr lang="en-US" sz="1600" b="0" i="0" dirty="0">
                <a:effectLst/>
              </a:rPr>
              <a:t>to style and customize the appearance of components and elements.</a:t>
            </a:r>
            <a:endParaRPr lang="en-IN" sz="1600" dirty="0"/>
          </a:p>
        </p:txBody>
      </p:sp>
    </p:spTree>
    <p:extLst>
      <p:ext uri="{BB962C8B-B14F-4D97-AF65-F5344CB8AC3E}">
        <p14:creationId xmlns:p14="http://schemas.microsoft.com/office/powerpoint/2010/main" val="3755091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a:effectLst/>
        </p:spPr>
      </p:pic>
      <p:pic>
        <p:nvPicPr>
          <p:cNvPr id="7" name="Picture 6">
            <a:extLst>
              <a:ext uri="{FF2B5EF4-FFF2-40B4-BE49-F238E27FC236}">
                <a16:creationId xmlns:a16="http://schemas.microsoft.com/office/drawing/2014/main" id="{AA316674-95FF-C7F7-B5B9-A2846765E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216" y="1620262"/>
            <a:ext cx="3112236" cy="1965623"/>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Rectangle 8">
            <a:extLst>
              <a:ext uri="{FF2B5EF4-FFF2-40B4-BE49-F238E27FC236}">
                <a16:creationId xmlns:a16="http://schemas.microsoft.com/office/drawing/2014/main" id="{8A8A05E2-8CC7-75A8-FE59-AB006DC1F865}"/>
              </a:ext>
            </a:extLst>
          </p:cNvPr>
          <p:cNvSpPr/>
          <p:nvPr/>
        </p:nvSpPr>
        <p:spPr>
          <a:xfrm>
            <a:off x="923365" y="1197589"/>
            <a:ext cx="10394870" cy="527656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Left 16">
            <a:extLst>
              <a:ext uri="{FF2B5EF4-FFF2-40B4-BE49-F238E27FC236}">
                <a16:creationId xmlns:a16="http://schemas.microsoft.com/office/drawing/2014/main" id="{A0DA8798-B5B5-366F-8806-743B8ABEE557}"/>
              </a:ext>
            </a:extLst>
          </p:cNvPr>
          <p:cNvSpPr/>
          <p:nvPr/>
        </p:nvSpPr>
        <p:spPr>
          <a:xfrm rot="10800000">
            <a:off x="3592259" y="2409271"/>
            <a:ext cx="792031" cy="342900"/>
          </a:xfrm>
          <a:prstGeom prst="leftArrow">
            <a:avLst/>
          </a:prstGeom>
          <a:solidFill>
            <a:schemeClr val="bg2">
              <a:lumMod val="9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8" name="Arrow: Left 17">
            <a:extLst>
              <a:ext uri="{FF2B5EF4-FFF2-40B4-BE49-F238E27FC236}">
                <a16:creationId xmlns:a16="http://schemas.microsoft.com/office/drawing/2014/main" id="{DCCD0034-1CA7-BD2C-5333-98FC18743EC8}"/>
              </a:ext>
            </a:extLst>
          </p:cNvPr>
          <p:cNvSpPr/>
          <p:nvPr/>
        </p:nvSpPr>
        <p:spPr>
          <a:xfrm>
            <a:off x="7935835" y="2445132"/>
            <a:ext cx="792031" cy="342900"/>
          </a:xfrm>
          <a:prstGeom prst="leftArrow">
            <a:avLst/>
          </a:prstGeom>
          <a:solidFill>
            <a:schemeClr val="bg2">
              <a:lumMod val="9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Left 19">
            <a:extLst>
              <a:ext uri="{FF2B5EF4-FFF2-40B4-BE49-F238E27FC236}">
                <a16:creationId xmlns:a16="http://schemas.microsoft.com/office/drawing/2014/main" id="{3289C558-30FB-3973-237E-B85FA6E5F811}"/>
              </a:ext>
            </a:extLst>
          </p:cNvPr>
          <p:cNvSpPr/>
          <p:nvPr/>
        </p:nvSpPr>
        <p:spPr>
          <a:xfrm>
            <a:off x="7943803" y="4932241"/>
            <a:ext cx="792031" cy="342900"/>
          </a:xfrm>
          <a:prstGeom prst="leftArrow">
            <a:avLst/>
          </a:prstGeom>
          <a:solidFill>
            <a:schemeClr val="bg2">
              <a:lumMod val="9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CD443F7B-FA73-5B87-16FE-3CE1848E0A7C}"/>
              </a:ext>
            </a:extLst>
          </p:cNvPr>
          <p:cNvSpPr txBox="1"/>
          <p:nvPr/>
        </p:nvSpPr>
        <p:spPr>
          <a:xfrm>
            <a:off x="4543034" y="1831883"/>
            <a:ext cx="1524000" cy="1569660"/>
          </a:xfrm>
          <a:prstGeom prst="rect">
            <a:avLst/>
          </a:prstGeom>
          <a:noFill/>
          <a:ln>
            <a:solidFill>
              <a:schemeClr val="tx1"/>
            </a:solidFill>
            <a:prstDash val="sysDash"/>
          </a:ln>
        </p:spPr>
        <p:txBody>
          <a:bodyPr wrap="square" rtlCol="0">
            <a:spAutoFit/>
          </a:bodyPr>
          <a:lstStyle/>
          <a:p>
            <a:r>
              <a:rPr lang="en-US" sz="1600" dirty="0"/>
              <a:t>Java 8 is features are used in </a:t>
            </a:r>
            <a:r>
              <a:rPr lang="en-US" sz="1600" b="0" i="0" dirty="0">
                <a:effectLst/>
              </a:rPr>
              <a:t>the application to achieve some of its features</a:t>
            </a:r>
            <a:r>
              <a:rPr lang="en-US" sz="1600" dirty="0"/>
              <a:t>.</a:t>
            </a:r>
            <a:endParaRPr lang="en-IN" sz="1600" dirty="0"/>
          </a:p>
        </p:txBody>
      </p:sp>
      <p:sp>
        <p:nvSpPr>
          <p:cNvPr id="24" name="TextBox 23">
            <a:extLst>
              <a:ext uri="{FF2B5EF4-FFF2-40B4-BE49-F238E27FC236}">
                <a16:creationId xmlns:a16="http://schemas.microsoft.com/office/drawing/2014/main" id="{CB58C952-2823-422B-A385-0596ADC5FA0B}"/>
              </a:ext>
            </a:extLst>
          </p:cNvPr>
          <p:cNvSpPr txBox="1"/>
          <p:nvPr/>
        </p:nvSpPr>
        <p:spPr>
          <a:xfrm>
            <a:off x="6292007" y="1831752"/>
            <a:ext cx="1524000" cy="1569660"/>
          </a:xfrm>
          <a:prstGeom prst="rect">
            <a:avLst/>
          </a:prstGeom>
          <a:noFill/>
          <a:ln>
            <a:solidFill>
              <a:schemeClr val="tx1"/>
            </a:solidFill>
            <a:prstDash val="sysDash"/>
          </a:ln>
        </p:spPr>
        <p:txBody>
          <a:bodyPr wrap="square" rtlCol="0">
            <a:spAutoFit/>
          </a:bodyPr>
          <a:lstStyle/>
          <a:p>
            <a:r>
              <a:rPr lang="en-US" sz="1600" dirty="0"/>
              <a:t>SpringBoot is a framework </a:t>
            </a:r>
            <a:r>
              <a:rPr lang="en-US" sz="1600" b="0" i="0" dirty="0">
                <a:effectLst/>
              </a:rPr>
              <a:t>to develop web applications, api’s</a:t>
            </a:r>
            <a:r>
              <a:rPr lang="en-US" sz="1600" dirty="0"/>
              <a:t> </a:t>
            </a:r>
            <a:r>
              <a:rPr lang="en-US" sz="1600" b="0" i="0" dirty="0">
                <a:effectLst/>
              </a:rPr>
              <a:t>and microservices.</a:t>
            </a:r>
            <a:endParaRPr lang="en-IN" sz="1600" dirty="0"/>
          </a:p>
        </p:txBody>
      </p:sp>
      <p:sp>
        <p:nvSpPr>
          <p:cNvPr id="25" name="TextBox 24">
            <a:extLst>
              <a:ext uri="{FF2B5EF4-FFF2-40B4-BE49-F238E27FC236}">
                <a16:creationId xmlns:a16="http://schemas.microsoft.com/office/drawing/2014/main" id="{86D20E0C-9A9E-F4B3-3013-72DE45858746}"/>
              </a:ext>
            </a:extLst>
          </p:cNvPr>
          <p:cNvSpPr txBox="1"/>
          <p:nvPr/>
        </p:nvSpPr>
        <p:spPr>
          <a:xfrm>
            <a:off x="4543034" y="4318860"/>
            <a:ext cx="1524000" cy="1569660"/>
          </a:xfrm>
          <a:prstGeom prst="rect">
            <a:avLst/>
          </a:prstGeom>
          <a:noFill/>
          <a:ln>
            <a:solidFill>
              <a:schemeClr val="tx1"/>
            </a:solidFill>
            <a:prstDash val="sysDash"/>
          </a:ln>
        </p:spPr>
        <p:txBody>
          <a:bodyPr wrap="square" rtlCol="0">
            <a:spAutoFit/>
          </a:bodyPr>
          <a:lstStyle/>
          <a:p>
            <a:r>
              <a:rPr lang="en-US" sz="1600" dirty="0"/>
              <a:t>MySQL is used as database which stores data in the tables with fixed schemas.</a:t>
            </a:r>
            <a:endParaRPr lang="en-IN" sz="1600" dirty="0"/>
          </a:p>
        </p:txBody>
      </p:sp>
      <p:sp>
        <p:nvSpPr>
          <p:cNvPr id="26" name="TextBox 25">
            <a:extLst>
              <a:ext uri="{FF2B5EF4-FFF2-40B4-BE49-F238E27FC236}">
                <a16:creationId xmlns:a16="http://schemas.microsoft.com/office/drawing/2014/main" id="{0796A2AD-9E13-C26B-E639-B1E95B059A23}"/>
              </a:ext>
            </a:extLst>
          </p:cNvPr>
          <p:cNvSpPr txBox="1"/>
          <p:nvPr/>
        </p:nvSpPr>
        <p:spPr>
          <a:xfrm>
            <a:off x="6288133" y="4318860"/>
            <a:ext cx="1524000" cy="1569660"/>
          </a:xfrm>
          <a:prstGeom prst="rect">
            <a:avLst/>
          </a:prstGeom>
          <a:noFill/>
          <a:ln>
            <a:solidFill>
              <a:schemeClr val="tx1"/>
            </a:solidFill>
            <a:prstDash val="sysDash"/>
          </a:ln>
        </p:spPr>
        <p:txBody>
          <a:bodyPr wrap="square" rtlCol="0">
            <a:spAutoFit/>
          </a:bodyPr>
          <a:lstStyle/>
          <a:p>
            <a:r>
              <a:rPr lang="en-US" sz="1600" dirty="0"/>
              <a:t>Postman is a api development </a:t>
            </a:r>
            <a:r>
              <a:rPr lang="en-US" sz="1600" b="0" i="0" dirty="0">
                <a:effectLst/>
              </a:rPr>
              <a:t>and testing tool mainly used to communicating with api’s.</a:t>
            </a:r>
            <a:endParaRPr lang="en-IN" sz="1600" dirty="0"/>
          </a:p>
        </p:txBody>
      </p:sp>
      <p:pic>
        <p:nvPicPr>
          <p:cNvPr id="12" name="Picture 11">
            <a:extLst>
              <a:ext uri="{FF2B5EF4-FFF2-40B4-BE49-F238E27FC236}">
                <a16:creationId xmlns:a16="http://schemas.microsoft.com/office/drawing/2014/main" id="{9DC7F4E8-9B80-6D6B-6D8C-0395AEAEF6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2896" y="2064454"/>
            <a:ext cx="2307186" cy="1211273"/>
          </a:xfrm>
          <a:prstGeom prst="rect">
            <a:avLst/>
          </a:prstGeom>
        </p:spPr>
      </p:pic>
      <p:pic>
        <p:nvPicPr>
          <p:cNvPr id="16" name="Picture 15">
            <a:extLst>
              <a:ext uri="{FF2B5EF4-FFF2-40B4-BE49-F238E27FC236}">
                <a16:creationId xmlns:a16="http://schemas.microsoft.com/office/drawing/2014/main" id="{41FF7295-986A-BF60-822F-2826C9B96F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23559" y="4345755"/>
            <a:ext cx="1571954" cy="1413271"/>
          </a:xfrm>
          <a:prstGeom prst="rect">
            <a:avLst/>
          </a:prstGeom>
        </p:spPr>
      </p:pic>
      <p:pic>
        <p:nvPicPr>
          <p:cNvPr id="28" name="Picture 27">
            <a:extLst>
              <a:ext uri="{FF2B5EF4-FFF2-40B4-BE49-F238E27FC236}">
                <a16:creationId xmlns:a16="http://schemas.microsoft.com/office/drawing/2014/main" id="{4C191B06-7B66-15D2-60D7-71077C0BB6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624" y="4352507"/>
            <a:ext cx="2896978" cy="1448489"/>
          </a:xfrm>
          <a:prstGeom prst="rect">
            <a:avLst/>
          </a:prstGeom>
        </p:spPr>
      </p:pic>
      <p:sp>
        <p:nvSpPr>
          <p:cNvPr id="19" name="Arrow: Left 18">
            <a:extLst>
              <a:ext uri="{FF2B5EF4-FFF2-40B4-BE49-F238E27FC236}">
                <a16:creationId xmlns:a16="http://schemas.microsoft.com/office/drawing/2014/main" id="{9CD1104D-B98E-FBD6-B077-EB4A562EFE4F}"/>
              </a:ext>
            </a:extLst>
          </p:cNvPr>
          <p:cNvSpPr/>
          <p:nvPr/>
        </p:nvSpPr>
        <p:spPr>
          <a:xfrm rot="10800000">
            <a:off x="3667686" y="4932240"/>
            <a:ext cx="792031" cy="342900"/>
          </a:xfrm>
          <a:prstGeom prst="leftArrow">
            <a:avLst/>
          </a:prstGeom>
          <a:solidFill>
            <a:schemeClr val="bg2">
              <a:lumMod val="9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Tree>
    <p:extLst>
      <p:ext uri="{BB962C8B-B14F-4D97-AF65-F5344CB8AC3E}">
        <p14:creationId xmlns:p14="http://schemas.microsoft.com/office/powerpoint/2010/main" val="316456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1102661" y="1779955"/>
            <a:ext cx="10215573" cy="4204356"/>
          </a:xfrm>
          <a:prstGeom prst="rect">
            <a:avLst/>
          </a:prstGeom>
          <a:noFill/>
          <a:ln w="19050">
            <a:solidFill>
              <a:schemeClr val="accent2"/>
            </a:solidFill>
          </a:ln>
        </p:spPr>
        <p:txBody>
          <a:bodyPr wrap="square">
            <a:spAutoFit/>
          </a:bodyPr>
          <a:lstStyle/>
          <a:p>
            <a:pPr algn="just">
              <a:lnSpc>
                <a:spcPct val="150000"/>
              </a:lnSpc>
            </a:pPr>
            <a:r>
              <a:rPr lang="en-US" b="0" i="0" dirty="0">
                <a:solidFill>
                  <a:srgbClr val="374151"/>
                </a:solidFill>
                <a:effectLst/>
              </a:rPr>
              <a:t>By implementing a library management system, libraries can benefit from several advantages. Firstly, it simplifies the task of cataloging and maintaining an organized database of books, journals, and other materials. It allows for efficient searching and retrieval of library resources, enhancing user experience and reducing manual effort. Additionally, it enables librarians to manage user accounts, track borrowing history, and handle fines or penalties more effectively.</a:t>
            </a:r>
          </a:p>
          <a:p>
            <a:pPr algn="just">
              <a:lnSpc>
                <a:spcPct val="150000"/>
              </a:lnSpc>
            </a:pPr>
            <a:endParaRPr lang="en-US" b="0" i="0" dirty="0">
              <a:solidFill>
                <a:srgbClr val="374151"/>
              </a:solidFill>
              <a:effectLst/>
            </a:endParaRPr>
          </a:p>
          <a:p>
            <a:pPr algn="just">
              <a:lnSpc>
                <a:spcPct val="150000"/>
              </a:lnSpc>
            </a:pPr>
            <a:r>
              <a:rPr lang="en-US" b="0" i="0" dirty="0">
                <a:solidFill>
                  <a:srgbClr val="374151"/>
                </a:solidFill>
                <a:effectLst/>
              </a:rPr>
              <a:t>Moreover, a library management system facilitates the implementation of reservation systems, enabling users to reserve books or request interlibrary loans. It also supports reporting and analytics, providing insights into library usage, popular titles, and user preferences.</a:t>
            </a:r>
          </a:p>
          <a:p>
            <a:pPr algn="just">
              <a:lnSpc>
                <a:spcPct val="150000"/>
              </a:lnSpc>
            </a:pPr>
            <a:endParaRPr lang="en-IN" dirty="0">
              <a:effectLst/>
              <a:ea typeface="Arial" panose="020B0604020202020204" pitchFamily="34" charset="0"/>
            </a:endParaRPr>
          </a:p>
        </p:txBody>
      </p:sp>
    </p:spTree>
    <p:extLst>
      <p:ext uri="{BB962C8B-B14F-4D97-AF65-F5344CB8AC3E}">
        <p14:creationId xmlns:p14="http://schemas.microsoft.com/office/powerpoint/2010/main" val="98410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7" name="TextBox 6">
            <a:extLst>
              <a:ext uri="{FF2B5EF4-FFF2-40B4-BE49-F238E27FC236}">
                <a16:creationId xmlns:a16="http://schemas.microsoft.com/office/drawing/2014/main" id="{B4E07FE1-E878-E386-9DF4-34E931415690}"/>
              </a:ext>
            </a:extLst>
          </p:cNvPr>
          <p:cNvSpPr txBox="1"/>
          <p:nvPr/>
        </p:nvSpPr>
        <p:spPr>
          <a:xfrm>
            <a:off x="1102661" y="1779955"/>
            <a:ext cx="10215573" cy="3338735"/>
          </a:xfrm>
          <a:prstGeom prst="rect">
            <a:avLst/>
          </a:prstGeom>
          <a:noFill/>
          <a:ln w="19050">
            <a:solidFill>
              <a:schemeClr val="accent2"/>
            </a:solidFill>
          </a:ln>
        </p:spPr>
        <p:txBody>
          <a:bodyPr wrap="square">
            <a:spAutoFit/>
          </a:bodyPr>
          <a:lstStyle/>
          <a:p>
            <a:pPr marL="285750" indent="-285750" algn="just">
              <a:lnSpc>
                <a:spcPct val="200000"/>
              </a:lnSpc>
              <a:buFont typeface="Wingdings" panose="05000000000000000000" pitchFamily="2" charset="2"/>
              <a:buChar char="Ø"/>
            </a:pPr>
            <a:endParaRPr lang="en-IN" dirty="0">
              <a:solidFill>
                <a:schemeClr val="accent1"/>
              </a:solidFill>
              <a:ea typeface="Arial" panose="020B0604020202020204" pitchFamily="34" charset="0"/>
            </a:endParaRPr>
          </a:p>
          <a:p>
            <a:pPr marL="285750" indent="-285750" algn="just">
              <a:lnSpc>
                <a:spcPct val="200000"/>
              </a:lnSpc>
              <a:buFont typeface="Wingdings" panose="05000000000000000000" pitchFamily="2" charset="2"/>
              <a:buChar char="Ø"/>
            </a:pPr>
            <a:r>
              <a:rPr lang="en-IN" dirty="0">
                <a:solidFill>
                  <a:schemeClr val="accent1"/>
                </a:solidFill>
                <a:effectLst/>
                <a:ea typeface="Arial" panose="020B0604020202020204" pitchFamily="34" charset="0"/>
              </a:rPr>
              <a:t>Junit Testing</a:t>
            </a:r>
            <a:endParaRPr lang="en-IN" dirty="0">
              <a:solidFill>
                <a:schemeClr val="accent1"/>
              </a:solidFill>
              <a:ea typeface="Arial" panose="020B0604020202020204" pitchFamily="34" charset="0"/>
            </a:endParaRPr>
          </a:p>
          <a:p>
            <a:pPr marL="285750" indent="-285750" algn="just">
              <a:lnSpc>
                <a:spcPct val="200000"/>
              </a:lnSpc>
              <a:buFont typeface="Wingdings" panose="05000000000000000000" pitchFamily="2" charset="2"/>
              <a:buChar char="Ø"/>
            </a:pPr>
            <a:r>
              <a:rPr lang="en-IN" dirty="0">
                <a:solidFill>
                  <a:schemeClr val="accent1"/>
                </a:solidFill>
                <a:ea typeface="Arial" panose="020B0604020202020204" pitchFamily="34" charset="0"/>
              </a:rPr>
              <a:t>Payment Gateway</a:t>
            </a:r>
          </a:p>
          <a:p>
            <a:pPr marL="285750" indent="-285750" algn="just">
              <a:lnSpc>
                <a:spcPct val="200000"/>
              </a:lnSpc>
              <a:buFont typeface="Wingdings" panose="05000000000000000000" pitchFamily="2" charset="2"/>
              <a:buChar char="Ø"/>
            </a:pPr>
            <a:r>
              <a:rPr lang="en-IN" dirty="0">
                <a:solidFill>
                  <a:schemeClr val="accent1"/>
                </a:solidFill>
                <a:ea typeface="Arial" panose="020B0604020202020204" pitchFamily="34" charset="0"/>
              </a:rPr>
              <a:t>JWT Token</a:t>
            </a:r>
          </a:p>
          <a:p>
            <a:pPr marL="285750" indent="-285750" algn="just">
              <a:lnSpc>
                <a:spcPct val="200000"/>
              </a:lnSpc>
              <a:buFont typeface="Wingdings" panose="05000000000000000000" pitchFamily="2" charset="2"/>
              <a:buChar char="Ø"/>
            </a:pPr>
            <a:r>
              <a:rPr lang="en-IN" dirty="0">
                <a:solidFill>
                  <a:schemeClr val="accent1"/>
                </a:solidFill>
                <a:effectLst/>
                <a:ea typeface="Arial" panose="020B0604020202020204" pitchFamily="34" charset="0"/>
              </a:rPr>
              <a:t>Cloud</a:t>
            </a:r>
          </a:p>
          <a:p>
            <a:pPr marL="285750" indent="-285750" algn="just">
              <a:lnSpc>
                <a:spcPct val="200000"/>
              </a:lnSpc>
              <a:buFont typeface="Wingdings" panose="05000000000000000000" pitchFamily="2" charset="2"/>
              <a:buChar char="Ø"/>
            </a:pPr>
            <a:endParaRPr lang="en-IN" dirty="0">
              <a:solidFill>
                <a:schemeClr val="accent1"/>
              </a:solidFill>
              <a:effectLst/>
              <a:ea typeface="Arial" panose="020B0604020202020204" pitchFamily="34" charset="0"/>
            </a:endParaRPr>
          </a:p>
        </p:txBody>
      </p:sp>
    </p:spTree>
    <p:extLst>
      <p:ext uri="{BB962C8B-B14F-4D97-AF65-F5344CB8AC3E}">
        <p14:creationId xmlns:p14="http://schemas.microsoft.com/office/powerpoint/2010/main" val="403354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1965815" y="1896494"/>
            <a:ext cx="9137265" cy="3577646"/>
          </a:xfrm>
          <a:prstGeom prst="rect">
            <a:avLst/>
          </a:prstGeom>
          <a:noFill/>
          <a:ln w="19050">
            <a:solidFill>
              <a:schemeClr val="accent2"/>
            </a:solidFill>
          </a:ln>
        </p:spPr>
        <p:txBody>
          <a:bodyPr wrap="square">
            <a:spAutoFit/>
          </a:bodyPr>
          <a:lstStyle/>
          <a:p>
            <a:pPr marL="285750" indent="-285750" algn="just">
              <a:lnSpc>
                <a:spcPct val="115000"/>
              </a:lnSpc>
              <a:buFont typeface="Wingdings" panose="05000000000000000000" pitchFamily="2" charset="2"/>
              <a:buChar char="Ø"/>
            </a:pPr>
            <a:endParaRPr lang="en-IN" u="sng" dirty="0">
              <a:solidFill>
                <a:schemeClr val="accent1"/>
              </a:solidFill>
              <a:effectLst/>
              <a:ea typeface="Arial" panose="020B0604020202020204" pitchFamily="34" charset="0"/>
              <a:hlinkClick r:id="rId4"/>
            </a:endParaRPr>
          </a:p>
          <a:p>
            <a:pPr marL="285750" indent="-285750" algn="just">
              <a:lnSpc>
                <a:spcPct val="115000"/>
              </a:lnSpc>
              <a:buFont typeface="Wingdings" panose="05000000000000000000" pitchFamily="2" charset="2"/>
              <a:buChar char="Ø"/>
            </a:pPr>
            <a:endParaRPr lang="en-IN" u="sng" dirty="0">
              <a:solidFill>
                <a:schemeClr val="accent1"/>
              </a:solidFill>
              <a:ea typeface="Arial" panose="020B0604020202020204" pitchFamily="34" charset="0"/>
              <a:hlinkClick r:id="rId4"/>
            </a:endParaRPr>
          </a:p>
          <a:p>
            <a:pPr marL="285750" indent="-285750" algn="just">
              <a:lnSpc>
                <a:spcPct val="115000"/>
              </a:lnSpc>
              <a:buFont typeface="Wingdings" panose="05000000000000000000" pitchFamily="2" charset="2"/>
              <a:buChar char="Ø"/>
            </a:pPr>
            <a:r>
              <a:rPr lang="en-IN" u="sng" dirty="0">
                <a:solidFill>
                  <a:schemeClr val="accent1"/>
                </a:solidFill>
                <a:effectLst/>
                <a:ea typeface="Arial" panose="020B0604020202020204" pitchFamily="34" charset="0"/>
                <a:hlinkClick r:id="rId4"/>
              </a:rPr>
              <a:t>https://exlibrisgroup.com/products/alma-library-services-platform/</a:t>
            </a:r>
          </a:p>
          <a:p>
            <a:pPr marL="285750" indent="-285750" algn="just">
              <a:lnSpc>
                <a:spcPct val="115000"/>
              </a:lnSpc>
              <a:buFont typeface="Wingdings" panose="05000000000000000000" pitchFamily="2" charset="2"/>
              <a:buChar char="Ø"/>
            </a:pPr>
            <a:endParaRPr lang="en-IN" u="sng" dirty="0">
              <a:solidFill>
                <a:schemeClr val="accent1"/>
              </a:solidFill>
              <a:effectLst/>
              <a:ea typeface="Arial" panose="020B0604020202020204" pitchFamily="34" charset="0"/>
              <a:hlinkClick r:id="rId4"/>
            </a:endParaRPr>
          </a:p>
          <a:p>
            <a:pPr marL="285750" indent="-285750" algn="just">
              <a:lnSpc>
                <a:spcPct val="115000"/>
              </a:lnSpc>
              <a:buFont typeface="Wingdings" panose="05000000000000000000" pitchFamily="2" charset="2"/>
              <a:buChar char="Ø"/>
            </a:pPr>
            <a:r>
              <a:rPr lang="en-IN" u="sng" dirty="0">
                <a:solidFill>
                  <a:schemeClr val="accent1"/>
                </a:solidFill>
                <a:effectLst/>
                <a:ea typeface="Arial" panose="020B0604020202020204" pitchFamily="34" charset="0"/>
                <a:hlinkClick r:id="rId4"/>
              </a:rPr>
              <a:t>https://koha-community.org/</a:t>
            </a:r>
            <a:r>
              <a:rPr lang="en-IN" u="sng" dirty="0">
                <a:solidFill>
                  <a:schemeClr val="accent1"/>
                </a:solidFill>
                <a:ea typeface="Arial" panose="020B0604020202020204" pitchFamily="34" charset="0"/>
              </a:rPr>
              <a:t> </a:t>
            </a:r>
          </a:p>
          <a:p>
            <a:pPr algn="just">
              <a:lnSpc>
                <a:spcPct val="115000"/>
              </a:lnSpc>
            </a:pPr>
            <a:endParaRPr lang="en-IN" u="sng" dirty="0">
              <a:solidFill>
                <a:schemeClr val="accent1"/>
              </a:solidFill>
              <a:ea typeface="Arial" panose="020B0604020202020204" pitchFamily="34" charset="0"/>
            </a:endParaRPr>
          </a:p>
          <a:p>
            <a:pPr marL="285750" indent="-285750" algn="just">
              <a:lnSpc>
                <a:spcPct val="115000"/>
              </a:lnSpc>
              <a:buFont typeface="Wingdings" panose="05000000000000000000" pitchFamily="2" charset="2"/>
              <a:buChar char="Ø"/>
            </a:pPr>
            <a:r>
              <a:rPr lang="en-IN" u="sng" dirty="0">
                <a:solidFill>
                  <a:schemeClr val="accent1"/>
                </a:solidFill>
                <a:effectLst/>
                <a:ea typeface="Arial" panose="020B0604020202020204" pitchFamily="34" charset="0"/>
                <a:hlinkClick r:id="rId5"/>
              </a:rPr>
              <a:t>https://evergreen-ils.org/</a:t>
            </a:r>
            <a:endParaRPr lang="en-IN" u="sng" dirty="0">
              <a:solidFill>
                <a:schemeClr val="accent1"/>
              </a:solidFill>
              <a:effectLst/>
              <a:ea typeface="Arial" panose="020B0604020202020204" pitchFamily="34" charset="0"/>
            </a:endParaRPr>
          </a:p>
          <a:p>
            <a:pPr marL="285750" indent="-285750" algn="just">
              <a:lnSpc>
                <a:spcPct val="115000"/>
              </a:lnSpc>
              <a:buFont typeface="Wingdings" panose="05000000000000000000" pitchFamily="2" charset="2"/>
              <a:buChar char="Ø"/>
            </a:pPr>
            <a:endParaRPr lang="en-IN" u="sng" dirty="0">
              <a:solidFill>
                <a:schemeClr val="accent1"/>
              </a:solidFill>
              <a:ea typeface="Arial" panose="020B0604020202020204" pitchFamily="34" charset="0"/>
            </a:endParaRPr>
          </a:p>
          <a:p>
            <a:pPr marL="285750" indent="-285750" algn="just">
              <a:lnSpc>
                <a:spcPct val="115000"/>
              </a:lnSpc>
              <a:buFont typeface="Wingdings" panose="05000000000000000000" pitchFamily="2" charset="2"/>
              <a:buChar char="Ø"/>
            </a:pPr>
            <a:r>
              <a:rPr lang="en-IN" u="sng" dirty="0">
                <a:solidFill>
                  <a:schemeClr val="accent1"/>
                </a:solidFill>
                <a:effectLst/>
                <a:ea typeface="Arial" panose="020B0604020202020204" pitchFamily="34" charset="0"/>
                <a:hlinkClick r:id="rId6"/>
              </a:rPr>
              <a:t>https://www.sirsidynix.com/symphony/</a:t>
            </a:r>
            <a:endParaRPr lang="en-IN" u="sng" dirty="0">
              <a:solidFill>
                <a:schemeClr val="accent1"/>
              </a:solidFill>
              <a:effectLst/>
              <a:ea typeface="Arial" panose="020B0604020202020204" pitchFamily="34" charset="0"/>
            </a:endParaRPr>
          </a:p>
          <a:p>
            <a:pPr marL="285750" indent="-285750" algn="just">
              <a:lnSpc>
                <a:spcPct val="115000"/>
              </a:lnSpc>
              <a:buFont typeface="Wingdings" panose="05000000000000000000" pitchFamily="2" charset="2"/>
              <a:buChar char="Ø"/>
            </a:pPr>
            <a:endParaRPr lang="en-IN" u="sng" dirty="0">
              <a:solidFill>
                <a:schemeClr val="accent1"/>
              </a:solidFill>
              <a:ea typeface="Arial" panose="020B0604020202020204" pitchFamily="34" charset="0"/>
            </a:endParaRPr>
          </a:p>
          <a:p>
            <a:pPr algn="just">
              <a:lnSpc>
                <a:spcPct val="115000"/>
              </a:lnSpc>
            </a:pPr>
            <a:endParaRPr lang="en-IN" u="sng" dirty="0">
              <a:solidFill>
                <a:schemeClr val="accent1"/>
              </a:solidFill>
              <a:effectLst/>
              <a:ea typeface="Arial" panose="020B0604020202020204" pitchFamily="34" charset="0"/>
            </a:endParaRPr>
          </a:p>
        </p:txBody>
      </p:sp>
    </p:spTree>
    <p:extLst>
      <p:ext uri="{BB962C8B-B14F-4D97-AF65-F5344CB8AC3E}">
        <p14:creationId xmlns:p14="http://schemas.microsoft.com/office/powerpoint/2010/main" val="1694362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endParaRPr lang="en-IN" sz="2400" b="1" dirty="0">
              <a:solidFill>
                <a:schemeClr val="bg1"/>
              </a:solidFill>
              <a:latin typeface="Times New Roman" panose="02020603050405020304" pitchFamily="18" charset="0"/>
            </a:endParaRPr>
          </a:p>
        </p:txBody>
      </p:sp>
      <p:sp>
        <p:nvSpPr>
          <p:cNvPr id="10" name="TextBox 9">
            <a:extLst>
              <a:ext uri="{FF2B5EF4-FFF2-40B4-BE49-F238E27FC236}">
                <a16:creationId xmlns:a16="http://schemas.microsoft.com/office/drawing/2014/main" id="{61206C2F-BDF5-071B-EC7C-A93066E34658}"/>
              </a:ext>
            </a:extLst>
          </p:cNvPr>
          <p:cNvSpPr txBox="1"/>
          <p:nvPr/>
        </p:nvSpPr>
        <p:spPr>
          <a:xfrm>
            <a:off x="1527367" y="2427187"/>
            <a:ext cx="9137265" cy="2003625"/>
          </a:xfrm>
          <a:prstGeom prst="rect">
            <a:avLst/>
          </a:prstGeom>
          <a:noFill/>
          <a:ln w="19050">
            <a:solidFill>
              <a:schemeClr val="accent2"/>
            </a:solidFill>
          </a:ln>
        </p:spPr>
        <p:txBody>
          <a:bodyPr wrap="square">
            <a:spAutoFit/>
          </a:bodyPr>
          <a:lstStyle/>
          <a:p>
            <a:pPr algn="ctr">
              <a:lnSpc>
                <a:spcPct val="115000"/>
              </a:lnSpc>
            </a:pPr>
            <a:endParaRPr lang="en-IN" sz="3600" b="1" dirty="0">
              <a:solidFill>
                <a:schemeClr val="accent1"/>
              </a:solidFill>
              <a:effectLst/>
              <a:latin typeface="MV Boli" panose="02000500030200090000" pitchFamily="2" charset="0"/>
              <a:ea typeface="Arial" panose="020B0604020202020204" pitchFamily="34" charset="0"/>
              <a:cs typeface="MV Boli" panose="02000500030200090000" pitchFamily="2" charset="0"/>
            </a:endParaRPr>
          </a:p>
          <a:p>
            <a:pPr algn="ctr">
              <a:lnSpc>
                <a:spcPct val="115000"/>
              </a:lnSpc>
            </a:pPr>
            <a:r>
              <a:rPr lang="en-IN" sz="3600" b="1" dirty="0">
                <a:solidFill>
                  <a:schemeClr val="accent4">
                    <a:lumMod val="60000"/>
                    <a:lumOff val="40000"/>
                  </a:schemeClr>
                </a:solidFill>
                <a:effectLst/>
                <a:latin typeface="MV Boli" panose="02000500030200090000" pitchFamily="2" charset="0"/>
                <a:ea typeface="Arial" panose="020B0604020202020204" pitchFamily="34" charset="0"/>
                <a:cs typeface="MV Boli" panose="02000500030200090000" pitchFamily="2" charset="0"/>
              </a:rPr>
              <a:t>Thank You </a:t>
            </a:r>
          </a:p>
          <a:p>
            <a:pPr algn="ctr">
              <a:lnSpc>
                <a:spcPct val="115000"/>
              </a:lnSpc>
            </a:pPr>
            <a:endParaRPr lang="en-IN" sz="3600" b="1" dirty="0">
              <a:solidFill>
                <a:schemeClr val="accent4">
                  <a:lumMod val="60000"/>
                  <a:lumOff val="40000"/>
                </a:schemeClr>
              </a:solidFill>
              <a:effectLst/>
              <a:latin typeface="MV Boli" panose="02000500030200090000" pitchFamily="2" charset="0"/>
              <a:ea typeface="Arial" panose="020B0604020202020204" pitchFamily="34" charset="0"/>
              <a:cs typeface="MV Boli" panose="02000500030200090000" pitchFamily="2" charset="0"/>
            </a:endParaRPr>
          </a:p>
        </p:txBody>
      </p:sp>
    </p:spTree>
    <p:extLst>
      <p:ext uri="{BB962C8B-B14F-4D97-AF65-F5344CB8AC3E}">
        <p14:creationId xmlns:p14="http://schemas.microsoft.com/office/powerpoint/2010/main" val="120468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endParaRPr lang="en-IN" sz="2400" b="1" dirty="0">
              <a:solidFill>
                <a:schemeClr val="bg1"/>
              </a:solidFill>
              <a:latin typeface="Times New Roman" panose="02020603050405020304" pitchFamily="18" charset="0"/>
            </a:endParaRPr>
          </a:p>
        </p:txBody>
      </p:sp>
      <p:sp>
        <p:nvSpPr>
          <p:cNvPr id="10" name="TextBox 9">
            <a:extLst>
              <a:ext uri="{FF2B5EF4-FFF2-40B4-BE49-F238E27FC236}">
                <a16:creationId xmlns:a16="http://schemas.microsoft.com/office/drawing/2014/main" id="{61206C2F-BDF5-071B-EC7C-A93066E34658}"/>
              </a:ext>
            </a:extLst>
          </p:cNvPr>
          <p:cNvSpPr txBox="1"/>
          <p:nvPr/>
        </p:nvSpPr>
        <p:spPr>
          <a:xfrm>
            <a:off x="1250578" y="2406861"/>
            <a:ext cx="9690843" cy="2044278"/>
          </a:xfrm>
          <a:prstGeom prst="rect">
            <a:avLst/>
          </a:prstGeom>
          <a:noFill/>
          <a:ln w="19050">
            <a:solidFill>
              <a:schemeClr val="accent2"/>
            </a:solidFill>
          </a:ln>
        </p:spPr>
        <p:txBody>
          <a:bodyPr wrap="square">
            <a:spAutoFit/>
          </a:bodyPr>
          <a:lstStyle/>
          <a:p>
            <a:pPr algn="ctr">
              <a:lnSpc>
                <a:spcPct val="115000"/>
              </a:lnSpc>
            </a:pPr>
            <a:endParaRPr lang="en-IN" sz="3600" b="1" dirty="0">
              <a:solidFill>
                <a:schemeClr val="accent1"/>
              </a:solidFill>
              <a:effectLst/>
              <a:latin typeface="MV Boli" panose="02000500030200090000" pitchFamily="2" charset="0"/>
              <a:ea typeface="Arial" panose="020B0604020202020204" pitchFamily="34" charset="0"/>
              <a:cs typeface="MV Boli" panose="02000500030200090000" pitchFamily="2" charset="0"/>
            </a:endParaRPr>
          </a:p>
          <a:p>
            <a:pPr algn="ctr">
              <a:lnSpc>
                <a:spcPct val="115000"/>
              </a:lnSpc>
            </a:pPr>
            <a:r>
              <a:rPr lang="en-IN" sz="2400" b="1" u="sng" dirty="0">
                <a:solidFill>
                  <a:schemeClr val="accent1"/>
                </a:solidFill>
                <a:effectLst/>
                <a:latin typeface="Century" panose="02040604050505020304" pitchFamily="18" charset="0"/>
                <a:ea typeface="Cambria Math" panose="02040503050406030204" pitchFamily="18" charset="0"/>
                <a:cs typeface="MV Boli" panose="02000500030200090000" pitchFamily="2" charset="0"/>
              </a:rPr>
              <a:t>Git Link:</a:t>
            </a:r>
            <a:r>
              <a:rPr lang="en-IN" sz="3600" b="1" dirty="0">
                <a:solidFill>
                  <a:schemeClr val="accent4">
                    <a:lumMod val="60000"/>
                    <a:lumOff val="40000"/>
                  </a:schemeClr>
                </a:solidFill>
                <a:effectLst/>
                <a:latin typeface="MV Boli" panose="02000500030200090000" pitchFamily="2" charset="0"/>
                <a:ea typeface="Arial" panose="020B0604020202020204" pitchFamily="34" charset="0"/>
                <a:cs typeface="MV Boli" panose="02000500030200090000" pitchFamily="2" charset="0"/>
              </a:rPr>
              <a:t> </a:t>
            </a:r>
            <a:r>
              <a:rPr lang="en-IN" sz="2000" b="1" dirty="0">
                <a:solidFill>
                  <a:schemeClr val="accent1"/>
                </a:solidFill>
                <a:effectLst/>
                <a:latin typeface="Cambria Math" panose="02040503050406030204" pitchFamily="18" charset="0"/>
                <a:ea typeface="Cambria Math" panose="02040503050406030204" pitchFamily="18" charset="0"/>
                <a:cs typeface="MV Boli" panose="02000500030200090000" pitchFamily="2" charset="0"/>
                <a:hlinkClick r:id="rId4">
                  <a:extLst>
                    <a:ext uri="{A12FA001-AC4F-418D-AE19-62706E023703}">
                      <ahyp:hlinkClr xmlns:ahyp="http://schemas.microsoft.com/office/drawing/2018/hyperlinkcolor" val="tx"/>
                    </a:ext>
                  </a:extLst>
                </a:hlinkClick>
              </a:rPr>
              <a:t>https://github.com/srikanta1998/Library_Management_System.git</a:t>
            </a:r>
            <a:endParaRPr lang="en-IN" sz="2000" b="1" dirty="0">
              <a:solidFill>
                <a:schemeClr val="accent1"/>
              </a:solidFill>
              <a:effectLst/>
              <a:latin typeface="Cambria Math" panose="02040503050406030204" pitchFamily="18" charset="0"/>
              <a:ea typeface="Cambria Math" panose="02040503050406030204" pitchFamily="18" charset="0"/>
              <a:cs typeface="MV Boli" panose="02000500030200090000" pitchFamily="2" charset="0"/>
            </a:endParaRPr>
          </a:p>
          <a:p>
            <a:pPr algn="ctr">
              <a:lnSpc>
                <a:spcPct val="115000"/>
              </a:lnSpc>
            </a:pPr>
            <a:endParaRPr lang="en-IN" sz="2000" b="1" dirty="0">
              <a:solidFill>
                <a:schemeClr val="accent1"/>
              </a:solidFill>
              <a:latin typeface="Cambria Math" panose="02040503050406030204" pitchFamily="18" charset="0"/>
              <a:ea typeface="Cambria Math" panose="02040503050406030204" pitchFamily="18" charset="0"/>
              <a:cs typeface="MV Boli" panose="02000500030200090000" pitchFamily="2" charset="0"/>
            </a:endParaRPr>
          </a:p>
          <a:p>
            <a:pPr algn="ctr">
              <a:lnSpc>
                <a:spcPct val="115000"/>
              </a:lnSpc>
            </a:pPr>
            <a:endParaRPr lang="en-IN" sz="2000" b="1" dirty="0">
              <a:solidFill>
                <a:schemeClr val="accent1"/>
              </a:solidFill>
              <a:effectLst/>
              <a:latin typeface="Cambria Math" panose="02040503050406030204" pitchFamily="18" charset="0"/>
              <a:ea typeface="Cambria Math" panose="02040503050406030204" pitchFamily="18" charset="0"/>
              <a:cs typeface="MV Boli" panose="02000500030200090000" pitchFamily="2" charset="0"/>
            </a:endParaRPr>
          </a:p>
        </p:txBody>
      </p:sp>
    </p:spTree>
    <p:extLst>
      <p:ext uri="{BB962C8B-B14F-4D97-AF65-F5344CB8AC3E}">
        <p14:creationId xmlns:p14="http://schemas.microsoft.com/office/powerpoint/2010/main" val="100916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434786"/>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User Interface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Front-end Development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90219" y="1546871"/>
            <a:ext cx="10828015" cy="4214744"/>
          </a:xfrm>
          <a:prstGeom prst="rect">
            <a:avLst/>
          </a:prstGeom>
          <a:noFill/>
        </p:spPr>
        <p:txBody>
          <a:bodyPr wrap="square">
            <a:spAutoFit/>
          </a:bodyPr>
          <a:lstStyle/>
          <a:p>
            <a:pPr algn="just">
              <a:lnSpc>
                <a:spcPct val="115000"/>
              </a:lnSpc>
            </a:pPr>
            <a:r>
              <a:rPr lang="en-US" b="0" i="0" dirty="0">
                <a:solidFill>
                  <a:srgbClr val="374151"/>
                </a:solidFill>
                <a:effectLst/>
              </a:rPr>
              <a:t>A library management system is a software project designed to streamline and automate various tasks involved in managing a library. The system typically allows librarians to add, update, and delete books from the library catalog, along with their details such as title, author, publication, and availability status. It enables easy search and retrieval of books based on different criteria, making it convenient for library users to find the resources they need.</a:t>
            </a:r>
          </a:p>
          <a:p>
            <a:pPr algn="just">
              <a:lnSpc>
                <a:spcPct val="115000"/>
              </a:lnSpc>
            </a:pPr>
            <a:endParaRPr lang="en-US" dirty="0">
              <a:solidFill>
                <a:srgbClr val="374151"/>
              </a:solidFill>
            </a:endParaRPr>
          </a:p>
          <a:p>
            <a:pPr algn="just">
              <a:lnSpc>
                <a:spcPct val="115000"/>
              </a:lnSpc>
            </a:pPr>
            <a:r>
              <a:rPr lang="en-US" b="0" i="0" dirty="0">
                <a:solidFill>
                  <a:srgbClr val="374151"/>
                </a:solidFill>
                <a:effectLst/>
              </a:rPr>
              <a:t>Furthermore, the library management system facilitates the circulation process, including issuing and returning books, tracking due dates, and managing fines for late returns. It also maintains member records, allowing librarians to manage user accounts, Additionally, the system may include features like reservation, inter-library loan management, and integration with online databases for seamless access to digital resources. Reporting functionalities provide insights into library usage, popular books, and overdue items, aiding in decision-making and resource planning.</a:t>
            </a:r>
          </a:p>
          <a:p>
            <a:pPr algn="just">
              <a:lnSpc>
                <a:spcPct val="115000"/>
              </a:lnSpc>
            </a:pPr>
            <a:endParaRPr lang="en-US" dirty="0">
              <a:solidFill>
                <a:srgbClr val="374151"/>
              </a:solidFill>
              <a:ea typeface="Arial" panose="020B0604020202020204" pitchFamily="34" charset="0"/>
            </a:endParaRPr>
          </a:p>
          <a:p>
            <a:pPr algn="just">
              <a:lnSpc>
                <a:spcPct val="115000"/>
              </a:lnSpc>
            </a:pPr>
            <a:endParaRPr lang="en-IN" dirty="0">
              <a:effectLst/>
              <a:ea typeface="Arial" panose="020B0604020202020204" pitchFamily="34" charset="0"/>
            </a:endParaRP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0828015" cy="710707"/>
          </a:xfrm>
          <a:prstGeom prst="rect">
            <a:avLst/>
          </a:prstGeom>
          <a:noFill/>
        </p:spPr>
        <p:txBody>
          <a:bodyPr wrap="square">
            <a:spAutoFit/>
          </a:bodyPr>
          <a:lstStyle/>
          <a:p>
            <a:pPr>
              <a:lnSpc>
                <a:spcPct val="115000"/>
              </a:lnSpc>
            </a:pPr>
            <a:r>
              <a:rPr lang="en-IN" b="1" u="sng" dirty="0">
                <a:effectLst/>
                <a:ea typeface="Arial" panose="020B0604020202020204" pitchFamily="34" charset="0"/>
              </a:rPr>
              <a:t>This project consists of various functionalities, and technologies being used :</a:t>
            </a:r>
          </a:p>
          <a:p>
            <a:pPr>
              <a:lnSpc>
                <a:spcPct val="115000"/>
              </a:lnSpc>
            </a:pPr>
            <a:endParaRPr lang="en-IN" dirty="0">
              <a:ea typeface="Arial" panose="020B0604020202020204" pitchFamily="34" charset="0"/>
            </a:endParaRPr>
          </a:p>
        </p:txBody>
      </p:sp>
      <p:sp>
        <p:nvSpPr>
          <p:cNvPr id="3" name="TextBox 2">
            <a:extLst>
              <a:ext uri="{FF2B5EF4-FFF2-40B4-BE49-F238E27FC236}">
                <a16:creationId xmlns:a16="http://schemas.microsoft.com/office/drawing/2014/main" id="{0AC29765-95DD-4D14-429E-E8BF8184FC03}"/>
              </a:ext>
            </a:extLst>
          </p:cNvPr>
          <p:cNvSpPr txBox="1"/>
          <p:nvPr/>
        </p:nvSpPr>
        <p:spPr>
          <a:xfrm>
            <a:off x="6469677" y="2038873"/>
            <a:ext cx="4494157" cy="4204356"/>
          </a:xfrm>
          <a:prstGeom prst="rect">
            <a:avLst/>
          </a:prstGeom>
          <a:noFill/>
          <a:ln w="19050">
            <a:solidFill>
              <a:schemeClr val="accent2"/>
            </a:solidFill>
          </a:ln>
        </p:spPr>
        <p:txBody>
          <a:bodyPr wrap="square" rtlCol="0">
            <a:spAutoFit/>
          </a:bodyPr>
          <a:lstStyle/>
          <a:p>
            <a:pPr>
              <a:lnSpc>
                <a:spcPct val="150000"/>
              </a:lnSpc>
            </a:pPr>
            <a:r>
              <a:rPr lang="en-IN" b="1" dirty="0">
                <a:effectLst/>
                <a:ea typeface="Arial" panose="020B0604020202020204" pitchFamily="34" charset="0"/>
              </a:rPr>
              <a:t>Technologies : </a:t>
            </a:r>
          </a:p>
          <a:p>
            <a:pPr marL="285750" indent="-285750">
              <a:lnSpc>
                <a:spcPct val="150000"/>
              </a:lnSpc>
              <a:buFont typeface="Wingdings" panose="05000000000000000000" pitchFamily="2" charset="2"/>
              <a:buChar char="Ø"/>
            </a:pPr>
            <a:r>
              <a:rPr lang="en-IN" dirty="0">
                <a:ea typeface="Arial" panose="020B0604020202020204" pitchFamily="34" charset="0"/>
              </a:rPr>
              <a:t>Front-End </a:t>
            </a:r>
          </a:p>
          <a:p>
            <a:pPr>
              <a:lnSpc>
                <a:spcPct val="150000"/>
              </a:lnSpc>
            </a:pPr>
            <a:r>
              <a:rPr lang="en-IN" dirty="0">
                <a:ea typeface="Arial" panose="020B0604020202020204" pitchFamily="34" charset="0"/>
              </a:rPr>
              <a:t>	1. ReactJS Framework</a:t>
            </a:r>
          </a:p>
          <a:p>
            <a:pPr>
              <a:lnSpc>
                <a:spcPct val="150000"/>
              </a:lnSpc>
            </a:pPr>
            <a:r>
              <a:rPr lang="en-IN" dirty="0">
                <a:ea typeface="Arial" panose="020B0604020202020204" pitchFamily="34" charset="0"/>
              </a:rPr>
              <a:t>	2. axios library</a:t>
            </a:r>
          </a:p>
          <a:p>
            <a:pPr>
              <a:lnSpc>
                <a:spcPct val="150000"/>
              </a:lnSpc>
            </a:pPr>
            <a:r>
              <a:rPr lang="en-IN" dirty="0">
                <a:ea typeface="Arial" panose="020B0604020202020204" pitchFamily="34" charset="0"/>
              </a:rPr>
              <a:t>	3. React Router JS Framework</a:t>
            </a:r>
          </a:p>
          <a:p>
            <a:pPr>
              <a:lnSpc>
                <a:spcPct val="150000"/>
              </a:lnSpc>
            </a:pPr>
            <a:r>
              <a:rPr lang="en-IN" dirty="0">
                <a:ea typeface="Arial" panose="020B0604020202020204" pitchFamily="34" charset="0"/>
              </a:rPr>
              <a:t>	4. useNavigation, useLocation Hooks</a:t>
            </a:r>
          </a:p>
          <a:p>
            <a:pPr>
              <a:lnSpc>
                <a:spcPct val="150000"/>
              </a:lnSpc>
            </a:pPr>
            <a:r>
              <a:rPr lang="en-IN" dirty="0">
                <a:ea typeface="Arial" panose="020B0604020202020204" pitchFamily="34" charset="0"/>
              </a:rPr>
              <a:t>	5. UseState, useEffect Hooks</a:t>
            </a:r>
          </a:p>
          <a:p>
            <a:pPr>
              <a:lnSpc>
                <a:spcPct val="150000"/>
              </a:lnSpc>
            </a:pPr>
            <a:r>
              <a:rPr lang="en-IN" dirty="0">
                <a:ea typeface="Arial" panose="020B0604020202020204" pitchFamily="34" charset="0"/>
              </a:rPr>
              <a:t>	6. localstorage object</a:t>
            </a:r>
          </a:p>
          <a:p>
            <a:pPr>
              <a:lnSpc>
                <a:spcPct val="150000"/>
              </a:lnSpc>
            </a:pPr>
            <a:r>
              <a:rPr lang="en-IN" dirty="0">
                <a:ea typeface="Arial" panose="020B0604020202020204" pitchFamily="34" charset="0"/>
              </a:rPr>
              <a:t>	7. Boostrap, CSS</a:t>
            </a:r>
          </a:p>
          <a:p>
            <a:pPr>
              <a:lnSpc>
                <a:spcPct val="150000"/>
              </a:lnSpc>
            </a:pPr>
            <a:endParaRPr lang="en-IN" dirty="0">
              <a:ea typeface="Arial" panose="020B0604020202020204" pitchFamily="34" charset="0"/>
            </a:endParaRPr>
          </a:p>
        </p:txBody>
      </p:sp>
      <p:sp>
        <p:nvSpPr>
          <p:cNvPr id="7" name="TextBox 6">
            <a:extLst>
              <a:ext uri="{FF2B5EF4-FFF2-40B4-BE49-F238E27FC236}">
                <a16:creationId xmlns:a16="http://schemas.microsoft.com/office/drawing/2014/main" id="{3D15FEB6-660C-48C7-1147-6A7426B74F71}"/>
              </a:ext>
            </a:extLst>
          </p:cNvPr>
          <p:cNvSpPr txBox="1"/>
          <p:nvPr/>
        </p:nvSpPr>
        <p:spPr>
          <a:xfrm>
            <a:off x="490219" y="2056808"/>
            <a:ext cx="5625058" cy="4204356"/>
          </a:xfrm>
          <a:prstGeom prst="rect">
            <a:avLst/>
          </a:prstGeom>
          <a:noFill/>
          <a:ln w="19050">
            <a:solidFill>
              <a:schemeClr val="accent2"/>
            </a:solidFill>
          </a:ln>
        </p:spPr>
        <p:txBody>
          <a:bodyPr wrap="square" rtlCol="0">
            <a:spAutoFit/>
          </a:bodyPr>
          <a:lstStyle/>
          <a:p>
            <a:pPr>
              <a:lnSpc>
                <a:spcPct val="150000"/>
              </a:lnSpc>
            </a:pPr>
            <a:r>
              <a:rPr lang="en-IN" b="1" dirty="0">
                <a:effectLst/>
                <a:ea typeface="Arial" panose="020B0604020202020204" pitchFamily="34" charset="0"/>
              </a:rPr>
              <a:t>Technologies : </a:t>
            </a:r>
          </a:p>
          <a:p>
            <a:pPr marL="285750" indent="-285750">
              <a:lnSpc>
                <a:spcPct val="150000"/>
              </a:lnSpc>
              <a:buFont typeface="Wingdings" panose="05000000000000000000" pitchFamily="2" charset="2"/>
              <a:buChar char="Ø"/>
            </a:pPr>
            <a:r>
              <a:rPr lang="en-IN" dirty="0">
                <a:ea typeface="Arial" panose="020B0604020202020204" pitchFamily="34" charset="0"/>
              </a:rPr>
              <a:t>Back-End </a:t>
            </a:r>
          </a:p>
          <a:p>
            <a:pPr>
              <a:lnSpc>
                <a:spcPct val="150000"/>
              </a:lnSpc>
            </a:pPr>
            <a:r>
              <a:rPr lang="en-IN" dirty="0">
                <a:ea typeface="Arial" panose="020B0604020202020204" pitchFamily="34" charset="0"/>
              </a:rPr>
              <a:t>	1. SpringBoot Framework</a:t>
            </a:r>
          </a:p>
          <a:p>
            <a:pPr>
              <a:lnSpc>
                <a:spcPct val="150000"/>
              </a:lnSpc>
            </a:pPr>
            <a:r>
              <a:rPr lang="en-IN" dirty="0">
                <a:ea typeface="Arial" panose="020B0604020202020204" pitchFamily="34" charset="0"/>
              </a:rPr>
              <a:t>	2. Spring MVC Framework</a:t>
            </a:r>
          </a:p>
          <a:p>
            <a:pPr>
              <a:lnSpc>
                <a:spcPct val="150000"/>
              </a:lnSpc>
            </a:pPr>
            <a:r>
              <a:rPr lang="en-IN" dirty="0">
                <a:ea typeface="Arial" panose="020B0604020202020204" pitchFamily="34" charset="0"/>
              </a:rPr>
              <a:t>	3. REST API</a:t>
            </a:r>
          </a:p>
          <a:p>
            <a:pPr>
              <a:lnSpc>
                <a:spcPct val="150000"/>
              </a:lnSpc>
            </a:pPr>
            <a:r>
              <a:rPr lang="en-IN" dirty="0">
                <a:ea typeface="Arial" panose="020B0604020202020204" pitchFamily="34" charset="0"/>
              </a:rPr>
              <a:t>	4. REST Template</a:t>
            </a:r>
          </a:p>
          <a:p>
            <a:pPr>
              <a:lnSpc>
                <a:spcPct val="150000"/>
              </a:lnSpc>
            </a:pPr>
            <a:r>
              <a:rPr lang="en-IN" dirty="0">
                <a:ea typeface="Arial" panose="020B0604020202020204" pitchFamily="34" charset="0"/>
              </a:rPr>
              <a:t>	4. JPA Repository, Hibernate</a:t>
            </a:r>
          </a:p>
          <a:p>
            <a:pPr>
              <a:lnSpc>
                <a:spcPct val="150000"/>
              </a:lnSpc>
            </a:pPr>
            <a:r>
              <a:rPr lang="en-IN" dirty="0">
                <a:ea typeface="Arial" panose="020B0604020202020204" pitchFamily="34" charset="0"/>
              </a:rPr>
              <a:t>	5. Lombok, spring web, DevTools</a:t>
            </a:r>
          </a:p>
          <a:p>
            <a:pPr>
              <a:lnSpc>
                <a:spcPct val="150000"/>
              </a:lnSpc>
            </a:pPr>
            <a:endParaRPr lang="en-IN" dirty="0">
              <a:ea typeface="Arial" panose="020B0604020202020204" pitchFamily="34" charset="0"/>
            </a:endParaRPr>
          </a:p>
          <a:p>
            <a:pPr>
              <a:lnSpc>
                <a:spcPct val="150000"/>
              </a:lnSpc>
            </a:pPr>
            <a:endParaRPr lang="en-IN" dirty="0">
              <a:ea typeface="Arial" panose="020B0604020202020204" pitchFamily="34" charset="0"/>
            </a:endParaRPr>
          </a:p>
        </p:txBody>
      </p:sp>
    </p:spTree>
    <p:extLst>
      <p:ext uri="{BB962C8B-B14F-4D97-AF65-F5344CB8AC3E}">
        <p14:creationId xmlns:p14="http://schemas.microsoft.com/office/powerpoint/2010/main" val="407802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0828015" cy="710707"/>
          </a:xfrm>
          <a:prstGeom prst="rect">
            <a:avLst/>
          </a:prstGeom>
          <a:noFill/>
        </p:spPr>
        <p:txBody>
          <a:bodyPr wrap="square">
            <a:spAutoFit/>
          </a:bodyPr>
          <a:lstStyle/>
          <a:p>
            <a:pPr>
              <a:lnSpc>
                <a:spcPct val="115000"/>
              </a:lnSpc>
            </a:pPr>
            <a:r>
              <a:rPr lang="en-IN" b="1" u="sng" dirty="0">
                <a:effectLst/>
                <a:ea typeface="Arial" panose="020B0604020202020204" pitchFamily="34" charset="0"/>
              </a:rPr>
              <a:t>This project consists of various functionalities, and technologies being used :</a:t>
            </a:r>
          </a:p>
          <a:p>
            <a:pPr>
              <a:lnSpc>
                <a:spcPct val="115000"/>
              </a:lnSpc>
            </a:pPr>
            <a:endParaRPr lang="en-IN" dirty="0">
              <a:ea typeface="Arial" panose="020B0604020202020204" pitchFamily="34" charset="0"/>
            </a:endParaRPr>
          </a:p>
        </p:txBody>
      </p:sp>
      <p:sp>
        <p:nvSpPr>
          <p:cNvPr id="3" name="TextBox 2">
            <a:extLst>
              <a:ext uri="{FF2B5EF4-FFF2-40B4-BE49-F238E27FC236}">
                <a16:creationId xmlns:a16="http://schemas.microsoft.com/office/drawing/2014/main" id="{0AC29765-95DD-4D14-429E-E8BF8184FC03}"/>
              </a:ext>
            </a:extLst>
          </p:cNvPr>
          <p:cNvSpPr txBox="1"/>
          <p:nvPr/>
        </p:nvSpPr>
        <p:spPr>
          <a:xfrm>
            <a:off x="6595185" y="2038869"/>
            <a:ext cx="4494157" cy="4204356"/>
          </a:xfrm>
          <a:prstGeom prst="rect">
            <a:avLst/>
          </a:prstGeom>
          <a:noFill/>
          <a:ln w="19050">
            <a:solidFill>
              <a:schemeClr val="accent2"/>
            </a:solidFill>
          </a:ln>
        </p:spPr>
        <p:txBody>
          <a:bodyPr wrap="square" rtlCol="0">
            <a:spAutoFit/>
          </a:bodyPr>
          <a:lstStyle/>
          <a:p>
            <a:pPr>
              <a:lnSpc>
                <a:spcPct val="150000"/>
              </a:lnSpc>
            </a:pPr>
            <a:r>
              <a:rPr lang="en-IN" b="1" dirty="0">
                <a:effectLst/>
                <a:ea typeface="Arial" panose="020B0604020202020204" pitchFamily="34" charset="0"/>
              </a:rPr>
              <a:t>Technologies : </a:t>
            </a:r>
          </a:p>
          <a:p>
            <a:pPr marL="285750" indent="-285750">
              <a:lnSpc>
                <a:spcPct val="150000"/>
              </a:lnSpc>
              <a:buFont typeface="Wingdings" panose="05000000000000000000" pitchFamily="2" charset="2"/>
              <a:buChar char="Ø"/>
            </a:pPr>
            <a:r>
              <a:rPr lang="en-IN" dirty="0">
                <a:ea typeface="Arial" panose="020B0604020202020204" pitchFamily="34" charset="0"/>
              </a:rPr>
              <a:t>DataBase </a:t>
            </a:r>
          </a:p>
          <a:p>
            <a:pPr>
              <a:lnSpc>
                <a:spcPct val="150000"/>
              </a:lnSpc>
            </a:pPr>
            <a:r>
              <a:rPr lang="en-IN" dirty="0">
                <a:ea typeface="Arial" panose="020B0604020202020204" pitchFamily="34" charset="0"/>
              </a:rPr>
              <a:t>	1. MySql database</a:t>
            </a:r>
          </a:p>
          <a:p>
            <a:pPr>
              <a:lnSpc>
                <a:spcPct val="150000"/>
              </a:lnSpc>
            </a:pPr>
            <a:r>
              <a:rPr lang="en-IN" dirty="0">
                <a:ea typeface="Arial" panose="020B0604020202020204" pitchFamily="34" charset="0"/>
              </a:rPr>
              <a:t>	2. SQLyog Workbench</a:t>
            </a:r>
          </a:p>
          <a:p>
            <a:pPr marL="285750" indent="-285750">
              <a:lnSpc>
                <a:spcPct val="150000"/>
              </a:lnSpc>
              <a:buFont typeface="Wingdings" panose="05000000000000000000" pitchFamily="2" charset="2"/>
              <a:buChar char="Ø"/>
            </a:pPr>
            <a:r>
              <a:rPr lang="en-IN" dirty="0">
                <a:ea typeface="Arial" panose="020B0604020202020204" pitchFamily="34" charset="0"/>
              </a:rPr>
              <a:t>Tools</a:t>
            </a:r>
          </a:p>
          <a:p>
            <a:pPr>
              <a:lnSpc>
                <a:spcPct val="150000"/>
              </a:lnSpc>
            </a:pPr>
            <a:r>
              <a:rPr lang="en-IN" dirty="0">
                <a:ea typeface="Arial" panose="020B0604020202020204" pitchFamily="34" charset="0"/>
              </a:rPr>
              <a:t>	1. Postman</a:t>
            </a:r>
          </a:p>
          <a:p>
            <a:pPr marL="285750" indent="-285750">
              <a:lnSpc>
                <a:spcPct val="150000"/>
              </a:lnSpc>
              <a:buFont typeface="Wingdings" panose="05000000000000000000" pitchFamily="2" charset="2"/>
              <a:buChar char="Ø"/>
            </a:pPr>
            <a:r>
              <a:rPr lang="en-IN" dirty="0">
                <a:ea typeface="Arial" panose="020B0604020202020204" pitchFamily="34" charset="0"/>
              </a:rPr>
              <a:t>Server</a:t>
            </a:r>
          </a:p>
          <a:p>
            <a:pPr>
              <a:lnSpc>
                <a:spcPct val="150000"/>
              </a:lnSpc>
            </a:pPr>
            <a:r>
              <a:rPr lang="en-IN" dirty="0">
                <a:ea typeface="Arial" panose="020B0604020202020204" pitchFamily="34" charset="0"/>
              </a:rPr>
              <a:t>	1. Tomcat</a:t>
            </a:r>
          </a:p>
          <a:p>
            <a:pPr>
              <a:lnSpc>
                <a:spcPct val="150000"/>
              </a:lnSpc>
            </a:pPr>
            <a:endParaRPr lang="en-IN" dirty="0">
              <a:ea typeface="Arial" panose="020B0604020202020204" pitchFamily="34" charset="0"/>
            </a:endParaRPr>
          </a:p>
          <a:p>
            <a:pPr>
              <a:lnSpc>
                <a:spcPct val="150000"/>
              </a:lnSpc>
            </a:pPr>
            <a:endParaRPr lang="en-IN" dirty="0">
              <a:ea typeface="Arial" panose="020B0604020202020204" pitchFamily="34" charset="0"/>
            </a:endParaRPr>
          </a:p>
        </p:txBody>
      </p:sp>
      <p:sp>
        <p:nvSpPr>
          <p:cNvPr id="7" name="TextBox 6">
            <a:extLst>
              <a:ext uri="{FF2B5EF4-FFF2-40B4-BE49-F238E27FC236}">
                <a16:creationId xmlns:a16="http://schemas.microsoft.com/office/drawing/2014/main" id="{1FC0D3F4-39F9-9DD8-826F-E141E34EFB6C}"/>
              </a:ext>
            </a:extLst>
          </p:cNvPr>
          <p:cNvSpPr txBox="1"/>
          <p:nvPr/>
        </p:nvSpPr>
        <p:spPr>
          <a:xfrm>
            <a:off x="1288081" y="2047833"/>
            <a:ext cx="4494157" cy="4247317"/>
          </a:xfrm>
          <a:prstGeom prst="rect">
            <a:avLst/>
          </a:prstGeom>
          <a:noFill/>
          <a:ln w="19050">
            <a:solidFill>
              <a:schemeClr val="accent2"/>
            </a:solidFill>
          </a:ln>
        </p:spPr>
        <p:txBody>
          <a:bodyPr wrap="square" rtlCol="0">
            <a:spAutoFit/>
          </a:bodyPr>
          <a:lstStyle/>
          <a:p>
            <a:r>
              <a:rPr lang="en-IN" b="1" dirty="0">
                <a:effectLst/>
                <a:ea typeface="Arial" panose="020B0604020202020204" pitchFamily="34" charset="0"/>
              </a:rPr>
              <a:t>Functionalities : </a:t>
            </a:r>
          </a:p>
          <a:p>
            <a:endParaRPr lang="en-IN" b="1" dirty="0">
              <a:effectLst/>
              <a:ea typeface="Arial" panose="020B0604020202020204" pitchFamily="34" charset="0"/>
            </a:endParaRPr>
          </a:p>
          <a:p>
            <a:r>
              <a:rPr lang="en-US" dirty="0">
                <a:ea typeface="Arial" panose="020B0604020202020204" pitchFamily="34" charset="0"/>
              </a:rPr>
              <a:t>1. Login and Logout,</a:t>
            </a:r>
          </a:p>
          <a:p>
            <a:pPr marL="285750" indent="-285750">
              <a:buFont typeface="Wingdings" panose="05000000000000000000" pitchFamily="2" charset="2"/>
              <a:buChar char="Ø"/>
            </a:pPr>
            <a:endParaRPr lang="en-US" dirty="0">
              <a:ea typeface="Arial" panose="020B0604020202020204" pitchFamily="34" charset="0"/>
            </a:endParaRPr>
          </a:p>
          <a:p>
            <a:r>
              <a:rPr lang="en-US" dirty="0">
                <a:ea typeface="Arial" panose="020B0604020202020204" pitchFamily="34" charset="0"/>
              </a:rPr>
              <a:t>2. Validations,</a:t>
            </a:r>
          </a:p>
          <a:p>
            <a:pPr marL="285750" indent="-285750">
              <a:buFont typeface="Wingdings" panose="05000000000000000000" pitchFamily="2" charset="2"/>
              <a:buChar char="Ø"/>
            </a:pPr>
            <a:endParaRPr lang="en-US" dirty="0">
              <a:ea typeface="Arial" panose="020B0604020202020204" pitchFamily="34" charset="0"/>
            </a:endParaRPr>
          </a:p>
          <a:p>
            <a:r>
              <a:rPr lang="en-US" dirty="0">
                <a:ea typeface="Arial" panose="020B0604020202020204" pitchFamily="34" charset="0"/>
              </a:rPr>
              <a:t>3. CRUD Operations,</a:t>
            </a:r>
          </a:p>
          <a:p>
            <a:pPr marL="285750" indent="-285750">
              <a:buFont typeface="Wingdings" panose="05000000000000000000" pitchFamily="2" charset="2"/>
              <a:buChar char="Ø"/>
            </a:pPr>
            <a:endParaRPr lang="en-US" dirty="0">
              <a:ea typeface="Arial" panose="020B0604020202020204" pitchFamily="34" charset="0"/>
            </a:endParaRPr>
          </a:p>
          <a:p>
            <a:r>
              <a:rPr lang="en-US" dirty="0">
                <a:ea typeface="Arial" panose="020B0604020202020204" pitchFamily="34" charset="0"/>
              </a:rPr>
              <a:t>4. Searching,</a:t>
            </a:r>
          </a:p>
          <a:p>
            <a:pPr marL="285750" indent="-285750">
              <a:buFont typeface="Wingdings" panose="05000000000000000000" pitchFamily="2" charset="2"/>
              <a:buChar char="Ø"/>
            </a:pPr>
            <a:endParaRPr lang="en-US" dirty="0">
              <a:ea typeface="Arial" panose="020B0604020202020204" pitchFamily="34" charset="0"/>
            </a:endParaRPr>
          </a:p>
          <a:p>
            <a:r>
              <a:rPr lang="en-US" dirty="0">
                <a:ea typeface="Arial" panose="020B0604020202020204" pitchFamily="34" charset="0"/>
              </a:rPr>
              <a:t>5. Routing,</a:t>
            </a:r>
          </a:p>
          <a:p>
            <a:pPr marL="285750" indent="-285750">
              <a:buFont typeface="Wingdings" panose="05000000000000000000" pitchFamily="2" charset="2"/>
              <a:buChar char="Ø"/>
            </a:pPr>
            <a:endParaRPr lang="en-US" dirty="0">
              <a:ea typeface="Arial" panose="020B0604020202020204" pitchFamily="34" charset="0"/>
            </a:endParaRPr>
          </a:p>
          <a:p>
            <a:r>
              <a:rPr lang="en-US" dirty="0">
                <a:ea typeface="Arial" panose="020B0604020202020204" pitchFamily="34" charset="0"/>
              </a:rPr>
              <a:t>6. Api's Communication,</a:t>
            </a:r>
          </a:p>
          <a:p>
            <a:pPr marL="285750" indent="-285750">
              <a:buFont typeface="Wingdings" panose="05000000000000000000" pitchFamily="2" charset="2"/>
              <a:buChar char="Ø"/>
            </a:pPr>
            <a:endParaRPr lang="en-US" dirty="0">
              <a:ea typeface="Arial" panose="020B0604020202020204" pitchFamily="34" charset="0"/>
            </a:endParaRPr>
          </a:p>
          <a:p>
            <a:r>
              <a:rPr lang="en-US" dirty="0">
                <a:ea typeface="Arial" panose="020B0604020202020204" pitchFamily="34" charset="0"/>
              </a:rPr>
              <a:t>7. Securing pages with check-in functionality</a:t>
            </a:r>
            <a:endParaRPr lang="en-IN" dirty="0">
              <a:ea typeface="Arial" panose="020B0604020202020204" pitchFamily="34" charset="0"/>
            </a:endParaRPr>
          </a:p>
        </p:txBody>
      </p:sp>
    </p:spTree>
    <p:extLst>
      <p:ext uri="{BB962C8B-B14F-4D97-AF65-F5344CB8AC3E}">
        <p14:creationId xmlns:p14="http://schemas.microsoft.com/office/powerpoint/2010/main" val="296638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0828015" cy="710707"/>
          </a:xfrm>
          <a:prstGeom prst="rect">
            <a:avLst/>
          </a:prstGeom>
          <a:noFill/>
        </p:spPr>
        <p:txBody>
          <a:bodyPr wrap="square">
            <a:spAutoFit/>
          </a:bodyPr>
          <a:lstStyle/>
          <a:p>
            <a:pPr>
              <a:lnSpc>
                <a:spcPct val="115000"/>
              </a:lnSpc>
            </a:pPr>
            <a:r>
              <a:rPr lang="en-IN" b="1" u="sng" dirty="0">
                <a:effectLst/>
                <a:ea typeface="Arial" panose="020B0604020202020204" pitchFamily="34" charset="0"/>
              </a:rPr>
              <a:t>This project consists of various functionalities, and technologies being used :</a:t>
            </a:r>
          </a:p>
          <a:p>
            <a:pPr>
              <a:lnSpc>
                <a:spcPct val="115000"/>
              </a:lnSpc>
            </a:pPr>
            <a:endParaRPr lang="en-IN" dirty="0">
              <a:ea typeface="Arial" panose="020B0604020202020204" pitchFamily="34" charset="0"/>
            </a:endParaRPr>
          </a:p>
        </p:txBody>
      </p:sp>
      <p:sp>
        <p:nvSpPr>
          <p:cNvPr id="3" name="TextBox 2">
            <a:extLst>
              <a:ext uri="{FF2B5EF4-FFF2-40B4-BE49-F238E27FC236}">
                <a16:creationId xmlns:a16="http://schemas.microsoft.com/office/drawing/2014/main" id="{0AC29765-95DD-4D14-429E-E8BF8184FC03}"/>
              </a:ext>
            </a:extLst>
          </p:cNvPr>
          <p:cNvSpPr txBox="1"/>
          <p:nvPr/>
        </p:nvSpPr>
        <p:spPr>
          <a:xfrm>
            <a:off x="6595185" y="2038869"/>
            <a:ext cx="4494157" cy="4169731"/>
          </a:xfrm>
          <a:prstGeom prst="rect">
            <a:avLst/>
          </a:prstGeom>
          <a:noFill/>
          <a:ln w="19050">
            <a:solidFill>
              <a:schemeClr val="accent2"/>
            </a:solidFill>
          </a:ln>
        </p:spPr>
        <p:txBody>
          <a:bodyPr wrap="square" rtlCol="0">
            <a:spAutoFit/>
          </a:bodyPr>
          <a:lstStyle/>
          <a:p>
            <a:r>
              <a:rPr lang="en-IN" b="1" dirty="0">
                <a:effectLst/>
                <a:ea typeface="Arial" panose="020B0604020202020204" pitchFamily="34" charset="0"/>
              </a:rPr>
              <a:t>Annotations : </a:t>
            </a:r>
          </a:p>
          <a:p>
            <a:pPr marL="285750" indent="-285750">
              <a:lnSpc>
                <a:spcPct val="200000"/>
              </a:lnSpc>
              <a:buFont typeface="Wingdings" panose="05000000000000000000" pitchFamily="2" charset="2"/>
              <a:buChar char="Ø"/>
            </a:pPr>
            <a:r>
              <a:rPr lang="en-IN" dirty="0">
                <a:ea typeface="Arial" panose="020B0604020202020204" pitchFamily="34" charset="0"/>
              </a:rPr>
              <a:t>lombok</a:t>
            </a:r>
          </a:p>
          <a:p>
            <a:pPr>
              <a:lnSpc>
                <a:spcPct val="200000"/>
              </a:lnSpc>
            </a:pPr>
            <a:r>
              <a:rPr lang="en-IN" dirty="0">
                <a:ea typeface="Arial" panose="020B0604020202020204" pitchFamily="34" charset="0"/>
              </a:rPr>
              <a:t>	</a:t>
            </a:r>
            <a:r>
              <a:rPr lang="en-IN" b="1" dirty="0">
                <a:ea typeface="Arial" panose="020B0604020202020204" pitchFamily="34" charset="0"/>
              </a:rPr>
              <a:t>- </a:t>
            </a:r>
            <a:r>
              <a:rPr lang="en-IN" dirty="0">
                <a:ea typeface="Arial" panose="020B0604020202020204" pitchFamily="34" charset="0"/>
              </a:rPr>
              <a:t>@Data, @NoArgsConstructor,</a:t>
            </a:r>
          </a:p>
          <a:p>
            <a:pPr>
              <a:lnSpc>
                <a:spcPct val="200000"/>
              </a:lnSpc>
            </a:pPr>
            <a:r>
              <a:rPr lang="en-IN" dirty="0">
                <a:ea typeface="Arial" panose="020B0604020202020204" pitchFamily="34" charset="0"/>
              </a:rPr>
              <a:t>	  @AllArgsConstructor</a:t>
            </a:r>
          </a:p>
          <a:p>
            <a:pPr marL="285750" indent="-285750">
              <a:lnSpc>
                <a:spcPct val="200000"/>
              </a:lnSpc>
              <a:buFont typeface="Wingdings" panose="05000000000000000000" pitchFamily="2" charset="2"/>
              <a:buChar char="Ø"/>
            </a:pPr>
            <a:r>
              <a:rPr lang="en-IN" dirty="0">
                <a:ea typeface="Arial" panose="020B0604020202020204" pitchFamily="34" charset="0"/>
              </a:rPr>
              <a:t>jakarta</a:t>
            </a:r>
          </a:p>
          <a:p>
            <a:pPr>
              <a:lnSpc>
                <a:spcPct val="200000"/>
              </a:lnSpc>
            </a:pPr>
            <a:r>
              <a:rPr lang="en-IN" dirty="0">
                <a:ea typeface="Arial" panose="020B0604020202020204" pitchFamily="34" charset="0"/>
              </a:rPr>
              <a:t>	- @Entity, @Id, @Table, @Column</a:t>
            </a:r>
          </a:p>
          <a:p>
            <a:pPr>
              <a:lnSpc>
                <a:spcPct val="200000"/>
              </a:lnSpc>
            </a:pPr>
            <a:endParaRPr lang="en-IN" dirty="0">
              <a:ea typeface="Arial" panose="020B0604020202020204" pitchFamily="34" charset="0"/>
            </a:endParaRPr>
          </a:p>
          <a:p>
            <a:pPr>
              <a:lnSpc>
                <a:spcPct val="200000"/>
              </a:lnSpc>
            </a:pPr>
            <a:endParaRPr lang="en-IN" dirty="0">
              <a:ea typeface="Arial" panose="020B0604020202020204" pitchFamily="34" charset="0"/>
            </a:endParaRPr>
          </a:p>
        </p:txBody>
      </p:sp>
      <p:sp>
        <p:nvSpPr>
          <p:cNvPr id="7" name="TextBox 6">
            <a:extLst>
              <a:ext uri="{FF2B5EF4-FFF2-40B4-BE49-F238E27FC236}">
                <a16:creationId xmlns:a16="http://schemas.microsoft.com/office/drawing/2014/main" id="{1FC0D3F4-39F9-9DD8-826F-E141E34EFB6C}"/>
              </a:ext>
            </a:extLst>
          </p:cNvPr>
          <p:cNvSpPr txBox="1"/>
          <p:nvPr/>
        </p:nvSpPr>
        <p:spPr>
          <a:xfrm>
            <a:off x="1288081" y="2047833"/>
            <a:ext cx="4494157" cy="4169731"/>
          </a:xfrm>
          <a:prstGeom prst="rect">
            <a:avLst/>
          </a:prstGeom>
          <a:noFill/>
          <a:ln w="19050">
            <a:solidFill>
              <a:schemeClr val="accent2"/>
            </a:solidFill>
          </a:ln>
        </p:spPr>
        <p:txBody>
          <a:bodyPr wrap="square" rtlCol="0">
            <a:spAutoFit/>
          </a:bodyPr>
          <a:lstStyle/>
          <a:p>
            <a:r>
              <a:rPr lang="en-IN" b="1" dirty="0">
                <a:effectLst/>
                <a:ea typeface="Arial" panose="020B0604020202020204" pitchFamily="34" charset="0"/>
              </a:rPr>
              <a:t>Annotations : </a:t>
            </a:r>
          </a:p>
          <a:p>
            <a:pPr marL="285750" indent="-285750">
              <a:lnSpc>
                <a:spcPct val="200000"/>
              </a:lnSpc>
              <a:buFont typeface="Wingdings" panose="05000000000000000000" pitchFamily="2" charset="2"/>
              <a:buChar char="Ø"/>
            </a:pPr>
            <a:r>
              <a:rPr lang="en-IN" dirty="0">
                <a:ea typeface="Arial" panose="020B0604020202020204" pitchFamily="34" charset="0"/>
              </a:rPr>
              <a:t>Springframework</a:t>
            </a:r>
          </a:p>
          <a:p>
            <a:pPr>
              <a:lnSpc>
                <a:spcPct val="200000"/>
              </a:lnSpc>
            </a:pPr>
            <a:r>
              <a:rPr lang="en-IN" dirty="0">
                <a:ea typeface="Arial" panose="020B0604020202020204" pitchFamily="34" charset="0"/>
              </a:rPr>
              <a:t>	</a:t>
            </a:r>
            <a:r>
              <a:rPr lang="en-IN" b="1" dirty="0">
                <a:ea typeface="Arial" panose="020B0604020202020204" pitchFamily="34" charset="0"/>
              </a:rPr>
              <a:t>-</a:t>
            </a:r>
            <a:r>
              <a:rPr lang="en-IN" dirty="0">
                <a:ea typeface="Arial" panose="020B0604020202020204" pitchFamily="34" charset="0"/>
              </a:rPr>
              <a:t> @SpringBootApplication, @Bean,	   @Autowired, @Repository</a:t>
            </a:r>
          </a:p>
          <a:p>
            <a:pPr>
              <a:lnSpc>
                <a:spcPct val="200000"/>
              </a:lnSpc>
            </a:pPr>
            <a:r>
              <a:rPr lang="en-IN" dirty="0">
                <a:ea typeface="Arial" panose="020B0604020202020204" pitchFamily="34" charset="0"/>
              </a:rPr>
              <a:t>	</a:t>
            </a:r>
            <a:r>
              <a:rPr lang="en-IN" b="1" dirty="0">
                <a:ea typeface="Arial" panose="020B0604020202020204" pitchFamily="34" charset="0"/>
              </a:rPr>
              <a:t>-</a:t>
            </a:r>
            <a:r>
              <a:rPr lang="en-IN" dirty="0">
                <a:ea typeface="Arial" panose="020B0604020202020204" pitchFamily="34" charset="0"/>
              </a:rPr>
              <a:t> @CrossOrigin, @RestController, 	  @RequestMapping</a:t>
            </a:r>
          </a:p>
          <a:p>
            <a:pPr>
              <a:lnSpc>
                <a:spcPct val="200000"/>
              </a:lnSpc>
            </a:pPr>
            <a:r>
              <a:rPr lang="en-IN" dirty="0">
                <a:ea typeface="Arial" panose="020B0604020202020204" pitchFamily="34" charset="0"/>
              </a:rPr>
              <a:t>	</a:t>
            </a:r>
            <a:r>
              <a:rPr lang="en-IN" b="1" dirty="0">
                <a:ea typeface="Arial" panose="020B0604020202020204" pitchFamily="34" charset="0"/>
              </a:rPr>
              <a:t>- </a:t>
            </a:r>
            <a:r>
              <a:rPr lang="en-IN" dirty="0">
                <a:ea typeface="Arial" panose="020B0604020202020204" pitchFamily="34" charset="0"/>
              </a:rPr>
              <a:t>@PostMapping, @PutMapping,</a:t>
            </a:r>
          </a:p>
          <a:p>
            <a:pPr>
              <a:lnSpc>
                <a:spcPct val="200000"/>
              </a:lnSpc>
            </a:pPr>
            <a:r>
              <a:rPr lang="en-IN" dirty="0">
                <a:ea typeface="Arial" panose="020B0604020202020204" pitchFamily="34" charset="0"/>
              </a:rPr>
              <a:t>	 @GetMapping, @DeleteMapping</a:t>
            </a:r>
          </a:p>
        </p:txBody>
      </p:sp>
    </p:spTree>
    <p:extLst>
      <p:ext uri="{BB962C8B-B14F-4D97-AF65-F5344CB8AC3E}">
        <p14:creationId xmlns:p14="http://schemas.microsoft.com/office/powerpoint/2010/main" val="22502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3599BDEE-646C-267A-963A-CFAF21317477}"/>
              </a:ext>
            </a:extLst>
          </p:cNvPr>
          <p:cNvPicPr>
            <a:picLocks noChangeAspect="1"/>
          </p:cNvPicPr>
          <p:nvPr/>
        </p:nvPicPr>
        <p:blipFill>
          <a:blip r:embed="rId4"/>
          <a:stretch>
            <a:fillRect/>
          </a:stretch>
        </p:blipFill>
        <p:spPr>
          <a:xfrm>
            <a:off x="1150091" y="1809178"/>
            <a:ext cx="10168148" cy="4421292"/>
          </a:xfrm>
          <a:prstGeom prst="rect">
            <a:avLst/>
          </a:prstGeom>
          <a:ln>
            <a:noFill/>
          </a:ln>
          <a:effectLst>
            <a:glow rad="63500">
              <a:schemeClr val="accent1">
                <a:satMod val="175000"/>
                <a:alpha val="40000"/>
              </a:schemeClr>
            </a:glow>
          </a:effectLst>
        </p:spPr>
      </p:pic>
    </p:spTree>
    <p:extLst>
      <p:ext uri="{BB962C8B-B14F-4D97-AF65-F5344CB8AC3E}">
        <p14:creationId xmlns:p14="http://schemas.microsoft.com/office/powerpoint/2010/main" val="503207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Oval 1">
            <a:extLst>
              <a:ext uri="{FF2B5EF4-FFF2-40B4-BE49-F238E27FC236}">
                <a16:creationId xmlns:a16="http://schemas.microsoft.com/office/drawing/2014/main" id="{6CE43F92-4F94-935F-7C3F-7B4EA83E69F8}"/>
              </a:ext>
            </a:extLst>
          </p:cNvPr>
          <p:cNvSpPr/>
          <p:nvPr/>
        </p:nvSpPr>
        <p:spPr>
          <a:xfrm>
            <a:off x="5181618" y="1515035"/>
            <a:ext cx="1730188" cy="109369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 Module</a:t>
            </a:r>
            <a:endParaRPr lang="en-IN" dirty="0"/>
          </a:p>
        </p:txBody>
      </p:sp>
      <p:cxnSp>
        <p:nvCxnSpPr>
          <p:cNvPr id="9" name="Straight Connector 8">
            <a:extLst>
              <a:ext uri="{FF2B5EF4-FFF2-40B4-BE49-F238E27FC236}">
                <a16:creationId xmlns:a16="http://schemas.microsoft.com/office/drawing/2014/main" id="{8BF60147-5102-55E6-CAD5-C6B2E9A0A8A8}"/>
              </a:ext>
            </a:extLst>
          </p:cNvPr>
          <p:cNvCxnSpPr/>
          <p:nvPr/>
        </p:nvCxnSpPr>
        <p:spPr>
          <a:xfrm>
            <a:off x="6006368" y="2608729"/>
            <a:ext cx="0" cy="58270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DD108CE-83B2-AF10-EEB9-6F6440B57C69}"/>
              </a:ext>
            </a:extLst>
          </p:cNvPr>
          <p:cNvCxnSpPr>
            <a:cxnSpLocks/>
          </p:cNvCxnSpPr>
          <p:nvPr/>
        </p:nvCxnSpPr>
        <p:spPr>
          <a:xfrm>
            <a:off x="2205332" y="3191435"/>
            <a:ext cx="762897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3CA9D39-3DCD-07D5-69A4-254435A55481}"/>
              </a:ext>
            </a:extLst>
          </p:cNvPr>
          <p:cNvCxnSpPr/>
          <p:nvPr/>
        </p:nvCxnSpPr>
        <p:spPr>
          <a:xfrm>
            <a:off x="2214285" y="3191435"/>
            <a:ext cx="0" cy="7530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6C861A7-23B3-8A2C-9321-6A6FB1F82334}"/>
              </a:ext>
            </a:extLst>
          </p:cNvPr>
          <p:cNvCxnSpPr/>
          <p:nvPr/>
        </p:nvCxnSpPr>
        <p:spPr>
          <a:xfrm>
            <a:off x="3702439" y="3191430"/>
            <a:ext cx="0" cy="75303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0B5DDC4-1303-731F-3E88-9F1CE41D7C01}"/>
              </a:ext>
            </a:extLst>
          </p:cNvPr>
          <p:cNvSpPr/>
          <p:nvPr/>
        </p:nvSpPr>
        <p:spPr>
          <a:xfrm>
            <a:off x="1622601" y="3935496"/>
            <a:ext cx="1183340" cy="10309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Login</a:t>
            </a:r>
          </a:p>
          <a:p>
            <a:pPr algn="ctr"/>
            <a:r>
              <a:rPr lang="en-US" dirty="0"/>
              <a:t>&amp;</a:t>
            </a:r>
          </a:p>
          <a:p>
            <a:pPr algn="ctr"/>
            <a:r>
              <a:rPr lang="en-US" dirty="0"/>
              <a:t>Logout</a:t>
            </a:r>
            <a:endParaRPr lang="en-IN" dirty="0"/>
          </a:p>
        </p:txBody>
      </p:sp>
      <p:sp>
        <p:nvSpPr>
          <p:cNvPr id="16" name="Rectangle: Rounded Corners 15">
            <a:extLst>
              <a:ext uri="{FF2B5EF4-FFF2-40B4-BE49-F238E27FC236}">
                <a16:creationId xmlns:a16="http://schemas.microsoft.com/office/drawing/2014/main" id="{965FEBF9-4F58-EF58-9175-A78096AF0C82}"/>
              </a:ext>
            </a:extLst>
          </p:cNvPr>
          <p:cNvSpPr/>
          <p:nvPr/>
        </p:nvSpPr>
        <p:spPr>
          <a:xfrm>
            <a:off x="3146608" y="3944461"/>
            <a:ext cx="1183340" cy="10309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View</a:t>
            </a:r>
          </a:p>
          <a:p>
            <a:pPr algn="ctr"/>
            <a:r>
              <a:rPr lang="en-US" dirty="0"/>
              <a:t>&amp;</a:t>
            </a:r>
          </a:p>
          <a:p>
            <a:pPr algn="ctr"/>
            <a:r>
              <a:rPr lang="en-US" dirty="0"/>
              <a:t>Update Details</a:t>
            </a:r>
            <a:endParaRPr lang="en-IN" dirty="0"/>
          </a:p>
        </p:txBody>
      </p:sp>
      <p:sp>
        <p:nvSpPr>
          <p:cNvPr id="17" name="Rectangle: Rounded Corners 16">
            <a:extLst>
              <a:ext uri="{FF2B5EF4-FFF2-40B4-BE49-F238E27FC236}">
                <a16:creationId xmlns:a16="http://schemas.microsoft.com/office/drawing/2014/main" id="{21A4F7E3-B075-66ED-7729-CF1961EA8FA5}"/>
              </a:ext>
            </a:extLst>
          </p:cNvPr>
          <p:cNvSpPr/>
          <p:nvPr/>
        </p:nvSpPr>
        <p:spPr>
          <a:xfrm>
            <a:off x="4715438" y="3926526"/>
            <a:ext cx="1183340" cy="10309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Search all Books</a:t>
            </a:r>
            <a:endParaRPr lang="en-IN" dirty="0"/>
          </a:p>
        </p:txBody>
      </p:sp>
      <p:cxnSp>
        <p:nvCxnSpPr>
          <p:cNvPr id="18" name="Straight Connector 17">
            <a:extLst>
              <a:ext uri="{FF2B5EF4-FFF2-40B4-BE49-F238E27FC236}">
                <a16:creationId xmlns:a16="http://schemas.microsoft.com/office/drawing/2014/main" id="{8DED4DEA-5820-B206-C040-5B537DC92FFA}"/>
              </a:ext>
            </a:extLst>
          </p:cNvPr>
          <p:cNvCxnSpPr/>
          <p:nvPr/>
        </p:nvCxnSpPr>
        <p:spPr>
          <a:xfrm>
            <a:off x="5298159" y="3182460"/>
            <a:ext cx="0" cy="75303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EABE1958-84C2-8BFC-4D46-BFAEBD081C21}"/>
              </a:ext>
            </a:extLst>
          </p:cNvPr>
          <p:cNvSpPr/>
          <p:nvPr/>
        </p:nvSpPr>
        <p:spPr>
          <a:xfrm>
            <a:off x="6230484" y="3926521"/>
            <a:ext cx="1183340" cy="10309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Reserve Books</a:t>
            </a:r>
            <a:endParaRPr lang="en-IN" dirty="0"/>
          </a:p>
        </p:txBody>
      </p:sp>
      <p:cxnSp>
        <p:nvCxnSpPr>
          <p:cNvPr id="20" name="Straight Connector 19">
            <a:extLst>
              <a:ext uri="{FF2B5EF4-FFF2-40B4-BE49-F238E27FC236}">
                <a16:creationId xmlns:a16="http://schemas.microsoft.com/office/drawing/2014/main" id="{E81532E2-A26C-C056-AF4C-6CEFA559AF8D}"/>
              </a:ext>
            </a:extLst>
          </p:cNvPr>
          <p:cNvCxnSpPr/>
          <p:nvPr/>
        </p:nvCxnSpPr>
        <p:spPr>
          <a:xfrm>
            <a:off x="6822167" y="3182455"/>
            <a:ext cx="0" cy="75303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17DF35E1-B022-6F5F-C0A8-8DB2A60894F4}"/>
              </a:ext>
            </a:extLst>
          </p:cNvPr>
          <p:cNvSpPr/>
          <p:nvPr/>
        </p:nvSpPr>
        <p:spPr>
          <a:xfrm>
            <a:off x="7718630" y="3926516"/>
            <a:ext cx="1183340" cy="10309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Borrow Books</a:t>
            </a:r>
            <a:endParaRPr lang="en-IN" dirty="0"/>
          </a:p>
        </p:txBody>
      </p:sp>
      <p:cxnSp>
        <p:nvCxnSpPr>
          <p:cNvPr id="22" name="Straight Connector 21">
            <a:extLst>
              <a:ext uri="{FF2B5EF4-FFF2-40B4-BE49-F238E27FC236}">
                <a16:creationId xmlns:a16="http://schemas.microsoft.com/office/drawing/2014/main" id="{403079C0-EAC9-9153-9095-836E07A1CFE6}"/>
              </a:ext>
            </a:extLst>
          </p:cNvPr>
          <p:cNvCxnSpPr/>
          <p:nvPr/>
        </p:nvCxnSpPr>
        <p:spPr>
          <a:xfrm>
            <a:off x="8319282" y="3182450"/>
            <a:ext cx="0" cy="75303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D5925D02-DD3A-CEA0-27C8-993091882AF1}"/>
              </a:ext>
            </a:extLst>
          </p:cNvPr>
          <p:cNvSpPr/>
          <p:nvPr/>
        </p:nvSpPr>
        <p:spPr>
          <a:xfrm>
            <a:off x="9224703" y="3935471"/>
            <a:ext cx="1183340" cy="10309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View due_date &amp; Fines.</a:t>
            </a:r>
            <a:endParaRPr lang="en-IN" dirty="0"/>
          </a:p>
        </p:txBody>
      </p:sp>
      <p:cxnSp>
        <p:nvCxnSpPr>
          <p:cNvPr id="24" name="Straight Connector 23">
            <a:extLst>
              <a:ext uri="{FF2B5EF4-FFF2-40B4-BE49-F238E27FC236}">
                <a16:creationId xmlns:a16="http://schemas.microsoft.com/office/drawing/2014/main" id="{6AE11EE6-52E5-B089-18D1-18E476F110A9}"/>
              </a:ext>
            </a:extLst>
          </p:cNvPr>
          <p:cNvCxnSpPr/>
          <p:nvPr/>
        </p:nvCxnSpPr>
        <p:spPr>
          <a:xfrm>
            <a:off x="9825338" y="3182445"/>
            <a:ext cx="0" cy="75303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A814FBD-A5D1-7354-9D39-82D0ED320F33}"/>
              </a:ext>
            </a:extLst>
          </p:cNvPr>
          <p:cNvSpPr/>
          <p:nvPr/>
        </p:nvSpPr>
        <p:spPr>
          <a:xfrm>
            <a:off x="1281958" y="1308847"/>
            <a:ext cx="10076330" cy="462578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07346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docProps/app.xml><?xml version="1.0" encoding="utf-8"?>
<Properties xmlns="http://schemas.openxmlformats.org/officeDocument/2006/extended-properties" xmlns:vt="http://schemas.openxmlformats.org/officeDocument/2006/docPropsVTypes">
  <Template/>
  <TotalTime>316</TotalTime>
  <Words>847</Words>
  <Application>Microsoft Office PowerPoint</Application>
  <PresentationFormat>Widescreen</PresentationFormat>
  <Paragraphs>141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Cambria Math</vt:lpstr>
      <vt:lpstr>Century</vt:lpstr>
      <vt:lpstr>MV Boli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srikanta k</cp:lastModifiedBy>
  <cp:revision>27</cp:revision>
  <dcterms:created xsi:type="dcterms:W3CDTF">2023-04-15T11:22:40Z</dcterms:created>
  <dcterms:modified xsi:type="dcterms:W3CDTF">2023-06-01T10:26:00Z</dcterms:modified>
</cp:coreProperties>
</file>