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  <p:sldMasterId id="2147483978" r:id="rId2"/>
  </p:sldMasterIdLst>
  <p:notesMasterIdLst>
    <p:notesMasterId r:id="rId6"/>
  </p:notesMasterIdLst>
  <p:handoutMasterIdLst>
    <p:handoutMasterId r:id="rId7"/>
  </p:handoutMasterIdLst>
  <p:sldIdLst>
    <p:sldId id="288" r:id="rId3"/>
    <p:sldId id="290" r:id="rId4"/>
    <p:sldId id="291" r:id="rId5"/>
  </p:sldIdLst>
  <p:sldSz cx="9144000" cy="6858000" type="screen4x3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3">
          <p15:clr>
            <a:srgbClr val="A4A3A4"/>
          </p15:clr>
        </p15:guide>
        <p15:guide id="2" pos="2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137"/>
    <a:srgbClr val="969EAD"/>
    <a:srgbClr val="B60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17" d="100"/>
          <a:sy n="117" d="100"/>
        </p:scale>
        <p:origin x="-856" y="1360"/>
      </p:cViewPr>
      <p:guideLst>
        <p:guide orient="horz" pos="193"/>
        <p:guide pos="2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E377CAF-2816-7F40-B848-406DD27D5DEB}" type="datetime1">
              <a:rPr lang="en-US"/>
              <a:pPr>
                <a:defRPr/>
              </a:pPr>
              <a:t>04/12/14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5E4603-4871-0F40-9F04-AA53B8A0D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7C1C6-150A-4300-B4DA-6850B381B75B}" type="datetimeFigureOut">
              <a:rPr lang="en-US" smtClean="0"/>
              <a:t>04/12/14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69B2-92F0-45F2-B3C7-1B89B730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169B2-92F0-45F2-B3C7-1B89B7305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U stack_2clr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543175"/>
            <a:ext cx="5253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16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7691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743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891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7" Type="http://schemas.openxmlformats.org/officeDocument/2006/relationships/image" Target="../media/image2.jpeg"/><Relationship Id="rId8" Type="http://schemas.openxmlformats.org/officeDocument/2006/relationships/image" Target="../media/image3.emf"/><Relationship Id="rId9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56" r:id="rId2"/>
    <p:sldLayoutId id="2147484558" r:id="rId3"/>
    <p:sldLayoutId id="2147484559" r:id="rId4"/>
    <p:sldLayoutId id="2147484560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b="1" dirty="0">
              <a:solidFill>
                <a:srgbClr val="C031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rgbClr val="C031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Meshless</a:t>
            </a:r>
            <a:r>
              <a:rPr lang="en-US" b="1" dirty="0" smtClean="0">
                <a:solidFill>
                  <a:srgbClr val="C031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Deformations Based on Shape Matching</a:t>
            </a:r>
          </a:p>
          <a:p>
            <a:r>
              <a:rPr lang="en-US" sz="3200" b="1" dirty="0" smtClean="0">
                <a:solidFill>
                  <a:srgbClr val="C031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CSE528 – Computer Graphics</a:t>
            </a:r>
          </a:p>
          <a:p>
            <a:endParaRPr lang="en-US" b="1" dirty="0" smtClean="0">
              <a:solidFill>
                <a:srgbClr val="C031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000" b="1" dirty="0" smtClean="0">
              <a:solidFill>
                <a:srgbClr val="C031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b="1" dirty="0" smtClean="0">
                <a:solidFill>
                  <a:srgbClr val="C031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Srikant </a:t>
            </a:r>
            <a:r>
              <a:rPr lang="en-US" sz="2000" b="1" dirty="0">
                <a:solidFill>
                  <a:srgbClr val="C031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Aggarwal</a:t>
            </a:r>
            <a:endParaRPr lang="en-US" sz="2000" b="1" dirty="0" smtClean="0">
              <a:solidFill>
                <a:srgbClr val="C031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5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1175347"/>
            <a:ext cx="8229600" cy="4425043"/>
          </a:xfrm>
        </p:spPr>
        <p:txBody>
          <a:bodyPr/>
          <a:lstStyle/>
          <a:p>
            <a:pPr marL="0" indent="0"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Matching</a:t>
            </a:r>
          </a:p>
          <a:p>
            <a:pPr marL="0" indent="0"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 = R(x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 – t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) + t</a:t>
            </a:r>
          </a:p>
          <a:p>
            <a:pPr marL="0" indent="0"/>
            <a:r>
              <a:rPr lang="en-US" sz="1600" dirty="0">
                <a:latin typeface="Times New Roman"/>
                <a:cs typeface="Times New Roman"/>
              </a:rPr>
              <a:t>Needs to find R, t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, t. Applying least square minimization</a:t>
            </a:r>
          </a:p>
          <a:p>
            <a:pPr marL="0" indent="0"/>
            <a:r>
              <a:rPr lang="en-US" sz="1600" dirty="0" smtClean="0">
                <a:latin typeface="Times New Roman"/>
                <a:cs typeface="Times New Roman"/>
              </a:rPr>
              <a:t>Minimizing </a:t>
            </a:r>
            <a:r>
              <a:rPr lang="en-US" sz="1600" dirty="0" err="1" smtClean="0">
                <a:latin typeface="Times New Roman"/>
                <a:cs typeface="Times New Roman"/>
              </a:rPr>
              <a:t>Σm</a:t>
            </a:r>
            <a:r>
              <a:rPr lang="en-US" sz="1600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1600" baseline="-25000" dirty="0" smtClean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[R(x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 – t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) + t- 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]</a:t>
            </a:r>
            <a:r>
              <a:rPr lang="en-US" sz="1600" baseline="30000" dirty="0" smtClean="0">
                <a:latin typeface="Times New Roman"/>
                <a:cs typeface="Times New Roman"/>
              </a:rPr>
              <a:t>2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 = </a:t>
            </a:r>
            <a:r>
              <a:rPr lang="en-US" sz="1600" dirty="0" err="1">
                <a:latin typeface="Times New Roman"/>
                <a:cs typeface="Times New Roman"/>
              </a:rPr>
              <a:t>Σ</a:t>
            </a:r>
            <a:r>
              <a:rPr lang="en-US" sz="1600" dirty="0">
                <a:latin typeface="Times New Roman"/>
                <a:cs typeface="Times New Roman"/>
              </a:rPr>
              <a:t>  m</a:t>
            </a:r>
            <a:r>
              <a:rPr lang="en-US" sz="1600" baseline="-25000" dirty="0">
                <a:latin typeface="Times New Roman"/>
                <a:cs typeface="Times New Roman"/>
              </a:rPr>
              <a:t>i </a:t>
            </a:r>
            <a:r>
              <a:rPr lang="en-US" sz="1600" dirty="0"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 / </a:t>
            </a:r>
            <a:r>
              <a:rPr lang="en-US" sz="1600" dirty="0" err="1">
                <a:latin typeface="Times New Roman"/>
                <a:cs typeface="Times New Roman"/>
              </a:rPr>
              <a:t>Σm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 = x</a:t>
            </a:r>
            <a:r>
              <a:rPr lang="en-US" sz="1600" baseline="-25000" dirty="0">
                <a:latin typeface="Times New Roman"/>
                <a:cs typeface="Times New Roman"/>
              </a:rPr>
              <a:t>cm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 (Center of mass for original shape)</a:t>
            </a:r>
          </a:p>
          <a:p>
            <a:r>
              <a:rPr lang="en-US" sz="1600" dirty="0">
                <a:latin typeface="Times New Roman"/>
                <a:cs typeface="Times New Roman"/>
              </a:rPr>
              <a:t>t = </a:t>
            </a:r>
            <a:r>
              <a:rPr lang="en-US" sz="1600" dirty="0" err="1">
                <a:latin typeface="Times New Roman"/>
                <a:cs typeface="Times New Roman"/>
              </a:rPr>
              <a:t>Σm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baseline="-250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 / </a:t>
            </a:r>
            <a:r>
              <a:rPr lang="en-US" sz="1600" dirty="0" err="1">
                <a:latin typeface="Times New Roman"/>
                <a:cs typeface="Times New Roman"/>
              </a:rPr>
              <a:t>Σm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 = </a:t>
            </a:r>
            <a:r>
              <a:rPr lang="en-US" sz="1600" dirty="0" err="1">
                <a:latin typeface="Times New Roman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cs typeface="Times New Roman"/>
              </a:rPr>
              <a:t>cm</a:t>
            </a:r>
            <a:r>
              <a:rPr lang="en-US" sz="1600" dirty="0">
                <a:latin typeface="Times New Roman"/>
                <a:cs typeface="Times New Roman"/>
              </a:rPr>
              <a:t> (Center of mass for current shape</a:t>
            </a:r>
            <a:r>
              <a:rPr lang="en-US" sz="1600" dirty="0" smtClean="0">
                <a:latin typeface="Times New Roman"/>
                <a:cs typeface="Times New Roman"/>
              </a:rPr>
              <a:t>)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1600" dirty="0" err="1" smtClean="0">
                <a:latin typeface="Times New Roman"/>
                <a:cs typeface="Times New Roman"/>
              </a:rPr>
              <a:t>Σm</a:t>
            </a:r>
            <a:r>
              <a:rPr lang="en-US" sz="1600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1600" baseline="-25000" dirty="0" smtClean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[R(x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 – t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) + t- 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]</a:t>
            </a:r>
            <a:r>
              <a:rPr lang="en-US" sz="1600" baseline="30000" dirty="0">
                <a:latin typeface="Times New Roman"/>
                <a:cs typeface="Times New Roman"/>
              </a:rPr>
              <a:t>2</a:t>
            </a:r>
            <a:r>
              <a:rPr lang="en-US" sz="1600" dirty="0">
                <a:latin typeface="Times New Roman"/>
                <a:cs typeface="Times New Roman"/>
              </a:rPr>
              <a:t> -</a:t>
            </a:r>
            <a:r>
              <a:rPr lang="en-US" sz="1600" dirty="0" smtClean="0">
                <a:latin typeface="Times New Roman"/>
                <a:cs typeface="Times New Roman"/>
              </a:rPr>
              <a:t>&gt; </a:t>
            </a:r>
            <a:r>
              <a:rPr lang="en-US" sz="1600" dirty="0" err="1" smtClean="0">
                <a:latin typeface="Times New Roman"/>
                <a:cs typeface="Times New Roman"/>
              </a:rPr>
              <a:t>Σm</a:t>
            </a:r>
            <a:r>
              <a:rPr lang="en-US" sz="1600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1600" baseline="-25000" dirty="0" smtClean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dirty="0" err="1">
                <a:latin typeface="Times New Roman"/>
                <a:cs typeface="Times New Roman"/>
              </a:rPr>
              <a:t>Aq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 - p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  <a:r>
              <a:rPr lang="en-US" sz="1600" baseline="30000" dirty="0">
                <a:latin typeface="Times New Roman"/>
                <a:cs typeface="Times New Roman"/>
              </a:rPr>
              <a:t>2</a:t>
            </a:r>
          </a:p>
          <a:p>
            <a:pPr marL="0" indent="0"/>
            <a:r>
              <a:rPr lang="en-US" sz="1600" dirty="0">
                <a:latin typeface="Times New Roman"/>
                <a:cs typeface="Times New Roman"/>
              </a:rPr>
              <a:t>where, </a:t>
            </a:r>
            <a:r>
              <a:rPr lang="en-US" sz="1600" dirty="0" smtClean="0">
                <a:latin typeface="Times New Roman"/>
                <a:cs typeface="Times New Roman"/>
              </a:rPr>
              <a:t>q</a:t>
            </a:r>
            <a:r>
              <a:rPr lang="en-US" sz="1600" baseline="-25000" dirty="0" smtClean="0"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= 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baseline="30000" dirty="0">
                <a:latin typeface="Times New Roman"/>
                <a:cs typeface="Times New Roman"/>
              </a:rPr>
              <a:t>0 </a:t>
            </a:r>
            <a:r>
              <a:rPr lang="en-US" sz="1600" dirty="0">
                <a:latin typeface="Times New Roman"/>
                <a:cs typeface="Times New Roman"/>
              </a:rPr>
              <a:t>- x</a:t>
            </a:r>
            <a:r>
              <a:rPr lang="en-US" sz="1600" baseline="-25000" dirty="0">
                <a:latin typeface="Times New Roman"/>
                <a:cs typeface="Times New Roman"/>
              </a:rPr>
              <a:t>cm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, p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 = 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– </a:t>
            </a:r>
            <a:r>
              <a:rPr lang="en-US" sz="1600" dirty="0" err="1" smtClean="0">
                <a:latin typeface="Times New Roman"/>
                <a:cs typeface="Times New Roman"/>
              </a:rPr>
              <a:t>x</a:t>
            </a:r>
            <a:r>
              <a:rPr lang="en-US" sz="1600" baseline="-25000" dirty="0" err="1" smtClean="0">
                <a:latin typeface="Times New Roman"/>
                <a:cs typeface="Times New Roman"/>
              </a:rPr>
              <a:t>cm</a:t>
            </a:r>
            <a:r>
              <a:rPr lang="en-US" sz="1600" dirty="0" smtClean="0">
                <a:latin typeface="Times New Roman"/>
                <a:cs typeface="Times New Roman"/>
              </a:rPr>
              <a:t>, A </a:t>
            </a:r>
            <a:r>
              <a:rPr lang="en-US" sz="1600" dirty="0">
                <a:latin typeface="Times New Roman"/>
                <a:cs typeface="Times New Roman"/>
              </a:rPr>
              <a:t>= (</a:t>
            </a:r>
            <a:r>
              <a:rPr lang="en-US" sz="1600" dirty="0" err="1">
                <a:latin typeface="Times New Roman"/>
                <a:cs typeface="Times New Roman"/>
              </a:rPr>
              <a:t>Σm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dirty="0" err="1">
                <a:latin typeface="Times New Roman"/>
                <a:cs typeface="Times New Roman"/>
              </a:rPr>
              <a:t>p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dirty="0" err="1">
                <a:latin typeface="Times New Roman"/>
                <a:cs typeface="Times New Roman"/>
              </a:rPr>
              <a:t>q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baseline="30000" dirty="0" err="1">
                <a:latin typeface="Times New Roman"/>
                <a:cs typeface="Times New Roman"/>
              </a:rPr>
              <a:t>T</a:t>
            </a:r>
            <a:r>
              <a:rPr lang="en-US" sz="1600" dirty="0">
                <a:latin typeface="Times New Roman"/>
                <a:cs typeface="Times New Roman"/>
              </a:rPr>
              <a:t>)(</a:t>
            </a:r>
            <a:r>
              <a:rPr lang="en-US" sz="1600" dirty="0" err="1">
                <a:latin typeface="Times New Roman"/>
                <a:cs typeface="Times New Roman"/>
              </a:rPr>
              <a:t>Σm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dirty="0" err="1">
                <a:latin typeface="Times New Roman"/>
                <a:cs typeface="Times New Roman"/>
              </a:rPr>
              <a:t>q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dirty="0" err="1">
                <a:latin typeface="Times New Roman"/>
                <a:cs typeface="Times New Roman"/>
              </a:rPr>
              <a:t>q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baseline="30000" dirty="0" err="1">
                <a:latin typeface="Times New Roman"/>
                <a:cs typeface="Times New Roman"/>
              </a:rPr>
              <a:t>T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  <a:r>
              <a:rPr lang="en-US" sz="1600" baseline="30000" dirty="0">
                <a:latin typeface="Times New Roman"/>
                <a:cs typeface="Times New Roman"/>
              </a:rPr>
              <a:t>-1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= </a:t>
            </a:r>
            <a:r>
              <a:rPr lang="en-US" sz="1600" dirty="0" err="1" smtClean="0">
                <a:latin typeface="Times New Roman"/>
                <a:cs typeface="Times New Roman"/>
              </a:rPr>
              <a:t>A</a:t>
            </a:r>
            <a:r>
              <a:rPr lang="en-US" sz="1600" baseline="-25000" dirty="0" err="1" smtClean="0">
                <a:latin typeface="Times New Roman"/>
                <a:cs typeface="Times New Roman"/>
              </a:rPr>
              <a:t>pq</a:t>
            </a:r>
            <a:r>
              <a:rPr lang="en-US" sz="1600" dirty="0" err="1" smtClean="0">
                <a:latin typeface="Times New Roman"/>
                <a:cs typeface="Times New Roman"/>
              </a:rPr>
              <a:t>A</a:t>
            </a:r>
            <a:r>
              <a:rPr lang="en-US" sz="1600" baseline="-25000" dirty="0" err="1" smtClean="0">
                <a:latin typeface="Times New Roman"/>
                <a:cs typeface="Times New Roman"/>
              </a:rPr>
              <a:t>qq</a:t>
            </a:r>
            <a:endParaRPr lang="en-US" sz="1600" baseline="-25000" dirty="0" smtClean="0">
              <a:latin typeface="Times New Roman"/>
              <a:cs typeface="Times New Roman"/>
            </a:endParaRPr>
          </a:p>
          <a:p>
            <a:pPr marL="0" indent="0"/>
            <a:endParaRPr lang="en-US" sz="1600" dirty="0" smtClean="0">
              <a:latin typeface="Times New Roman"/>
              <a:cs typeface="Times New Roman"/>
            </a:endParaRPr>
          </a:p>
          <a:p>
            <a:pPr marL="0" indent="0"/>
            <a:r>
              <a:rPr lang="en-US" sz="1600" dirty="0" smtClean="0">
                <a:latin typeface="Times New Roman"/>
                <a:cs typeface="Times New Roman"/>
              </a:rPr>
              <a:t>Solving </a:t>
            </a:r>
            <a:r>
              <a:rPr lang="en-US" sz="1600" dirty="0">
                <a:latin typeface="Times New Roman"/>
                <a:cs typeface="Times New Roman"/>
              </a:rPr>
              <a:t>for optimal </a:t>
            </a:r>
            <a:r>
              <a:rPr lang="en-US" sz="1600" dirty="0" smtClean="0">
                <a:latin typeface="Times New Roman"/>
                <a:cs typeface="Times New Roman"/>
              </a:rPr>
              <a:t>R, </a:t>
            </a:r>
            <a:r>
              <a:rPr lang="en-US" sz="1600" dirty="0" err="1" smtClean="0">
                <a:latin typeface="Times New Roman"/>
                <a:cs typeface="Times New Roman"/>
              </a:rPr>
              <a:t>A</a:t>
            </a:r>
            <a:r>
              <a:rPr lang="en-US" sz="1600" baseline="-25000" dirty="0" err="1" smtClean="0">
                <a:latin typeface="Times New Roman"/>
                <a:cs typeface="Times New Roman"/>
              </a:rPr>
              <a:t>pq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= R </a:t>
            </a:r>
            <a:r>
              <a:rPr lang="en-US" sz="1600" dirty="0" smtClean="0">
                <a:latin typeface="Times New Roman"/>
                <a:cs typeface="Times New Roman"/>
              </a:rPr>
              <a:t>S, S </a:t>
            </a:r>
            <a:r>
              <a:rPr lang="en-US" sz="1600" dirty="0">
                <a:latin typeface="Times New Roman"/>
                <a:cs typeface="Times New Roman"/>
              </a:rPr>
              <a:t>= (</a:t>
            </a:r>
            <a:r>
              <a:rPr lang="en-US" sz="1600" dirty="0" err="1">
                <a:latin typeface="Times New Roman"/>
                <a:cs typeface="Times New Roman"/>
              </a:rPr>
              <a:t>A</a:t>
            </a:r>
            <a:r>
              <a:rPr lang="en-US" sz="1600" baseline="-25000" dirty="0" err="1">
                <a:latin typeface="Times New Roman"/>
                <a:cs typeface="Times New Roman"/>
              </a:rPr>
              <a:t>pq</a:t>
            </a:r>
            <a:r>
              <a:rPr lang="en-US" sz="1600" baseline="30000" dirty="0" err="1">
                <a:latin typeface="Times New Roman"/>
                <a:cs typeface="Times New Roman"/>
              </a:rPr>
              <a:t>T</a:t>
            </a:r>
            <a:r>
              <a:rPr lang="en-US" sz="1600" dirty="0" err="1">
                <a:latin typeface="Times New Roman"/>
                <a:cs typeface="Times New Roman"/>
              </a:rPr>
              <a:t>A</a:t>
            </a:r>
            <a:r>
              <a:rPr lang="en-US" sz="1600" baseline="-25000" dirty="0" err="1">
                <a:latin typeface="Times New Roman"/>
                <a:cs typeface="Times New Roman"/>
              </a:rPr>
              <a:t>pq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  <a:r>
              <a:rPr lang="en-US" sz="1600" baseline="30000" dirty="0">
                <a:latin typeface="Times New Roman"/>
                <a:cs typeface="Times New Roman"/>
              </a:rPr>
              <a:t>1/2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R = AS</a:t>
            </a:r>
            <a:r>
              <a:rPr lang="en-US" sz="1600" baseline="30000" dirty="0">
                <a:latin typeface="Times New Roman"/>
                <a:cs typeface="Times New Roman"/>
              </a:rPr>
              <a:t>-</a:t>
            </a:r>
            <a:r>
              <a:rPr lang="en-US" sz="1600" baseline="30000" dirty="0" smtClean="0">
                <a:latin typeface="Times New Roman"/>
                <a:cs typeface="Times New Roman"/>
              </a:rPr>
              <a:t>1</a:t>
            </a:r>
            <a:r>
              <a:rPr lang="en-US" sz="1600" dirty="0" smtClean="0">
                <a:latin typeface="Times New Roman"/>
                <a:cs typeface="Times New Roman"/>
              </a:rPr>
              <a:t>, Goal </a:t>
            </a:r>
            <a:r>
              <a:rPr lang="en-US" sz="1600" dirty="0">
                <a:latin typeface="Times New Roman"/>
                <a:cs typeface="Times New Roman"/>
              </a:rPr>
              <a:t>Position, </a:t>
            </a:r>
            <a:r>
              <a:rPr lang="en-US" sz="1600" dirty="0" err="1">
                <a:latin typeface="Times New Roman"/>
                <a:cs typeface="Times New Roman"/>
              </a:rPr>
              <a:t>g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 = R (x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 – x</a:t>
            </a:r>
            <a:r>
              <a:rPr lang="en-US" sz="1600" baseline="-25000" dirty="0">
                <a:latin typeface="Times New Roman"/>
                <a:cs typeface="Times New Roman"/>
              </a:rPr>
              <a:t>cm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) + </a:t>
            </a:r>
            <a:r>
              <a:rPr lang="en-US" sz="1600" dirty="0" err="1">
                <a:latin typeface="Times New Roman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cs typeface="Times New Roman"/>
              </a:rPr>
              <a:t>cm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/>
            <a:endParaRPr lang="en-US" sz="1600" baseline="-25000" dirty="0"/>
          </a:p>
          <a:p>
            <a:endParaRPr lang="en-US" sz="2400" dirty="0"/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5" descr="Screen Shot 2014-11-24 at 1.5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68" b="-54468"/>
          <a:stretch>
            <a:fillRect/>
          </a:stretch>
        </p:blipFill>
        <p:spPr>
          <a:xfrm>
            <a:off x="673396" y="3352534"/>
            <a:ext cx="3898604" cy="2135741"/>
          </a:xfrm>
        </p:spPr>
      </p:pic>
    </p:spTree>
    <p:extLst>
      <p:ext uri="{BB962C8B-B14F-4D97-AF65-F5344CB8AC3E}">
        <p14:creationId xmlns:p14="http://schemas.microsoft.com/office/powerpoint/2010/main" val="48569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1183257"/>
            <a:ext cx="8229600" cy="5102112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Dynamics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v </a:t>
            </a:r>
            <a:r>
              <a:rPr lang="en-US" sz="1600" dirty="0">
                <a:latin typeface="Times New Roman"/>
                <a:cs typeface="Times New Roman"/>
              </a:rPr>
              <a:t>= v(t) = v(</a:t>
            </a:r>
            <a:r>
              <a:rPr lang="en-US" sz="1600" dirty="0" err="1">
                <a:latin typeface="Times New Roman"/>
                <a:cs typeface="Times New Roman"/>
              </a:rPr>
              <a:t>t+h</a:t>
            </a:r>
            <a:r>
              <a:rPr lang="en-US" sz="1600" dirty="0">
                <a:latin typeface="Times New Roman"/>
                <a:cs typeface="Times New Roman"/>
              </a:rPr>
              <a:t>) + h </a:t>
            </a:r>
            <a:r>
              <a:rPr lang="en-US" sz="1600" dirty="0" err="1">
                <a:latin typeface="Times New Roman"/>
                <a:cs typeface="Times New Roman"/>
              </a:rPr>
              <a:t>F</a:t>
            </a:r>
            <a:r>
              <a:rPr lang="en-US" sz="1600" baseline="-25000" dirty="0" err="1">
                <a:latin typeface="Times New Roman"/>
                <a:cs typeface="Times New Roman"/>
              </a:rPr>
              <a:t>ext</a:t>
            </a:r>
            <a:r>
              <a:rPr lang="en-US" sz="1600" dirty="0">
                <a:latin typeface="Times New Roman"/>
                <a:cs typeface="Times New Roman"/>
              </a:rPr>
              <a:t> / m + α (g(t) – x(t)) /  h</a:t>
            </a:r>
          </a:p>
          <a:p>
            <a:r>
              <a:rPr lang="en-US" sz="1600" dirty="0" smtClean="0">
                <a:latin typeface="Times New Roman"/>
                <a:cs typeface="Times New Roman"/>
              </a:rPr>
              <a:t>x</a:t>
            </a:r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dirty="0" err="1">
                <a:latin typeface="Times New Roman"/>
                <a:cs typeface="Times New Roman"/>
              </a:rPr>
              <a:t>t+h</a:t>
            </a:r>
            <a:r>
              <a:rPr lang="en-US" sz="1600" dirty="0">
                <a:latin typeface="Times New Roman"/>
                <a:cs typeface="Times New Roman"/>
              </a:rPr>
              <a:t>) = x(t) + v(</a:t>
            </a:r>
            <a:r>
              <a:rPr lang="en-US" sz="1600" dirty="0" err="1">
                <a:latin typeface="Times New Roman"/>
                <a:cs typeface="Times New Roman"/>
              </a:rPr>
              <a:t>t+h</a:t>
            </a:r>
            <a:r>
              <a:rPr lang="en-US" sz="1600" dirty="0">
                <a:latin typeface="Times New Roman"/>
                <a:cs typeface="Times New Roman"/>
              </a:rPr>
              <a:t>)*</a:t>
            </a:r>
            <a:r>
              <a:rPr lang="en-US" sz="1600" dirty="0" smtClean="0">
                <a:latin typeface="Times New Roman"/>
                <a:cs typeface="Times New Roman"/>
              </a:rPr>
              <a:t>h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Rigid Body : </a:t>
            </a:r>
            <a:r>
              <a:rPr lang="en-US" sz="1600" dirty="0">
                <a:latin typeface="Times New Roman"/>
                <a:cs typeface="Times New Roman"/>
              </a:rPr>
              <a:t>Setting α= </a:t>
            </a:r>
            <a:r>
              <a:rPr lang="en-US" sz="1600" dirty="0" smtClean="0">
                <a:latin typeface="Times New Roman"/>
                <a:cs typeface="Times New Roman"/>
              </a:rPr>
              <a:t>1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Linear Deformation : </a:t>
            </a:r>
            <a:r>
              <a:rPr lang="en-US" sz="1600" dirty="0" err="1">
                <a:latin typeface="Times New Roman"/>
                <a:cs typeface="Times New Roman"/>
              </a:rPr>
              <a:t>g</a:t>
            </a:r>
            <a:r>
              <a:rPr lang="en-US" sz="1600" baseline="-25000" dirty="0" err="1">
                <a:latin typeface="Times New Roman"/>
                <a:cs typeface="Times New Roman"/>
              </a:rPr>
              <a:t>i</a:t>
            </a:r>
            <a:r>
              <a:rPr lang="en-US" sz="1600" dirty="0">
                <a:latin typeface="Times New Roman"/>
                <a:cs typeface="Times New Roman"/>
              </a:rPr>
              <a:t> = (βA + (1-β)R)(x</a:t>
            </a:r>
            <a:r>
              <a:rPr lang="en-US" sz="1600" baseline="-25000" dirty="0">
                <a:latin typeface="Times New Roman"/>
                <a:cs typeface="Times New Roman"/>
              </a:rPr>
              <a:t>i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 – x</a:t>
            </a:r>
            <a:r>
              <a:rPr lang="en-US" sz="1600" baseline="-25000" dirty="0">
                <a:latin typeface="Times New Roman"/>
                <a:cs typeface="Times New Roman"/>
              </a:rPr>
              <a:t>cm</a:t>
            </a:r>
            <a:r>
              <a:rPr lang="en-US" sz="1600" baseline="30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latin typeface="Times New Roman"/>
                <a:cs typeface="Times New Roman"/>
              </a:rPr>
              <a:t>) + </a:t>
            </a:r>
            <a:r>
              <a:rPr lang="en-US" sz="1600" dirty="0" err="1">
                <a:latin typeface="Times New Roman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cs typeface="Times New Roman"/>
              </a:rPr>
              <a:t>cm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/>
            <a:r>
              <a:rPr lang="en-US" sz="1600" dirty="0">
                <a:latin typeface="Times New Roman"/>
                <a:cs typeface="Times New Roman"/>
              </a:rPr>
              <a:t>Ensure volume is </a:t>
            </a:r>
            <a:r>
              <a:rPr lang="en-US" sz="1600" dirty="0" smtClean="0">
                <a:latin typeface="Times New Roman"/>
                <a:cs typeface="Times New Roman"/>
              </a:rPr>
              <a:t>conserved: A </a:t>
            </a:r>
            <a:r>
              <a:rPr lang="en-US" sz="1600" dirty="0">
                <a:latin typeface="Times New Roman"/>
                <a:cs typeface="Times New Roman"/>
              </a:rPr>
              <a:t>/ (</a:t>
            </a:r>
            <a:r>
              <a:rPr lang="en-US" sz="1600" dirty="0" err="1">
                <a:latin typeface="Times New Roman"/>
                <a:cs typeface="Times New Roman"/>
              </a:rPr>
              <a:t>det</a:t>
            </a:r>
            <a:r>
              <a:rPr lang="en-US" sz="1600" dirty="0">
                <a:latin typeface="Times New Roman"/>
                <a:cs typeface="Times New Roman"/>
              </a:rPr>
              <a:t>(A))</a:t>
            </a:r>
            <a:r>
              <a:rPr lang="en-US" sz="1600" baseline="30000" dirty="0">
                <a:latin typeface="Times New Roman"/>
                <a:cs typeface="Times New Roman"/>
              </a:rPr>
              <a:t>1/</a:t>
            </a:r>
            <a:r>
              <a:rPr lang="en-US" sz="1600" baseline="30000" dirty="0" smtClean="0">
                <a:latin typeface="Times New Roman"/>
                <a:cs typeface="Times New Roman"/>
              </a:rPr>
              <a:t>3</a:t>
            </a:r>
          </a:p>
          <a:p>
            <a:pPr marL="0" indent="0"/>
            <a:endParaRPr lang="en-US" sz="1600" baseline="30000" dirty="0">
              <a:latin typeface="Times New Roman"/>
              <a:cs typeface="Times New Roman"/>
            </a:endParaRPr>
          </a:p>
          <a:p>
            <a:pPr marL="0" indent="0"/>
            <a:endParaRPr lang="en-US" sz="1600" baseline="30000" dirty="0" smtClean="0">
              <a:latin typeface="Times New Roman"/>
              <a:cs typeface="Times New Roman"/>
            </a:endParaRPr>
          </a:p>
          <a:p>
            <a:pPr marL="0" indent="0"/>
            <a:endParaRPr lang="en-US" sz="1600" baseline="30000" dirty="0">
              <a:latin typeface="Times New Roman"/>
              <a:cs typeface="Times New Roman"/>
            </a:endParaRPr>
          </a:p>
          <a:p>
            <a:pPr marL="0" indent="0"/>
            <a:r>
              <a:rPr lang="en-US" sz="2400" baseline="30000" dirty="0" smtClean="0">
                <a:latin typeface="Times New Roman"/>
                <a:cs typeface="Times New Roman"/>
              </a:rPr>
              <a:t>Advantages : Games, Animation industry, real time controllable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27" y="2735601"/>
            <a:ext cx="1881798" cy="1414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98" y="4146824"/>
            <a:ext cx="2020294" cy="18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6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2081099_SBU_SUNY_PP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173</TotalTime>
  <Words>282</Words>
  <Application>Microsoft Macintosh PowerPoint</Application>
  <PresentationFormat>On-screen Show (4:3)</PresentationFormat>
  <Paragraphs>38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12081099_SBU_SUNY_PPTtemplate</vt:lpstr>
      <vt:lpstr>Stony Brook University</vt:lpstr>
      <vt:lpstr>PowerPoint Presentation</vt:lpstr>
      <vt:lpstr>PowerPoint Presentation</vt:lpstr>
      <vt:lpstr>PowerPoint Presentation</vt:lpstr>
    </vt:vector>
  </TitlesOfParts>
  <Company>Stony Brook University Computer Science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Chaudhary</dc:creator>
  <cp:lastModifiedBy>Srikant</cp:lastModifiedBy>
  <cp:revision>21</cp:revision>
  <cp:lastPrinted>2012-02-02T20:51:24Z</cp:lastPrinted>
  <dcterms:created xsi:type="dcterms:W3CDTF">2014-11-25T17:37:10Z</dcterms:created>
  <dcterms:modified xsi:type="dcterms:W3CDTF">2014-12-05T02:49:51Z</dcterms:modified>
</cp:coreProperties>
</file>