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80" r:id="rId20"/>
    <p:sldId id="273" r:id="rId21"/>
    <p:sldId id="274" r:id="rId22"/>
    <p:sldId id="275" r:id="rId23"/>
    <p:sldId id="276" r:id="rId24"/>
    <p:sldId id="277"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BF33-9166-FBFD-1270-5F5A4C1472E5}"/>
              </a:ext>
            </a:extLst>
          </p:cNvPr>
          <p:cNvSpPr>
            <a:spLocks noGrp="1"/>
          </p:cNvSpPr>
          <p:nvPr>
            <p:ph type="ctrTitle"/>
          </p:nvPr>
        </p:nvSpPr>
        <p:spPr>
          <a:xfrm>
            <a:off x="851646" y="587146"/>
            <a:ext cx="10185276" cy="1940902"/>
          </a:xfrm>
        </p:spPr>
        <p:txBody>
          <a:bodyPr>
            <a:normAutofit/>
          </a:bodyPr>
          <a:lstStyle/>
          <a:p>
            <a:pPr algn="ctr"/>
            <a:r>
              <a:rPr lang="en-US" sz="4000" b="1" dirty="0">
                <a:latin typeface="Times New Roman" panose="02020603050405020304" pitchFamily="18" charset="0"/>
                <a:cs typeface="Times New Roman" panose="02020603050405020304" pitchFamily="18" charset="0"/>
              </a:rPr>
              <a:t>Cyber Threat Detection Based on Artificial Neural Networks Using Event Profiles</a:t>
            </a:r>
            <a:endParaRPr lang="en-US" sz="4000" dirty="0"/>
          </a:p>
        </p:txBody>
      </p:sp>
      <p:sp>
        <p:nvSpPr>
          <p:cNvPr id="3" name="Subtitle 2">
            <a:extLst>
              <a:ext uri="{FF2B5EF4-FFF2-40B4-BE49-F238E27FC236}">
                <a16:creationId xmlns:a16="http://schemas.microsoft.com/office/drawing/2014/main" id="{7D34D1AD-BB9B-7EF6-B713-299454D2A2FD}"/>
              </a:ext>
            </a:extLst>
          </p:cNvPr>
          <p:cNvSpPr>
            <a:spLocks noGrp="1"/>
          </p:cNvSpPr>
          <p:nvPr>
            <p:ph type="subTitle" idx="1"/>
          </p:nvPr>
        </p:nvSpPr>
        <p:spPr>
          <a:xfrm>
            <a:off x="6382870" y="3531204"/>
            <a:ext cx="4671981" cy="1940902"/>
          </a:xfrm>
        </p:spPr>
        <p:txBody>
          <a:bodyPr>
            <a:normAutofit/>
          </a:bodyPr>
          <a:lstStyle/>
          <a:p>
            <a:r>
              <a:rPr lang="en-US" sz="1700" dirty="0">
                <a:latin typeface="Times New Roman" panose="02020603050405020304" pitchFamily="18" charset="0"/>
                <a:cs typeface="Times New Roman" panose="02020603050405020304" pitchFamily="18" charset="0"/>
              </a:rPr>
              <a:t>Under the guidence of : a.uday kiran</a:t>
            </a:r>
          </a:p>
          <a:p>
            <a:r>
              <a:rPr lang="en-US" sz="1700" dirty="0">
                <a:latin typeface="Times New Roman" panose="02020603050405020304" pitchFamily="18" charset="0"/>
                <a:cs typeface="Times New Roman" panose="02020603050405020304" pitchFamily="18" charset="0"/>
              </a:rPr>
              <a:t>B. sai kumar[197r1a05c9]</a:t>
            </a:r>
          </a:p>
          <a:p>
            <a:r>
              <a:rPr lang="en-US" sz="1700" dirty="0">
                <a:latin typeface="Times New Roman" panose="02020603050405020304" pitchFamily="18" charset="0"/>
                <a:cs typeface="Times New Roman" panose="02020603050405020304" pitchFamily="18" charset="0"/>
              </a:rPr>
              <a:t>G. srikanth[197r1a05e0]</a:t>
            </a:r>
          </a:p>
          <a:p>
            <a:r>
              <a:rPr lang="en-US" sz="1700" dirty="0">
                <a:latin typeface="Times New Roman" panose="02020603050405020304" pitchFamily="18" charset="0"/>
                <a:cs typeface="Times New Roman" panose="02020603050405020304" pitchFamily="18" charset="0"/>
              </a:rPr>
              <a:t>j. Sainath reddy[197r1a05e2]</a:t>
            </a:r>
          </a:p>
          <a:p>
            <a:endParaRPr lang="en-US" sz="17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68228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FA53F3-C919-3980-7648-910A3376E0F8}"/>
              </a:ext>
            </a:extLst>
          </p:cNvPr>
          <p:cNvSpPr txBox="1"/>
          <p:nvPr/>
        </p:nvSpPr>
        <p:spPr>
          <a:xfrm>
            <a:off x="593910" y="460792"/>
            <a:ext cx="9948583" cy="5262979"/>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MODULES</a:t>
            </a:r>
          </a:p>
          <a:p>
            <a:endParaRPr lang="en-IN" sz="3200" b="1" dirty="0">
              <a:latin typeface="Times New Roman" panose="02020603050405020304" pitchFamily="18" charset="0"/>
              <a:cs typeface="Times New Roman" panose="02020603050405020304" pitchFamily="18" charset="0"/>
            </a:endParaRPr>
          </a:p>
          <a:p>
            <a:pPr lvl="0"/>
            <a:r>
              <a:rPr lang="en-US" sz="2000" dirty="0">
                <a:latin typeface="Times New Roman" pitchFamily="18" charset="0"/>
                <a:cs typeface="Times New Roman" pitchFamily="18" charset="0"/>
              </a:rPr>
              <a:t>  Upload Train Dataset</a:t>
            </a:r>
          </a:p>
          <a:p>
            <a:pPr lvl="0"/>
            <a:r>
              <a:rPr lang="en-US" sz="2000" dirty="0">
                <a:latin typeface="Times New Roman" pitchFamily="18" charset="0"/>
                <a:cs typeface="Times New Roman" pitchFamily="18" charset="0"/>
              </a:rPr>
              <a:t>  Run Preprocessing TF-IDF Algorithm</a:t>
            </a:r>
          </a:p>
          <a:p>
            <a:pPr lvl="0"/>
            <a:r>
              <a:rPr lang="en-US" sz="2000" dirty="0">
                <a:latin typeface="Times New Roman" pitchFamily="18" charset="0"/>
                <a:cs typeface="Times New Roman" pitchFamily="18" charset="0"/>
              </a:rPr>
              <a:t>  Generate Event Vector</a:t>
            </a:r>
          </a:p>
          <a:p>
            <a:pPr lvl="0"/>
            <a:r>
              <a:rPr lang="en-US" sz="2000" dirty="0">
                <a:latin typeface="Times New Roman" pitchFamily="18" charset="0"/>
                <a:cs typeface="Times New Roman" pitchFamily="18" charset="0"/>
              </a:rPr>
              <a:t>  Neural Network Profiling</a:t>
            </a:r>
          </a:p>
          <a:p>
            <a:pPr lvl="0"/>
            <a:r>
              <a:rPr lang="en-US" sz="2000" dirty="0">
                <a:latin typeface="Times New Roman" pitchFamily="18" charset="0"/>
                <a:cs typeface="Times New Roman" pitchFamily="18" charset="0"/>
              </a:rPr>
              <a:t>  Run SVM Algorithm</a:t>
            </a:r>
          </a:p>
          <a:p>
            <a:pPr lvl="0"/>
            <a:r>
              <a:rPr lang="en-US" sz="2000" dirty="0">
                <a:latin typeface="Times New Roman" pitchFamily="18" charset="0"/>
                <a:cs typeface="Times New Roman" pitchFamily="18" charset="0"/>
              </a:rPr>
              <a:t>  Run KNN Algorithm</a:t>
            </a:r>
          </a:p>
          <a:p>
            <a:pPr lvl="0"/>
            <a:r>
              <a:rPr lang="en-US" sz="2000" dirty="0">
                <a:latin typeface="Times New Roman" pitchFamily="18" charset="0"/>
                <a:cs typeface="Times New Roman" pitchFamily="18" charset="0"/>
              </a:rPr>
              <a:t>  Run Naive Bayes Algorithm</a:t>
            </a:r>
          </a:p>
          <a:p>
            <a:pPr lvl="0"/>
            <a:r>
              <a:rPr lang="en-US" sz="2000" dirty="0">
                <a:latin typeface="Times New Roman" pitchFamily="18" charset="0"/>
                <a:cs typeface="Times New Roman" pitchFamily="18" charset="0"/>
              </a:rPr>
              <a:t>  Run Decision Tree Algorithm</a:t>
            </a:r>
          </a:p>
          <a:p>
            <a:pPr lvl="0"/>
            <a:r>
              <a:rPr lang="en-US" sz="2000" dirty="0">
                <a:latin typeface="Times New Roman" pitchFamily="18" charset="0"/>
                <a:cs typeface="Times New Roman" pitchFamily="18" charset="0"/>
              </a:rPr>
              <a:t>  Accuracy Comparison Graph</a:t>
            </a:r>
          </a:p>
          <a:p>
            <a:pPr lvl="0"/>
            <a:r>
              <a:rPr lang="en-US" sz="2000" dirty="0">
                <a:latin typeface="Times New Roman" pitchFamily="18" charset="0"/>
                <a:cs typeface="Times New Roman" pitchFamily="18" charset="0"/>
              </a:rPr>
              <a:t>  Precision Comparison Graph</a:t>
            </a:r>
          </a:p>
          <a:p>
            <a:pPr lvl="0"/>
            <a:r>
              <a:rPr lang="en-US" sz="2000" dirty="0">
                <a:latin typeface="Times New Roman" pitchFamily="18" charset="0"/>
                <a:cs typeface="Times New Roman" pitchFamily="18" charset="0"/>
              </a:rPr>
              <a:t>  Recall Comparison Graph</a:t>
            </a:r>
          </a:p>
          <a:p>
            <a:pPr lvl="0"/>
            <a:r>
              <a:rPr lang="en-US" sz="2000" dirty="0">
                <a:latin typeface="Times New Roman" pitchFamily="18" charset="0"/>
                <a:cs typeface="Times New Roman" pitchFamily="18" charset="0"/>
              </a:rPr>
              <a:t>  FMeasure Comparison Graph</a:t>
            </a:r>
          </a:p>
          <a:p>
            <a:endParaRPr lang="en-US" sz="3200" dirty="0"/>
          </a:p>
        </p:txBody>
      </p:sp>
    </p:spTree>
    <p:extLst>
      <p:ext uri="{BB962C8B-B14F-4D97-AF65-F5344CB8AC3E}">
        <p14:creationId xmlns:p14="http://schemas.microsoft.com/office/powerpoint/2010/main" val="308843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7EAF8-7EF4-5419-FA28-739E9DB62F46}"/>
              </a:ext>
            </a:extLst>
          </p:cNvPr>
          <p:cNvSpPr txBox="1"/>
          <p:nvPr/>
        </p:nvSpPr>
        <p:spPr>
          <a:xfrm>
            <a:off x="127747" y="0"/>
            <a:ext cx="6100482" cy="1323439"/>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UML DIAGRAMS</a:t>
            </a:r>
          </a:p>
          <a:p>
            <a:r>
              <a:rPr lang="en-US" sz="2400" b="1" dirty="0">
                <a:latin typeface="Times New Roman" panose="02020603050405020304" pitchFamily="18" charset="0"/>
                <a:cs typeface="Times New Roman" panose="02020603050405020304" pitchFamily="18" charset="0"/>
              </a:rPr>
              <a:t>CLASS DIAGRAM</a:t>
            </a:r>
          </a:p>
          <a:p>
            <a:endParaRPr lang="en-US" sz="2400" b="1" dirty="0">
              <a:latin typeface="Times New Roman" panose="02020603050405020304" pitchFamily="18" charset="0"/>
              <a:cs typeface="Times New Roman" panose="02020603050405020304" pitchFamily="18" charset="0"/>
            </a:endParaRPr>
          </a:p>
        </p:txBody>
      </p:sp>
      <p:pic>
        <p:nvPicPr>
          <p:cNvPr id="7" name="Picture 6" descr="C:\Users\Tru Projects\Desktop\class.jpg">
            <a:extLst>
              <a:ext uri="{FF2B5EF4-FFF2-40B4-BE49-F238E27FC236}">
                <a16:creationId xmlns:a16="http://schemas.microsoft.com/office/drawing/2014/main" id="{691FFD28-8A8B-1E53-7636-213117D957EE}"/>
              </a:ext>
            </a:extLst>
          </p:cNvPr>
          <p:cNvPicPr/>
          <p:nvPr/>
        </p:nvPicPr>
        <p:blipFill>
          <a:blip r:embed="rId2"/>
          <a:srcRect/>
          <a:stretch>
            <a:fillRect/>
          </a:stretch>
        </p:blipFill>
        <p:spPr bwMode="auto">
          <a:xfrm>
            <a:off x="3576917" y="0"/>
            <a:ext cx="8615084" cy="6858000"/>
          </a:xfrm>
          <a:prstGeom prst="rect">
            <a:avLst/>
          </a:prstGeom>
          <a:noFill/>
          <a:ln w="9525">
            <a:noFill/>
            <a:miter lim="800000"/>
            <a:headEnd/>
            <a:tailEnd/>
          </a:ln>
        </p:spPr>
      </p:pic>
    </p:spTree>
    <p:extLst>
      <p:ext uri="{BB962C8B-B14F-4D97-AF65-F5344CB8AC3E}">
        <p14:creationId xmlns:p14="http://schemas.microsoft.com/office/powerpoint/2010/main" val="398584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E59AD-E3EF-78CA-61C5-C4025CF15354}"/>
              </a:ext>
            </a:extLst>
          </p:cNvPr>
          <p:cNvSpPr txBox="1"/>
          <p:nvPr/>
        </p:nvSpPr>
        <p:spPr>
          <a:xfrm>
            <a:off x="109817" y="2967335"/>
            <a:ext cx="610048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USECASE DIAGRAM</a:t>
            </a:r>
            <a:endParaRPr lang="en-US" sz="2400" b="1" dirty="0"/>
          </a:p>
        </p:txBody>
      </p:sp>
      <p:pic>
        <p:nvPicPr>
          <p:cNvPr id="4" name="Picture 3" descr="C:\Users\Tru Projects\Desktop\UseCase.jpg">
            <a:extLst>
              <a:ext uri="{FF2B5EF4-FFF2-40B4-BE49-F238E27FC236}">
                <a16:creationId xmlns:a16="http://schemas.microsoft.com/office/drawing/2014/main" id="{B71630B1-F927-5DB2-4216-1126A81E1B53}"/>
              </a:ext>
            </a:extLst>
          </p:cNvPr>
          <p:cNvPicPr/>
          <p:nvPr/>
        </p:nvPicPr>
        <p:blipFill>
          <a:blip r:embed="rId2"/>
          <a:srcRect/>
          <a:stretch>
            <a:fillRect/>
          </a:stretch>
        </p:blipFill>
        <p:spPr bwMode="auto">
          <a:xfrm>
            <a:off x="3639671" y="0"/>
            <a:ext cx="8552329" cy="6858000"/>
          </a:xfrm>
          <a:prstGeom prst="rect">
            <a:avLst/>
          </a:prstGeom>
          <a:noFill/>
          <a:ln w="9525">
            <a:noFill/>
            <a:miter lim="800000"/>
            <a:headEnd/>
            <a:tailEnd/>
          </a:ln>
        </p:spPr>
      </p:pic>
    </p:spTree>
    <p:extLst>
      <p:ext uri="{BB962C8B-B14F-4D97-AF65-F5344CB8AC3E}">
        <p14:creationId xmlns:p14="http://schemas.microsoft.com/office/powerpoint/2010/main" val="36914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A4E64-9F68-7A84-2233-0C4608EC6BA1}"/>
              </a:ext>
            </a:extLst>
          </p:cNvPr>
          <p:cNvSpPr txBox="1"/>
          <p:nvPr/>
        </p:nvSpPr>
        <p:spPr>
          <a:xfrm>
            <a:off x="262217" y="2598003"/>
            <a:ext cx="6100482"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SEQUENCE DIAGRAM</a:t>
            </a:r>
          </a:p>
          <a:p>
            <a:endParaRPr lang="en-US" sz="2400" b="1" dirty="0"/>
          </a:p>
        </p:txBody>
      </p:sp>
      <p:pic>
        <p:nvPicPr>
          <p:cNvPr id="5" name="Picture 4">
            <a:extLst>
              <a:ext uri="{FF2B5EF4-FFF2-40B4-BE49-F238E27FC236}">
                <a16:creationId xmlns:a16="http://schemas.microsoft.com/office/drawing/2014/main" id="{CDEF8489-F84F-95FD-9BBB-376D65576550}"/>
              </a:ext>
            </a:extLst>
          </p:cNvPr>
          <p:cNvPicPr>
            <a:picLocks noChangeAspect="1"/>
          </p:cNvPicPr>
          <p:nvPr/>
        </p:nvPicPr>
        <p:blipFill>
          <a:blip r:embed="rId2"/>
          <a:stretch>
            <a:fillRect/>
          </a:stretch>
        </p:blipFill>
        <p:spPr>
          <a:xfrm>
            <a:off x="5477435" y="-13447"/>
            <a:ext cx="5253318" cy="6858000"/>
          </a:xfrm>
          <a:prstGeom prst="rect">
            <a:avLst/>
          </a:prstGeom>
        </p:spPr>
      </p:pic>
    </p:spTree>
    <p:extLst>
      <p:ext uri="{BB962C8B-B14F-4D97-AF65-F5344CB8AC3E}">
        <p14:creationId xmlns:p14="http://schemas.microsoft.com/office/powerpoint/2010/main" val="113470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63FFC-307D-8D42-7D95-5D391AA324D7}"/>
              </a:ext>
            </a:extLst>
          </p:cNvPr>
          <p:cNvSpPr txBox="1"/>
          <p:nvPr/>
        </p:nvSpPr>
        <p:spPr>
          <a:xfrm>
            <a:off x="0" y="2554051"/>
            <a:ext cx="610048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ACTIVITY DIAGRAM</a:t>
            </a:r>
            <a:endParaRPr lang="en-US" sz="2400" b="1" dirty="0"/>
          </a:p>
        </p:txBody>
      </p:sp>
      <p:pic>
        <p:nvPicPr>
          <p:cNvPr id="5" name="Picture 4">
            <a:extLst>
              <a:ext uri="{FF2B5EF4-FFF2-40B4-BE49-F238E27FC236}">
                <a16:creationId xmlns:a16="http://schemas.microsoft.com/office/drawing/2014/main" id="{4FFDC584-6173-762D-DDD1-95FD1AE1B413}"/>
              </a:ext>
            </a:extLst>
          </p:cNvPr>
          <p:cNvPicPr>
            <a:picLocks noChangeAspect="1"/>
          </p:cNvPicPr>
          <p:nvPr/>
        </p:nvPicPr>
        <p:blipFill>
          <a:blip r:embed="rId2"/>
          <a:srcRect/>
          <a:stretch>
            <a:fillRect/>
          </a:stretch>
        </p:blipFill>
        <p:spPr bwMode="auto">
          <a:xfrm>
            <a:off x="5182851" y="22394"/>
            <a:ext cx="4176302" cy="6835606"/>
          </a:xfrm>
          <a:prstGeom prst="rect">
            <a:avLst/>
          </a:prstGeom>
          <a:noFill/>
          <a:ln w="9525">
            <a:noFill/>
            <a:miter lim="800000"/>
            <a:headEnd/>
            <a:tailEnd/>
          </a:ln>
        </p:spPr>
      </p:pic>
    </p:spTree>
    <p:extLst>
      <p:ext uri="{BB962C8B-B14F-4D97-AF65-F5344CB8AC3E}">
        <p14:creationId xmlns:p14="http://schemas.microsoft.com/office/powerpoint/2010/main" val="45873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E326B-6302-ADF8-0261-266EEF2AD862}"/>
              </a:ext>
            </a:extLst>
          </p:cNvPr>
          <p:cNvSpPr txBox="1"/>
          <p:nvPr/>
        </p:nvSpPr>
        <p:spPr>
          <a:xfrm>
            <a:off x="558053" y="290463"/>
            <a:ext cx="610048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SAMPLE CODE</a:t>
            </a:r>
            <a:endParaRPr lang="en-US" sz="2400" b="1" dirty="0"/>
          </a:p>
        </p:txBody>
      </p:sp>
      <p:pic>
        <p:nvPicPr>
          <p:cNvPr id="5" name="Picture 4">
            <a:extLst>
              <a:ext uri="{FF2B5EF4-FFF2-40B4-BE49-F238E27FC236}">
                <a16:creationId xmlns:a16="http://schemas.microsoft.com/office/drawing/2014/main" id="{2B4C58B0-B47F-5FAC-72EF-AE73F6A9AD14}"/>
              </a:ext>
            </a:extLst>
          </p:cNvPr>
          <p:cNvPicPr>
            <a:picLocks noChangeAspect="1"/>
          </p:cNvPicPr>
          <p:nvPr/>
        </p:nvPicPr>
        <p:blipFill>
          <a:blip r:embed="rId2"/>
          <a:stretch>
            <a:fillRect/>
          </a:stretch>
        </p:blipFill>
        <p:spPr>
          <a:xfrm>
            <a:off x="1541928" y="752128"/>
            <a:ext cx="9144001" cy="5258707"/>
          </a:xfrm>
          <a:prstGeom prst="rect">
            <a:avLst/>
          </a:prstGeom>
        </p:spPr>
      </p:pic>
    </p:spTree>
    <p:extLst>
      <p:ext uri="{BB962C8B-B14F-4D97-AF65-F5344CB8AC3E}">
        <p14:creationId xmlns:p14="http://schemas.microsoft.com/office/powerpoint/2010/main" val="61901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14B599-3A15-9F2D-3660-D0F2FEF93751}"/>
              </a:ext>
            </a:extLst>
          </p:cNvPr>
          <p:cNvSpPr txBox="1"/>
          <p:nvPr/>
        </p:nvSpPr>
        <p:spPr>
          <a:xfrm>
            <a:off x="647700" y="294946"/>
            <a:ext cx="610048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17518301-3E70-40EE-F2A7-AD7563D9C696}"/>
              </a:ext>
            </a:extLst>
          </p:cNvPr>
          <p:cNvPicPr/>
          <p:nvPr/>
        </p:nvPicPr>
        <p:blipFill>
          <a:blip r:embed="rId2"/>
          <a:stretch>
            <a:fillRect/>
          </a:stretch>
        </p:blipFill>
        <p:spPr>
          <a:xfrm>
            <a:off x="2052918" y="756611"/>
            <a:ext cx="7628964" cy="3907183"/>
          </a:xfrm>
          <a:prstGeom prst="rect">
            <a:avLst/>
          </a:prstGeom>
        </p:spPr>
      </p:pic>
      <p:sp>
        <p:nvSpPr>
          <p:cNvPr id="6" name="TextBox 5">
            <a:extLst>
              <a:ext uri="{FF2B5EF4-FFF2-40B4-BE49-F238E27FC236}">
                <a16:creationId xmlns:a16="http://schemas.microsoft.com/office/drawing/2014/main" id="{B8758F21-98F0-D0D6-FB72-3B4A8613E212}"/>
              </a:ext>
            </a:extLst>
          </p:cNvPr>
          <p:cNvSpPr txBox="1"/>
          <p:nvPr/>
        </p:nvSpPr>
        <p:spPr>
          <a:xfrm>
            <a:off x="2817158" y="5005899"/>
            <a:ext cx="6120653"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To run project double click on ‘run.bat’ file to get below screen</a:t>
            </a:r>
          </a:p>
        </p:txBody>
      </p:sp>
    </p:spTree>
    <p:extLst>
      <p:ext uri="{BB962C8B-B14F-4D97-AF65-F5344CB8AC3E}">
        <p14:creationId xmlns:p14="http://schemas.microsoft.com/office/powerpoint/2010/main" val="135867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C7C431-C0E4-C43F-51D9-9CD0A79244FD}"/>
              </a:ext>
            </a:extLst>
          </p:cNvPr>
          <p:cNvPicPr/>
          <p:nvPr/>
        </p:nvPicPr>
        <p:blipFill>
          <a:blip r:embed="rId2"/>
          <a:stretch>
            <a:fillRect/>
          </a:stretch>
        </p:blipFill>
        <p:spPr>
          <a:xfrm>
            <a:off x="2196353" y="591671"/>
            <a:ext cx="7566212" cy="4213411"/>
          </a:xfrm>
          <a:prstGeom prst="rect">
            <a:avLst/>
          </a:prstGeom>
        </p:spPr>
      </p:pic>
      <p:sp>
        <p:nvSpPr>
          <p:cNvPr id="4" name="TextBox 3">
            <a:extLst>
              <a:ext uri="{FF2B5EF4-FFF2-40B4-BE49-F238E27FC236}">
                <a16:creationId xmlns:a16="http://schemas.microsoft.com/office/drawing/2014/main" id="{BCA36180-5EE8-13C8-9C4B-C36469D70FCC}"/>
              </a:ext>
            </a:extLst>
          </p:cNvPr>
          <p:cNvSpPr txBox="1"/>
          <p:nvPr/>
        </p:nvSpPr>
        <p:spPr>
          <a:xfrm>
            <a:off x="2303929" y="5053771"/>
            <a:ext cx="7458636"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above screen click on ‘Upload Train Dataset’ button and upload dataset</a:t>
            </a:r>
            <a:r>
              <a:rPr lang="en-US" sz="1800" dirty="0"/>
              <a:t>.</a:t>
            </a:r>
          </a:p>
        </p:txBody>
      </p:sp>
    </p:spTree>
    <p:extLst>
      <p:ext uri="{BB962C8B-B14F-4D97-AF65-F5344CB8AC3E}">
        <p14:creationId xmlns:p14="http://schemas.microsoft.com/office/powerpoint/2010/main" val="1488985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FD2B3-E2E2-87E0-BADA-85B06B16C5A8}"/>
              </a:ext>
            </a:extLst>
          </p:cNvPr>
          <p:cNvPicPr/>
          <p:nvPr/>
        </p:nvPicPr>
        <p:blipFill>
          <a:blip r:embed="rId2"/>
          <a:stretch>
            <a:fillRect/>
          </a:stretch>
        </p:blipFill>
        <p:spPr>
          <a:xfrm>
            <a:off x="1210235" y="421341"/>
            <a:ext cx="9744636" cy="4491318"/>
          </a:xfrm>
          <a:prstGeom prst="rect">
            <a:avLst/>
          </a:prstGeom>
        </p:spPr>
      </p:pic>
      <p:sp>
        <p:nvSpPr>
          <p:cNvPr id="4" name="TextBox 3">
            <a:extLst>
              <a:ext uri="{FF2B5EF4-FFF2-40B4-BE49-F238E27FC236}">
                <a16:creationId xmlns:a16="http://schemas.microsoft.com/office/drawing/2014/main" id="{BB350B50-56C4-0E8B-662B-648906FF55CE}"/>
              </a:ext>
            </a:extLst>
          </p:cNvPr>
          <p:cNvSpPr txBox="1"/>
          <p:nvPr/>
        </p:nvSpPr>
        <p:spPr>
          <a:xfrm>
            <a:off x="1792940" y="5064152"/>
            <a:ext cx="9646025"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above screen uploading ‘kdd_train.csv’ dataset and after upload will get below screen</a:t>
            </a:r>
          </a:p>
        </p:txBody>
      </p:sp>
    </p:spTree>
    <p:extLst>
      <p:ext uri="{BB962C8B-B14F-4D97-AF65-F5344CB8AC3E}">
        <p14:creationId xmlns:p14="http://schemas.microsoft.com/office/powerpoint/2010/main" val="81245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125F0B-1BB7-1AA0-2E5D-43A287403DBA}"/>
              </a:ext>
            </a:extLst>
          </p:cNvPr>
          <p:cNvPicPr/>
          <p:nvPr/>
        </p:nvPicPr>
        <p:blipFill>
          <a:blip r:embed="rId2"/>
          <a:stretch>
            <a:fillRect/>
          </a:stretch>
        </p:blipFill>
        <p:spPr>
          <a:xfrm>
            <a:off x="1129553" y="206375"/>
            <a:ext cx="9906000" cy="4016001"/>
          </a:xfrm>
          <a:prstGeom prst="rect">
            <a:avLst/>
          </a:prstGeom>
        </p:spPr>
      </p:pic>
      <p:sp>
        <p:nvSpPr>
          <p:cNvPr id="4" name="TextBox 3">
            <a:extLst>
              <a:ext uri="{FF2B5EF4-FFF2-40B4-BE49-F238E27FC236}">
                <a16:creationId xmlns:a16="http://schemas.microsoft.com/office/drawing/2014/main" id="{48E6D3BD-90FB-4CE1-D89A-25A67FCF7D71}"/>
              </a:ext>
            </a:extLst>
          </p:cNvPr>
          <p:cNvSpPr txBox="1"/>
          <p:nvPr/>
        </p:nvSpPr>
        <p:spPr>
          <a:xfrm>
            <a:off x="990600" y="4375682"/>
            <a:ext cx="10210800" cy="1200329"/>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In above screen we can see total different unique events names and in below we can see dataset total size and application using 80% dataset (7999 records) for training and using 20% dataset (2000 records) for testing. Now dataset train and test events model ready and now click on ‘Neural Network Profiling’ button to create LSTM and CNN model</a:t>
            </a:r>
          </a:p>
        </p:txBody>
      </p:sp>
    </p:spTree>
    <p:extLst>
      <p:ext uri="{BB962C8B-B14F-4D97-AF65-F5344CB8AC3E}">
        <p14:creationId xmlns:p14="http://schemas.microsoft.com/office/powerpoint/2010/main" val="402426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9857DF-E131-CF63-C470-17FF0E2D1AF9}"/>
              </a:ext>
            </a:extLst>
          </p:cNvPr>
          <p:cNvSpPr txBox="1"/>
          <p:nvPr/>
        </p:nvSpPr>
        <p:spPr>
          <a:xfrm>
            <a:off x="636494" y="367552"/>
            <a:ext cx="10103223" cy="4216539"/>
          </a:xfrm>
          <a:prstGeom prst="rect">
            <a:avLst/>
          </a:prstGeom>
          <a:noFill/>
        </p:spPr>
        <p:txBody>
          <a:bodyPr wrap="square">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ABSTRACT</a:t>
            </a:r>
          </a:p>
          <a:p>
            <a:endParaRPr lang="en-US" sz="3200" b="1" dirty="0">
              <a:latin typeface="Times New Roman" panose="02020603050405020304" pitchFamily="18" charset="0"/>
              <a:cs typeface="Times New Roman" panose="02020603050405020304" pitchFamily="18" charset="0"/>
            </a:endParaRPr>
          </a:p>
          <a:p>
            <a:pPr algn="just"/>
            <a:r>
              <a:rPr lang="en-US" sz="2000" dirty="0"/>
              <a:t>	</a:t>
            </a:r>
            <a:r>
              <a:rPr lang="en-US" sz="2000" dirty="0">
                <a:latin typeface="Times New Roman" panose="02020603050405020304" pitchFamily="18" charset="0"/>
                <a:cs typeface="Times New Roman" panose="02020603050405020304" pitchFamily="18" charset="0"/>
              </a:rPr>
              <a:t>One of the major challenges in cyber security is the provision of an automated and effective cyber-threats detection technique. In this project, we present an AI technique for cyber-threats detection, based on artificial neural networks. The proposed technique converts multitude of collected security events to individual event profiles and use a deep learning-based detection method for enhanced cyber-threat detection. For this work, we developed an AI-SIEM system based on a combination of event profiling for data preprocessing and different artificial neural network methods, including FCNN, CNN, and LSTM. </a:t>
            </a:r>
          </a:p>
          <a:p>
            <a:endParaRPr lang="en-US" sz="3200" dirty="0"/>
          </a:p>
        </p:txBody>
      </p:sp>
    </p:spTree>
    <p:extLst>
      <p:ext uri="{BB962C8B-B14F-4D97-AF65-F5344CB8AC3E}">
        <p14:creationId xmlns:p14="http://schemas.microsoft.com/office/powerpoint/2010/main" val="318824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337E0C-3263-6DF6-7C19-EE43C23D7C30}"/>
              </a:ext>
            </a:extLst>
          </p:cNvPr>
          <p:cNvPicPr/>
          <p:nvPr/>
        </p:nvPicPr>
        <p:blipFill>
          <a:blip r:embed="rId2"/>
          <a:stretch>
            <a:fillRect/>
          </a:stretch>
        </p:blipFill>
        <p:spPr>
          <a:xfrm>
            <a:off x="1013012" y="573742"/>
            <a:ext cx="9986682" cy="4150658"/>
          </a:xfrm>
          <a:prstGeom prst="rect">
            <a:avLst/>
          </a:prstGeom>
        </p:spPr>
      </p:pic>
      <p:sp>
        <p:nvSpPr>
          <p:cNvPr id="4" name="TextBox 3">
            <a:extLst>
              <a:ext uri="{FF2B5EF4-FFF2-40B4-BE49-F238E27FC236}">
                <a16:creationId xmlns:a16="http://schemas.microsoft.com/office/drawing/2014/main" id="{463D6C48-87B7-48AB-DCBE-338D54D3BFF2}"/>
              </a:ext>
            </a:extLst>
          </p:cNvPr>
          <p:cNvSpPr txBox="1"/>
          <p:nvPr/>
        </p:nvSpPr>
        <p:spPr>
          <a:xfrm>
            <a:off x="1075765" y="4929904"/>
            <a:ext cx="9861176"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above screen we can see Naïve Bayes algorithm output values and now click on ‘Run Decision Tree Algorithm’ to run Decision Tree Algorithm</a:t>
            </a:r>
          </a:p>
        </p:txBody>
      </p:sp>
    </p:spTree>
    <p:extLst>
      <p:ext uri="{BB962C8B-B14F-4D97-AF65-F5344CB8AC3E}">
        <p14:creationId xmlns:p14="http://schemas.microsoft.com/office/powerpoint/2010/main" val="233931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96B31A-3C3B-A2A2-545A-6186CDD3C5F8}"/>
              </a:ext>
            </a:extLst>
          </p:cNvPr>
          <p:cNvPicPr/>
          <p:nvPr/>
        </p:nvPicPr>
        <p:blipFill>
          <a:blip r:embed="rId2"/>
          <a:stretch>
            <a:fillRect/>
          </a:stretch>
        </p:blipFill>
        <p:spPr>
          <a:xfrm>
            <a:off x="1497105" y="313765"/>
            <a:ext cx="9386047" cy="4168587"/>
          </a:xfrm>
          <a:prstGeom prst="rect">
            <a:avLst/>
          </a:prstGeom>
        </p:spPr>
      </p:pic>
      <p:sp>
        <p:nvSpPr>
          <p:cNvPr id="4" name="TextBox 3">
            <a:extLst>
              <a:ext uri="{FF2B5EF4-FFF2-40B4-BE49-F238E27FC236}">
                <a16:creationId xmlns:a16="http://schemas.microsoft.com/office/drawing/2014/main" id="{32167D79-765D-9C91-3F5A-909479CCAFD4}"/>
              </a:ext>
            </a:extLst>
          </p:cNvPr>
          <p:cNvSpPr txBox="1"/>
          <p:nvPr/>
        </p:nvSpPr>
        <p:spPr>
          <a:xfrm>
            <a:off x="2232212" y="4876364"/>
            <a:ext cx="931433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Now click on ‘Accuracy Comparison Graph’ button to get accuracy of all algorithms</a:t>
            </a:r>
          </a:p>
        </p:txBody>
      </p:sp>
    </p:spTree>
    <p:extLst>
      <p:ext uri="{BB962C8B-B14F-4D97-AF65-F5344CB8AC3E}">
        <p14:creationId xmlns:p14="http://schemas.microsoft.com/office/powerpoint/2010/main" val="606846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FFE74B-85F2-845F-832B-43F6E77FA75D}"/>
              </a:ext>
            </a:extLst>
          </p:cNvPr>
          <p:cNvPicPr/>
          <p:nvPr/>
        </p:nvPicPr>
        <p:blipFill>
          <a:blip r:embed="rId2"/>
          <a:stretch>
            <a:fillRect/>
          </a:stretch>
        </p:blipFill>
        <p:spPr>
          <a:xfrm>
            <a:off x="986118" y="430306"/>
            <a:ext cx="10157011" cy="4213412"/>
          </a:xfrm>
          <a:prstGeom prst="rect">
            <a:avLst/>
          </a:prstGeom>
        </p:spPr>
      </p:pic>
      <p:sp>
        <p:nvSpPr>
          <p:cNvPr id="4" name="TextBox 3">
            <a:extLst>
              <a:ext uri="{FF2B5EF4-FFF2-40B4-BE49-F238E27FC236}">
                <a16:creationId xmlns:a16="http://schemas.microsoft.com/office/drawing/2014/main" id="{A1F59874-AC8C-C2FB-4105-C98FF5F5E2D1}"/>
              </a:ext>
            </a:extLst>
          </p:cNvPr>
          <p:cNvSpPr txBox="1"/>
          <p:nvPr/>
        </p:nvSpPr>
        <p:spPr>
          <a:xfrm>
            <a:off x="986118" y="4819236"/>
            <a:ext cx="10157011" cy="92333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In above graph x-axis represents algorithm name and y-axis represents accuracy of those algorithms and from above graph we can conclude that LSTM and CNN perform well. Now click on Precision Comparison Graph’ to get below graph</a:t>
            </a:r>
          </a:p>
        </p:txBody>
      </p:sp>
    </p:spTree>
    <p:extLst>
      <p:ext uri="{BB962C8B-B14F-4D97-AF65-F5344CB8AC3E}">
        <p14:creationId xmlns:p14="http://schemas.microsoft.com/office/powerpoint/2010/main" val="1973533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325191-C083-B749-C3DB-89C8A9719FD7}"/>
              </a:ext>
            </a:extLst>
          </p:cNvPr>
          <p:cNvPicPr/>
          <p:nvPr/>
        </p:nvPicPr>
        <p:blipFill>
          <a:blip r:embed="rId2"/>
          <a:stretch>
            <a:fillRect/>
          </a:stretch>
        </p:blipFill>
        <p:spPr>
          <a:xfrm>
            <a:off x="1604682" y="430306"/>
            <a:ext cx="9000565" cy="4303059"/>
          </a:xfrm>
          <a:prstGeom prst="rect">
            <a:avLst/>
          </a:prstGeom>
        </p:spPr>
      </p:pic>
      <p:sp>
        <p:nvSpPr>
          <p:cNvPr id="4" name="TextBox 3">
            <a:extLst>
              <a:ext uri="{FF2B5EF4-FFF2-40B4-BE49-F238E27FC236}">
                <a16:creationId xmlns:a16="http://schemas.microsoft.com/office/drawing/2014/main" id="{D8EE8F4A-048B-7829-D157-E3590FB2F993}"/>
              </a:ext>
            </a:extLst>
          </p:cNvPr>
          <p:cNvSpPr txBox="1"/>
          <p:nvPr/>
        </p:nvSpPr>
        <p:spPr>
          <a:xfrm>
            <a:off x="2142564" y="4887687"/>
            <a:ext cx="9000565"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above graph CNN is performing well and now click on ‘Recall Comparison Graph’</a:t>
            </a:r>
          </a:p>
        </p:txBody>
      </p:sp>
    </p:spTree>
    <p:extLst>
      <p:ext uri="{BB962C8B-B14F-4D97-AF65-F5344CB8AC3E}">
        <p14:creationId xmlns:p14="http://schemas.microsoft.com/office/powerpoint/2010/main" val="30212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797C49-629D-02C4-4D17-78D53B9C58EC}"/>
              </a:ext>
            </a:extLst>
          </p:cNvPr>
          <p:cNvPicPr/>
          <p:nvPr/>
        </p:nvPicPr>
        <p:blipFill>
          <a:blip r:embed="rId2"/>
          <a:stretch>
            <a:fillRect/>
          </a:stretch>
        </p:blipFill>
        <p:spPr>
          <a:xfrm>
            <a:off x="923365" y="573741"/>
            <a:ext cx="10130117" cy="4141693"/>
          </a:xfrm>
          <a:prstGeom prst="rect">
            <a:avLst/>
          </a:prstGeom>
        </p:spPr>
      </p:pic>
      <p:sp>
        <p:nvSpPr>
          <p:cNvPr id="4" name="TextBox 3">
            <a:extLst>
              <a:ext uri="{FF2B5EF4-FFF2-40B4-BE49-F238E27FC236}">
                <a16:creationId xmlns:a16="http://schemas.microsoft.com/office/drawing/2014/main" id="{2F2C7CE5-3D1F-51D2-26CD-9064D4B5D887}"/>
              </a:ext>
            </a:extLst>
          </p:cNvPr>
          <p:cNvSpPr txBox="1"/>
          <p:nvPr/>
        </p:nvSpPr>
        <p:spPr>
          <a:xfrm>
            <a:off x="923365" y="4974975"/>
            <a:ext cx="10130116" cy="646331"/>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In above graph LSTM is performing well and now click on FMeasure Comparison Graph button to get below graph</a:t>
            </a:r>
          </a:p>
        </p:txBody>
      </p:sp>
    </p:spTree>
    <p:extLst>
      <p:ext uri="{BB962C8B-B14F-4D97-AF65-F5344CB8AC3E}">
        <p14:creationId xmlns:p14="http://schemas.microsoft.com/office/powerpoint/2010/main" val="298405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5F5CEC-064D-654E-291D-9B7C4CC85CBF}"/>
              </a:ext>
            </a:extLst>
          </p:cNvPr>
          <p:cNvPicPr/>
          <p:nvPr/>
        </p:nvPicPr>
        <p:blipFill>
          <a:blip r:embed="rId2"/>
          <a:stretch>
            <a:fillRect/>
          </a:stretch>
        </p:blipFill>
        <p:spPr>
          <a:xfrm>
            <a:off x="1264024" y="484095"/>
            <a:ext cx="9592235" cy="4204446"/>
          </a:xfrm>
          <a:prstGeom prst="rect">
            <a:avLst/>
          </a:prstGeom>
        </p:spPr>
      </p:pic>
      <p:sp>
        <p:nvSpPr>
          <p:cNvPr id="4" name="TextBox 3">
            <a:extLst>
              <a:ext uri="{FF2B5EF4-FFF2-40B4-BE49-F238E27FC236}">
                <a16:creationId xmlns:a16="http://schemas.microsoft.com/office/drawing/2014/main" id="{AE9B9241-F6A3-B715-D2D2-9AB69F533C00}"/>
              </a:ext>
            </a:extLst>
          </p:cNvPr>
          <p:cNvSpPr txBox="1"/>
          <p:nvPr/>
        </p:nvSpPr>
        <p:spPr>
          <a:xfrm>
            <a:off x="1264024" y="4902786"/>
            <a:ext cx="9592234" cy="646331"/>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From all comparison graph we can see LSTM and CNN performing well with accuracy, recall and precision.</a:t>
            </a:r>
          </a:p>
        </p:txBody>
      </p:sp>
    </p:spTree>
    <p:extLst>
      <p:ext uri="{BB962C8B-B14F-4D97-AF65-F5344CB8AC3E}">
        <p14:creationId xmlns:p14="http://schemas.microsoft.com/office/powerpoint/2010/main" val="304603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4AF6A-0766-9C0C-F131-06A1899F0362}"/>
              </a:ext>
            </a:extLst>
          </p:cNvPr>
          <p:cNvSpPr txBox="1"/>
          <p:nvPr/>
        </p:nvSpPr>
        <p:spPr>
          <a:xfrm>
            <a:off x="611841" y="403702"/>
            <a:ext cx="610048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CONCLUSION</a:t>
            </a:r>
            <a:endParaRPr lang="en-US" sz="3200" dirty="0"/>
          </a:p>
        </p:txBody>
      </p:sp>
      <p:sp>
        <p:nvSpPr>
          <p:cNvPr id="5" name="TextBox 4">
            <a:extLst>
              <a:ext uri="{FF2B5EF4-FFF2-40B4-BE49-F238E27FC236}">
                <a16:creationId xmlns:a16="http://schemas.microsoft.com/office/drawing/2014/main" id="{99C5573F-A0AB-258B-B4D9-3EC257129C61}"/>
              </a:ext>
            </a:extLst>
          </p:cNvPr>
          <p:cNvSpPr txBox="1"/>
          <p:nvPr/>
        </p:nvSpPr>
        <p:spPr>
          <a:xfrm>
            <a:off x="611840" y="1511732"/>
            <a:ext cx="10916771"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In this project, we have proposed the AI-SIEM system using event profiles and artificial neural networks. The novelty of our work lies in condensing very large-scale data into event profiles and using the deep learning-based detection methods for enhanced cyber-threat detection ability. The AI-SIEM system enables the security analysts to deal with significant security alerts promptly and efficiently by comparing long term security data. By reducing false positive alerts, it can also help the security analysts to rapidly respond to cyber threats dispersed across a large number of security events.</a:t>
            </a:r>
          </a:p>
        </p:txBody>
      </p:sp>
    </p:spTree>
    <p:extLst>
      <p:ext uri="{BB962C8B-B14F-4D97-AF65-F5344CB8AC3E}">
        <p14:creationId xmlns:p14="http://schemas.microsoft.com/office/powerpoint/2010/main" val="636096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01,355 Thank You Images, Stock Photos &amp; Vectors | Shutterstock">
            <a:extLst>
              <a:ext uri="{FF2B5EF4-FFF2-40B4-BE49-F238E27FC236}">
                <a16:creationId xmlns:a16="http://schemas.microsoft.com/office/drawing/2014/main" id="{D5BEBCB7-5268-0FC4-81F4-E0BE7EAB14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550"/>
          <a:stretch/>
        </p:blipFill>
        <p:spPr bwMode="auto">
          <a:xfrm>
            <a:off x="0" y="0"/>
            <a:ext cx="12192000" cy="611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4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1C8BE-64A7-EE1D-2598-16164DDD8183}"/>
              </a:ext>
            </a:extLst>
          </p:cNvPr>
          <p:cNvSpPr txBox="1"/>
          <p:nvPr/>
        </p:nvSpPr>
        <p:spPr>
          <a:xfrm>
            <a:off x="537882" y="1398494"/>
            <a:ext cx="11116235" cy="3785652"/>
          </a:xfrm>
          <a:prstGeom prst="rect">
            <a:avLst/>
          </a:prstGeom>
          <a:noFill/>
        </p:spPr>
        <p:txBody>
          <a:bodyPr wrap="square">
            <a:spAutoFit/>
          </a:bodyPr>
          <a:lstStyle/>
          <a:p>
            <a:pPr algn="just">
              <a:buNone/>
            </a:pPr>
            <a:r>
              <a:rPr lang="en-US" sz="2000" dirty="0"/>
              <a:t>	</a:t>
            </a:r>
            <a:r>
              <a:rPr lang="en-US" sz="2000" dirty="0">
                <a:latin typeface="Times New Roman" panose="02020603050405020304" pitchFamily="18" charset="0"/>
                <a:cs typeface="Times New Roman" panose="02020603050405020304" pitchFamily="18" charset="0"/>
              </a:rPr>
              <a:t>To evaluate the performance comparison with existing methods, we conducted experiments using the five conventional machine-learning methods (SVM, k-NN, RF, NB, and DT). Consequently, the experimental results of this study ensure that our proposed methods are capable of being employed as learning-based models for network intrusion-detection, and show that although it is employed in the real world, the performance outperforms the conventional machine-learning methods. With the emergence of artificial intelligence (AI) techniques, learning-based approaches for detecting cyber attacks, have become further improved, and they have achieved significant results in many studies. However, owing to constantly evolving cyber attacks, it is still highly challenging to protect IT systems against threats and malicious behaviors in networks. Because of various network intrusions and malicious activities, effective defenses and security considerations were given high priority for finding reliable solutions.</a:t>
            </a:r>
          </a:p>
          <a:p>
            <a:pPr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239485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2998E3-BF60-0F58-3DD3-C4092DFDF9D2}"/>
              </a:ext>
            </a:extLst>
          </p:cNvPr>
          <p:cNvSpPr txBox="1"/>
          <p:nvPr/>
        </p:nvSpPr>
        <p:spPr>
          <a:xfrm>
            <a:off x="620804" y="675946"/>
            <a:ext cx="11069171" cy="4339650"/>
          </a:xfrm>
          <a:prstGeom prst="rect">
            <a:avLst/>
          </a:prstGeom>
          <a:noFill/>
        </p:spPr>
        <p:txBody>
          <a:bodyPr wrap="square">
            <a:spAutoFit/>
          </a:bodyPr>
          <a:lstStyle/>
          <a:p>
            <a:r>
              <a:rPr lang="en-GB" sz="3200" b="1" dirty="0">
                <a:latin typeface="Times New Roman" panose="02020603050405020304"/>
                <a:ea typeface="Times New Roman" panose="02020603050405020304"/>
                <a:cs typeface="Times New Roman" panose="02020603050405020304"/>
                <a:sym typeface="Times New Roman" panose="02020603050405020304"/>
              </a:rPr>
              <a:t>EXISTING SYSTEM</a:t>
            </a:r>
          </a:p>
          <a:p>
            <a:endParaRPr lang="en-GB" sz="3200" b="1" dirty="0">
              <a:latin typeface="Times New Roman" panose="02020603050405020304"/>
              <a:ea typeface="Times New Roman" panose="02020603050405020304"/>
              <a:cs typeface="Times New Roman" panose="02020603050405020304"/>
              <a:sym typeface="Times New Roman" panose="02020603050405020304"/>
            </a:endParaRPr>
          </a:p>
          <a:p>
            <a:pPr algn="just"/>
            <a:r>
              <a:rPr lang="en-US" sz="2000" dirty="0">
                <a:latin typeface="Times New Roman" panose="02020603050405020304" pitchFamily="18" charset="0"/>
                <a:cs typeface="Times New Roman" panose="02020603050405020304" pitchFamily="18" charset="0"/>
              </a:rPr>
              <a:t>	Cyber security has recently received enormous attention in today’s security concerns, due to the popularity of the Internet-of-Things (IoT), the tremendous growth of computer networks, and the huge number of relevant applications. Thus, detecting various cyber-attacks or anomalies in a network and building an effective intrusion detection system that performs an essential role in today’s security is becoming more important. However, many previous studies used benchmark dataset, which, though accurate, are not generalizable to the real world because of the insufficient features. To overcome these limitations, an employed learning model requires to evaluate with datasets that are collected in the real world. Third, using an anomaly-based method to detect network intrusion can help detect unknown cyber threats; whereas it can also cause a high false alert rate.</a:t>
            </a:r>
          </a:p>
          <a:p>
            <a:endParaRPr lang="en-US" sz="3200" dirty="0"/>
          </a:p>
        </p:txBody>
      </p:sp>
    </p:spTree>
    <p:extLst>
      <p:ext uri="{BB962C8B-B14F-4D97-AF65-F5344CB8AC3E}">
        <p14:creationId xmlns:p14="http://schemas.microsoft.com/office/powerpoint/2010/main" val="294783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46E76C-AC36-5B22-BFFB-1BC154EB2A6D}"/>
              </a:ext>
            </a:extLst>
          </p:cNvPr>
          <p:cNvSpPr txBox="1"/>
          <p:nvPr/>
        </p:nvSpPr>
        <p:spPr>
          <a:xfrm>
            <a:off x="593910" y="1061427"/>
            <a:ext cx="9867901" cy="212365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DISADVANTAGES OF EXISTING SYSTEM</a:t>
            </a:r>
          </a:p>
          <a:p>
            <a:endParaRPr lang="en-US" sz="2000" b="1"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leakage is take place using Cyber attacks.</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It is less Secured from cyber attacks.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74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A46CC-04F2-BD35-A251-836E1D98D7BA}"/>
              </a:ext>
            </a:extLst>
          </p:cNvPr>
          <p:cNvSpPr txBox="1"/>
          <p:nvPr/>
        </p:nvSpPr>
        <p:spPr>
          <a:xfrm>
            <a:off x="457201" y="747663"/>
            <a:ext cx="11107270" cy="4339650"/>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PROPOSED SYSTEM</a:t>
            </a:r>
          </a:p>
          <a:p>
            <a:endParaRPr lang="en-US" sz="3200" b="1" dirty="0">
              <a:latin typeface="Times New Roman" panose="02020603050405020304" pitchFamily="18" charset="0"/>
              <a:cs typeface="Times New Roman" panose="02020603050405020304" pitchFamily="18" charset="0"/>
            </a:endParaRPr>
          </a:p>
          <a:p>
            <a:pPr algn="just"/>
            <a:r>
              <a:rPr lang="en-US" sz="2000" dirty="0"/>
              <a:t>	</a:t>
            </a:r>
            <a:r>
              <a:rPr lang="en-US" sz="2000" dirty="0">
                <a:latin typeface="Times New Roman" panose="02020603050405020304" pitchFamily="18" charset="0"/>
                <a:cs typeface="Times New Roman" panose="02020603050405020304" pitchFamily="18" charset="0"/>
              </a:rPr>
              <a:t>we present an AI technique for cyber-threats detection, based on artificial neural networks. The proposed technique converts multitude of collected security events to individual event profiles and use a deep learning-based detection method for enhanced cyber-threat detection. For this work, we developed an AI-SIEM system based on a combination of event profiling for data preprocessing and different artificial neural network methods, including FCNN, CNN, and LSTM. The system focuses on discriminating between true positive and false positive alerts, thus helping security analysts to rapidly respond to cyber threat. we conducted experiments using the five conventional machine-learning methods (SVM, k-NN, RF, NB, and DT). Consequently, the experimental results of this study ensure that our proposed methods are capable of being employed as learning-based models for network intrusion-detection.</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94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6EB96-7D3B-0BC4-0AF5-41F1636EAA0A}"/>
              </a:ext>
            </a:extLst>
          </p:cNvPr>
          <p:cNvSpPr txBox="1"/>
          <p:nvPr/>
        </p:nvSpPr>
        <p:spPr>
          <a:xfrm>
            <a:off x="396687" y="944886"/>
            <a:ext cx="11257431" cy="2492990"/>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ADVANTAGES OF PROPOSED SYSTEM</a:t>
            </a:r>
          </a:p>
          <a:p>
            <a:endParaRPr lang="en-US" sz="3200" b="1"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It is employed in the real world, the performance outperforms the conventional machine-learning methods.</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In this project data is secured from attacker.</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13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E64F1-CD48-70D9-F625-E131314CB7C0}"/>
              </a:ext>
            </a:extLst>
          </p:cNvPr>
          <p:cNvSpPr txBox="1"/>
          <p:nvPr/>
        </p:nvSpPr>
        <p:spPr>
          <a:xfrm>
            <a:off x="665629" y="729734"/>
            <a:ext cx="10271311" cy="5693866"/>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SYSTEM REQUIREMENTS</a:t>
            </a:r>
          </a:p>
          <a:p>
            <a:endParaRPr lang="en-US" sz="32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SOFTWARE REQUIREMENTS</a:t>
            </a:r>
          </a:p>
          <a:p>
            <a:endParaRPr lang="en-US" sz="2400" b="1" dirty="0">
              <a:latin typeface="Times New Roman" panose="02020603050405020304" pitchFamily="18" charset="0"/>
              <a:cs typeface="Times New Roman" panose="02020603050405020304" pitchFamily="18" charset="0"/>
            </a:endParaRPr>
          </a:p>
          <a:p>
            <a:pPr marL="342900" lvl="0">
              <a:buSzPts val="2000"/>
            </a:pPr>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 Operating System       : Windows 10</a:t>
            </a:r>
          </a:p>
          <a:p>
            <a:pPr marL="342900" lvl="0">
              <a:buSzPts val="2000"/>
            </a:pPr>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 Python IDE	             : python 3.2.7,pycharm</a:t>
            </a:r>
          </a:p>
          <a:p>
            <a:pPr marL="342900" lvl="0">
              <a:buSzPts val="2000"/>
              <a:buFont typeface="Arial" panose="020B0604020202020204" pitchFamily="34" charset="0"/>
              <a:buChar char="•"/>
            </a:pPr>
            <a:endPar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r>
              <a:rPr lang="en-US" sz="2400" b="1" dirty="0">
                <a:latin typeface="Times New Roman" panose="02020603050405020304" pitchFamily="18" charset="0"/>
                <a:cs typeface="Times New Roman" panose="02020603050405020304" pitchFamily="18" charset="0"/>
              </a:rPr>
              <a:t>HARDWARE REQUIREMENTS</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      RAM                           : 4GB and Higher</a:t>
            </a:r>
          </a:p>
          <a:p>
            <a:pPr lvl="0" algn="just">
              <a:buSzPts val="2000"/>
            </a:pPr>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      Processor                     : i3processor</a:t>
            </a:r>
            <a:endParaRPr lang="en-US" sz="2000" dirty="0">
              <a:latin typeface="Times New Roman" panose="02020603050405020304" pitchFamily="18" charset="0"/>
              <a:cs typeface="Times New Roman" panose="02020603050405020304" pitchFamily="18" charset="0"/>
            </a:endParaRPr>
          </a:p>
          <a:p>
            <a:pPr lvl="0" algn="just">
              <a:buSzPts val="2000"/>
            </a:pPr>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      Hard Disk                    : 500GB</a:t>
            </a:r>
          </a:p>
          <a:p>
            <a:endParaRPr lang="en-US" sz="20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76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GENIUS\Desktop\ppopaaa.PNG">
            <a:extLst>
              <a:ext uri="{FF2B5EF4-FFF2-40B4-BE49-F238E27FC236}">
                <a16:creationId xmlns:a16="http://schemas.microsoft.com/office/drawing/2014/main" id="{00A69D1F-9123-1EF8-EA70-083E77964FBA}"/>
              </a:ext>
            </a:extLst>
          </p:cNvPr>
          <p:cNvPicPr/>
          <p:nvPr/>
        </p:nvPicPr>
        <p:blipFill>
          <a:blip r:embed="rId2"/>
          <a:srcRect/>
          <a:stretch>
            <a:fillRect/>
          </a:stretch>
        </p:blipFill>
        <p:spPr bwMode="auto">
          <a:xfrm>
            <a:off x="636494" y="1021976"/>
            <a:ext cx="10919012" cy="4984377"/>
          </a:xfrm>
          <a:prstGeom prst="rect">
            <a:avLst/>
          </a:prstGeom>
          <a:noFill/>
          <a:ln w="9525">
            <a:noFill/>
            <a:miter lim="800000"/>
            <a:headEnd/>
            <a:tailEnd/>
          </a:ln>
        </p:spPr>
      </p:pic>
      <p:sp>
        <p:nvSpPr>
          <p:cNvPr id="4" name="TextBox 3">
            <a:extLst>
              <a:ext uri="{FF2B5EF4-FFF2-40B4-BE49-F238E27FC236}">
                <a16:creationId xmlns:a16="http://schemas.microsoft.com/office/drawing/2014/main" id="{D493EECE-7B02-00F6-E9B4-0B333F66A050}"/>
              </a:ext>
            </a:extLst>
          </p:cNvPr>
          <p:cNvSpPr txBox="1"/>
          <p:nvPr/>
        </p:nvSpPr>
        <p:spPr>
          <a:xfrm>
            <a:off x="519953" y="293766"/>
            <a:ext cx="6324600" cy="584775"/>
          </a:xfrm>
          <a:prstGeom prst="rect">
            <a:avLst/>
          </a:prstGeom>
          <a:noFill/>
        </p:spPr>
        <p:txBody>
          <a:bodyPr wrap="square">
            <a:spAutoFit/>
          </a:bodyPr>
          <a:lstStyle/>
          <a:p>
            <a:r>
              <a:rPr lang="en-GB" sz="3200" b="1" dirty="0">
                <a:latin typeface="Times New Roman" panose="02020603050405020304"/>
                <a:ea typeface="Times New Roman" panose="02020603050405020304"/>
                <a:cs typeface="Times New Roman" panose="02020603050405020304"/>
                <a:sym typeface="Times New Roman" panose="02020603050405020304"/>
              </a:rPr>
              <a:t>PROJECT ARCHITECTURE</a:t>
            </a:r>
            <a:endParaRPr lang="en-US" sz="3200" dirty="0"/>
          </a:p>
        </p:txBody>
      </p:sp>
    </p:spTree>
    <p:extLst>
      <p:ext uri="{BB962C8B-B14F-4D97-AF65-F5344CB8AC3E}">
        <p14:creationId xmlns:p14="http://schemas.microsoft.com/office/powerpoint/2010/main" val="40734737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128</TotalTime>
  <Words>1096</Words>
  <Application>Microsoft Office PowerPoint</Application>
  <PresentationFormat>Widescreen</PresentationFormat>
  <Paragraphs>74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Times New Roman</vt:lpstr>
      <vt:lpstr>Gallery</vt:lpstr>
      <vt:lpstr>Cyber Threat Detection Based on Artificial Neural Networks Using Event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Threat Detection Based on Artificial Neural Networks Using Event Profiles</dc:title>
  <dc:creator>srikanth gudimetla</dc:creator>
  <cp:lastModifiedBy>GUDIMETLA SRIKANTH</cp:lastModifiedBy>
  <cp:revision>12</cp:revision>
  <dcterms:created xsi:type="dcterms:W3CDTF">2023-03-24T04:33:46Z</dcterms:created>
  <dcterms:modified xsi:type="dcterms:W3CDTF">2023-03-30T09:11:00Z</dcterms:modified>
</cp:coreProperties>
</file>