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256" r:id="rId2"/>
    <p:sldId id="258" r:id="rId3"/>
    <p:sldId id="270" r:id="rId4"/>
    <p:sldId id="273" r:id="rId5"/>
    <p:sldId id="300" r:id="rId6"/>
    <p:sldId id="299" r:id="rId7"/>
    <p:sldId id="301" r:id="rId8"/>
    <p:sldId id="260" r:id="rId9"/>
    <p:sldId id="269" r:id="rId10"/>
    <p:sldId id="274" r:id="rId11"/>
    <p:sldId id="268" r:id="rId12"/>
    <p:sldId id="262" r:id="rId13"/>
    <p:sldId id="305" r:id="rId14"/>
    <p:sldId id="306" r:id="rId15"/>
    <p:sldId id="263" r:id="rId16"/>
    <p:sldId id="297" r:id="rId17"/>
    <p:sldId id="294" r:id="rId18"/>
    <p:sldId id="296" r:id="rId19"/>
    <p:sldId id="295" r:id="rId20"/>
    <p:sldId id="277" r:id="rId21"/>
    <p:sldId id="307" r:id="rId22"/>
    <p:sldId id="279" r:id="rId23"/>
    <p:sldId id="272" r:id="rId24"/>
    <p:sldId id="288" r:id="rId25"/>
    <p:sldId id="292" r:id="rId26"/>
    <p:sldId id="303" r:id="rId27"/>
    <p:sldId id="309" r:id="rId28"/>
    <p:sldId id="310" r:id="rId29"/>
    <p:sldId id="311" r:id="rId30"/>
    <p:sldId id="312" r:id="rId31"/>
    <p:sldId id="313" r:id="rId32"/>
    <p:sldId id="314" r:id="rId33"/>
    <p:sldId id="315" r:id="rId34"/>
    <p:sldId id="271" r:id="rId35"/>
    <p:sldId id="304" r:id="rId36"/>
    <p:sldId id="276" r:id="rId37"/>
    <p:sldId id="265"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EDC8AA-9BB4-46F6-A42B-B798873F097F}" type="datetimeFigureOut">
              <a:rPr lang="en-US" smtClean="0"/>
              <a:pPr/>
              <a:t>11/5/2022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30381D-E277-4ED3-8656-947D546B944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85e7255ac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85e7255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d85e7255ac_1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d85e7255ac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85e7255ac_1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85e7255ac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d85e7255ac_1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d85e7255ac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d85e7255ac_1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d85e7255ac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5B6D2A9-0EC4-487D-85D7-5BD08EE9D559}"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2F1BA-5B0E-492B-B436-37E413B66F2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B6D2A9-0EC4-487D-85D7-5BD08EE9D559}"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2F1BA-5B0E-492B-B436-37E413B66F2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B6D2A9-0EC4-487D-85D7-5BD08EE9D559}"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2F1BA-5B0E-492B-B436-37E413B66F2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5B6D2A9-0EC4-487D-85D7-5BD08EE9D559}" type="datetimeFigureOut">
              <a:rPr lang="en-US" smtClean="0"/>
              <a:pPr/>
              <a:t>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92F1BA-5B0E-492B-B436-37E413B66F27}"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5B6D2A9-0EC4-487D-85D7-5BD08EE9D559}" type="datetimeFigureOut">
              <a:rPr lang="en-US" smtClean="0"/>
              <a:pPr/>
              <a:t>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92F1BA-5B0E-492B-B436-37E413B66F2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B6D2A9-0EC4-487D-85D7-5BD08EE9D559}"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2F1BA-5B0E-492B-B436-37E413B66F2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B6D2A9-0EC4-487D-85D7-5BD08EE9D559}"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2F1BA-5B0E-492B-B436-37E413B66F2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5B6D2A9-0EC4-487D-85D7-5BD08EE9D559}"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92F1BA-5B0E-492B-B436-37E413B66F2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5B6D2A9-0EC4-487D-85D7-5BD08EE9D559}" type="datetimeFigureOut">
              <a:rPr lang="en-US" smtClean="0"/>
              <a:pPr/>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92F1BA-5B0E-492B-B436-37E413B66F2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5B6D2A9-0EC4-487D-85D7-5BD08EE9D559}" type="datetimeFigureOut">
              <a:rPr lang="en-US" smtClean="0"/>
              <a:pPr/>
              <a:t>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92F1BA-5B0E-492B-B436-37E413B66F2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B6D2A9-0EC4-487D-85D7-5BD08EE9D559}" type="datetimeFigureOut">
              <a:rPr lang="en-US" smtClean="0"/>
              <a:pPr/>
              <a:t>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92F1BA-5B0E-492B-B436-37E413B66F2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B6D2A9-0EC4-487D-85D7-5BD08EE9D559}"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92F1BA-5B0E-492B-B436-37E413B66F2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B6D2A9-0EC4-487D-85D7-5BD08EE9D559}"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92F1BA-5B0E-492B-B436-37E413B66F2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B6D2A9-0EC4-487D-85D7-5BD08EE9D559}" type="datetimeFigureOut">
              <a:rPr lang="en-US" smtClean="0"/>
              <a:pPr/>
              <a:t>11/5/2022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92F1BA-5B0E-492B-B436-37E413B66F2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1714488"/>
            <a:ext cx="7772400" cy="1470025"/>
          </a:xfrm>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Cyber Threat Detection Based on ArtificialNeural Networks Using Event Profiles</a:t>
            </a: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PROPOSED SYSTEM</a:t>
            </a:r>
          </a:p>
        </p:txBody>
      </p:sp>
      <p:sp>
        <p:nvSpPr>
          <p:cNvPr id="3" name="Text Placeholder 2"/>
          <p:cNvSpPr>
            <a:spLocks noGrp="1"/>
          </p:cNvSpPr>
          <p:nvPr>
            <p:ph type="body" idx="1"/>
          </p:nvPr>
        </p:nvSpPr>
        <p:spPr/>
        <p:txBody>
          <a:bodyPr>
            <a:normAutofit fontScale="70000" lnSpcReduction="20000"/>
          </a:bodyPr>
          <a:lstStyle/>
          <a:p>
            <a:r>
              <a:rPr lang="en-US" dirty="0"/>
              <a:t>we present an AI technique for cyber-threats detection, based on artificial neural networks. </a:t>
            </a:r>
          </a:p>
          <a:p>
            <a:r>
              <a:rPr lang="en-US" dirty="0"/>
              <a:t>The proposed technique converts multitude of collected security events to individual event profiles and use a deep learning-based detection method for enhanced cyber-threat detection. </a:t>
            </a:r>
          </a:p>
          <a:p>
            <a:r>
              <a:rPr lang="en-US" dirty="0"/>
              <a:t>For this work, we developed an AI-SIEM system based on a combination of event profiling for data preprocessing and different artificial neural network methods, including FCNN, CNN, and LSTM. </a:t>
            </a:r>
          </a:p>
          <a:p>
            <a:r>
              <a:rPr lang="en-US" dirty="0"/>
              <a:t>The system focuses on discriminating between true positive and false positive alerts, thus helping security analysts to rapidly respond to cyber threat. we conducted experiments using the five conventional machine-learning methods (SVM, k-NN, RF, NB, and DT). Consequently, the experimental results of this study ensure that our proposed methods are capable of being employed as learning-based models for network intrusion-detection.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ADVANTAGES OF PROPOSED SYSTEM</a:t>
            </a:r>
            <a:endParaRPr lang="en-US" dirty="0"/>
          </a:p>
        </p:txBody>
      </p:sp>
      <p:sp>
        <p:nvSpPr>
          <p:cNvPr id="3" name="Text Placeholder 2"/>
          <p:cNvSpPr>
            <a:spLocks noGrp="1"/>
          </p:cNvSpPr>
          <p:nvPr>
            <p:ph type="body" idx="1"/>
          </p:nvPr>
        </p:nvSpPr>
        <p:spPr/>
        <p:txBody>
          <a:bodyPr>
            <a:normAutofit/>
          </a:bodyPr>
          <a:lstStyle/>
          <a:p>
            <a:pPr lvl="0"/>
            <a:r>
              <a:rPr lang="en-US" dirty="0"/>
              <a:t>it is employed in the real world, the performance outperforms the conventional machine-learning methods.</a:t>
            </a:r>
          </a:p>
          <a:p>
            <a:pPr lvl="0"/>
            <a:r>
              <a:rPr lang="en-US" dirty="0"/>
              <a:t>In this project data is secured from attacker.</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lvl="0" algn="l">
              <a:spcBef>
                <a:spcPts val="1000"/>
              </a:spcBef>
            </a:pPr>
            <a:r>
              <a:rPr lang="en-US" b="1" dirty="0"/>
              <a:t>SYSTEM REQUIREMENTS</a:t>
            </a:r>
            <a:endParaRPr>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285720" y="1714488"/>
            <a:ext cx="8520600" cy="4555200"/>
          </a:xfrm>
        </p:spPr>
        <p:txBody>
          <a:bodyPr>
            <a:normAutofit fontScale="92500" lnSpcReduction="20000"/>
          </a:bodyPr>
          <a:lstStyle/>
          <a:p>
            <a:pPr lvl="0" indent="-457200" algn="just">
              <a:buNone/>
            </a:pPr>
            <a:endParaRPr lang="en-US" sz="3600"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342900" lvl="0" algn="just">
              <a:buFont typeface="Wingdings" panose="05000000000000000000" pitchFamily="2" charset="2"/>
              <a:buChar char="v"/>
            </a:pPr>
            <a:r>
              <a:rPr lang="en-US" b="1" dirty="0">
                <a:latin typeface="Times New Roman" panose="02020603050405020304" pitchFamily="18" charset="0"/>
                <a:ea typeface="Calibri" panose="020F0502020204030204"/>
                <a:cs typeface="Times New Roman" panose="02020603050405020304" pitchFamily="18" charset="0"/>
                <a:sym typeface="Calibri" panose="020F0502020204030204"/>
              </a:rPr>
              <a:t>SOFTWARE REQUIREMENTS</a:t>
            </a:r>
            <a:endParaRPr lang="en-US" b="1"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endParaRPr lang="en-US" sz="2400" dirty="0">
              <a:ea typeface="Calibri" panose="020F0502020204030204"/>
              <a:cs typeface="Calibri" panose="020F0502020204030204"/>
              <a:sym typeface="Calibri" panose="020F0502020204030204"/>
            </a:endParaRPr>
          </a:p>
          <a:p>
            <a:pPr marL="342900" lvl="0">
              <a:buSzPts val="2000"/>
              <a:buFont typeface="Arial" panose="020B0604020202020204" pitchFamily="34" charset="0"/>
              <a:buChar char="•"/>
            </a:pPr>
            <a:r>
              <a:rPr lang="en-US" dirty="0">
                <a:latin typeface="Times New Roman" panose="02020603050405020304" pitchFamily="18" charset="0"/>
                <a:ea typeface="Calibri" panose="020F0502020204030204"/>
                <a:cs typeface="Times New Roman" panose="02020603050405020304" pitchFamily="18" charset="0"/>
                <a:sym typeface="Calibri" panose="020F0502020204030204"/>
              </a:rPr>
              <a:t>Operating System                  : Windows 10</a:t>
            </a:r>
          </a:p>
          <a:p>
            <a:pPr marL="342900" lvl="0">
              <a:buSzPts val="2000"/>
              <a:buFont typeface="Arial" panose="020B0604020202020204" pitchFamily="34" charset="0"/>
              <a:buChar char="•"/>
            </a:pPr>
            <a:r>
              <a:rPr lang="en-US" dirty="0">
                <a:latin typeface="Times New Roman" panose="02020603050405020304" pitchFamily="18" charset="0"/>
                <a:ea typeface="Calibri" panose="020F0502020204030204"/>
                <a:cs typeface="Times New Roman" panose="02020603050405020304" pitchFamily="18" charset="0"/>
                <a:sym typeface="Calibri" panose="020F0502020204030204"/>
              </a:rPr>
              <a:t>Python IDE	                        : python 3.2.7,pycharm</a:t>
            </a:r>
          </a:p>
          <a:p>
            <a:pPr marL="285750" lvl="0" indent="-285750">
              <a:buFont typeface="Arial" panose="020B0604020202020204" pitchFamily="34" charset="0"/>
              <a:buChar char="•"/>
            </a:pPr>
            <a:endParaRPr lang="en-US" sz="2400" dirty="0">
              <a:ea typeface="Calibri" panose="020F0502020204030204"/>
              <a:cs typeface="Calibri" panose="020F0502020204030204"/>
              <a:sym typeface="Calibri" panose="020F0502020204030204"/>
            </a:endParaRPr>
          </a:p>
          <a:p>
            <a:pPr marL="342900" lvl="0" algn="just">
              <a:buFont typeface="Wingdings" panose="05000000000000000000" pitchFamily="2" charset="2"/>
              <a:buChar char="v"/>
            </a:pPr>
            <a:r>
              <a:rPr lang="en-US" b="1" dirty="0">
                <a:latin typeface="Times New Roman" panose="02020603050405020304" pitchFamily="18" charset="0"/>
                <a:ea typeface="Calibri" panose="020F0502020204030204"/>
                <a:cs typeface="Times New Roman" panose="02020603050405020304" pitchFamily="18" charset="0"/>
                <a:sym typeface="Calibri" panose="020F0502020204030204"/>
              </a:rPr>
              <a:t>HARDWARE REQUIREMENTS</a:t>
            </a:r>
            <a:endParaRPr lang="en-US"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endParaRPr lang="en-US" sz="2400" b="1" dirty="0">
              <a:ea typeface="Calibri" panose="020F0502020204030204"/>
              <a:cs typeface="Calibri" panose="020F0502020204030204"/>
              <a:sym typeface="Calibri" panose="020F0502020204030204"/>
            </a:endParaRPr>
          </a:p>
          <a:p>
            <a:pPr marL="285750" lvl="0" indent="-285750" algn="just">
              <a:buSzPts val="2000"/>
              <a:buFont typeface="Arial" panose="020B0604020202020204" pitchFamily="34" charset="0"/>
              <a:buChar char="•"/>
            </a:pPr>
            <a:r>
              <a:rPr lang="en-US" dirty="0">
                <a:latin typeface="Times New Roman" panose="02020603050405020304" pitchFamily="18" charset="0"/>
                <a:ea typeface="Calibri" panose="020F0502020204030204"/>
                <a:cs typeface="Times New Roman" panose="02020603050405020304" pitchFamily="18" charset="0"/>
                <a:sym typeface="Calibri" panose="020F0502020204030204"/>
              </a:rPr>
              <a:t>RAM            : 4GB and Higher</a:t>
            </a:r>
          </a:p>
          <a:p>
            <a:pPr marL="285750" lvl="0" indent="-285750" algn="just">
              <a:buSzPts val="2000"/>
              <a:buFont typeface="Arial" panose="020B0604020202020204" pitchFamily="34" charset="0"/>
              <a:buChar char="•"/>
            </a:pPr>
            <a:r>
              <a:rPr lang="en-US" dirty="0">
                <a:latin typeface="Times New Roman" panose="02020603050405020304" pitchFamily="18" charset="0"/>
                <a:ea typeface="Calibri" panose="020F0502020204030204"/>
                <a:cs typeface="Times New Roman" panose="02020603050405020304" pitchFamily="18" charset="0"/>
                <a:sym typeface="Calibri" panose="020F0502020204030204"/>
              </a:rPr>
              <a:t>Processor      : i3processor</a:t>
            </a:r>
            <a:endParaRPr lang="en-US" dirty="0">
              <a:latin typeface="Times New Roman" panose="02020603050405020304" pitchFamily="18" charset="0"/>
              <a:cs typeface="Times New Roman" panose="02020603050405020304" pitchFamily="18" charset="0"/>
            </a:endParaRPr>
          </a:p>
          <a:p>
            <a:pPr marL="285750" lvl="0" indent="-285750" algn="just">
              <a:buSzPts val="2000"/>
              <a:buFont typeface="Arial" panose="020B0604020202020204" pitchFamily="34" charset="0"/>
              <a:buChar char="•"/>
            </a:pPr>
            <a:r>
              <a:rPr lang="en-US" dirty="0">
                <a:latin typeface="Times New Roman" panose="02020603050405020304" pitchFamily="18" charset="0"/>
                <a:ea typeface="Calibri" panose="020F0502020204030204"/>
                <a:cs typeface="Times New Roman" panose="02020603050405020304" pitchFamily="18" charset="0"/>
                <a:sym typeface="Calibri" panose="020F0502020204030204"/>
              </a:rPr>
              <a:t>Hard Disk   : 500GB</a:t>
            </a:r>
          </a:p>
          <a:p>
            <a:pPr lvl="0" algn="just"/>
            <a:endParaRPr lang="en-US"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r>
              <a:rPr lang="en-US" sz="2800" b="1" dirty="0">
                <a:latin typeface="Times New Roman" pitchFamily="18" charset="0"/>
                <a:cs typeface="Times New Roman" pitchFamily="18" charset="0"/>
              </a:rPr>
              <a:t>FUNCTIONAL REQUIREMENTS</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pPr>
              <a:buNone/>
            </a:pPr>
            <a:r>
              <a:rPr lang="en-IN" dirty="0"/>
              <a:t>1.Data Collection</a:t>
            </a:r>
            <a:endParaRPr lang="en-US" sz="2400" dirty="0"/>
          </a:p>
          <a:p>
            <a:pPr>
              <a:buNone/>
            </a:pPr>
            <a:r>
              <a:rPr lang="en-IN" dirty="0"/>
              <a:t>2.Data </a:t>
            </a:r>
            <a:r>
              <a:rPr lang="en-IN" dirty="0" err="1"/>
              <a:t>Preprocessing</a:t>
            </a:r>
            <a:endParaRPr lang="en-US" sz="2400" dirty="0"/>
          </a:p>
          <a:p>
            <a:pPr>
              <a:buNone/>
            </a:pPr>
            <a:r>
              <a:rPr lang="en-IN" dirty="0"/>
              <a:t>3.Training And Testing</a:t>
            </a:r>
            <a:endParaRPr lang="en-US" sz="2400" dirty="0"/>
          </a:p>
          <a:p>
            <a:pPr>
              <a:buNone/>
            </a:pPr>
            <a:r>
              <a:rPr lang="en-IN" dirty="0"/>
              <a:t>4.Modiling </a:t>
            </a:r>
            <a:endParaRPr lang="en-US" sz="2400" dirty="0"/>
          </a:p>
          <a:p>
            <a:pPr>
              <a:buNone/>
            </a:pPr>
            <a:r>
              <a:rPr lang="en-IN" dirty="0"/>
              <a:t>5.Predicting</a:t>
            </a:r>
            <a:endParaRPr lang="en-US" sz="2400"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0"/>
            <a:ext cx="8520600" cy="763600"/>
          </a:xfrm>
        </p:spPr>
        <p:txBody>
          <a:bodyPr>
            <a:normAutofit fontScale="90000"/>
          </a:bodyPr>
          <a:lstStyle/>
          <a:p>
            <a:r>
              <a:rPr lang="en-US" b="1" dirty="0"/>
              <a:t>NON FUNCTIONAL REQUIREMENTS</a:t>
            </a:r>
            <a:br>
              <a:rPr lang="en-US" b="1" dirty="0"/>
            </a:br>
            <a:endParaRPr lang="en-US" dirty="0"/>
          </a:p>
        </p:txBody>
      </p:sp>
      <p:sp>
        <p:nvSpPr>
          <p:cNvPr id="3" name="Text Placeholder 2"/>
          <p:cNvSpPr>
            <a:spLocks noGrp="1"/>
          </p:cNvSpPr>
          <p:nvPr>
            <p:ph type="body" idx="1"/>
          </p:nvPr>
        </p:nvSpPr>
        <p:spPr>
          <a:xfrm>
            <a:off x="357158" y="785794"/>
            <a:ext cx="8520600" cy="5429288"/>
          </a:xfrm>
        </p:spPr>
        <p:txBody>
          <a:bodyPr>
            <a:normAutofit fontScale="25000" lnSpcReduction="20000"/>
          </a:bodyPr>
          <a:lstStyle/>
          <a:p>
            <a:pPr algn="just">
              <a:lnSpc>
                <a:spcPct val="220000"/>
              </a:lnSpc>
              <a:buNone/>
            </a:pPr>
            <a:r>
              <a:rPr lang="en-US" sz="4000" b="1" dirty="0">
                <a:latin typeface="Times New Roman" pitchFamily="18" charset="0"/>
                <a:cs typeface="Times New Roman" pitchFamily="18" charset="0"/>
              </a:rPr>
              <a:t>NON-FUNCTIONAL REQUIREMENT (NFR) specifies the quality attribute of a software system. They judge the software system based on Responsiveness, Usability, Security, Portability and other non-functional standards that are critical to the success of the software system. Example of nonfunctional requirement, </a:t>
            </a:r>
            <a:r>
              <a:rPr lang="en-US" sz="4000" b="1" i="1" dirty="0">
                <a:latin typeface="Times New Roman" pitchFamily="18" charset="0"/>
                <a:cs typeface="Times New Roman" pitchFamily="18" charset="0"/>
              </a:rPr>
              <a:t>“how fast does the website load?” </a:t>
            </a:r>
            <a:r>
              <a:rPr lang="en-US" sz="4000" b="1" dirty="0">
                <a:latin typeface="Times New Roman" pitchFamily="18" charset="0"/>
                <a:cs typeface="Times New Roman" pitchFamily="18" charset="0"/>
              </a:rPr>
              <a:t>Failing to meet non-functional requirements can result in systems that fail to satisfy user needs. Non- functional Requirements allows you to impose constraints or restrictions on the design of the system across the various agile backlogs. Example, the site should load in 3 seconds when the number of simultaneous users are &gt; 10000. Description of non-functional requirements is just as critical as a functional requirement.</a:t>
            </a:r>
          </a:p>
          <a:p>
            <a:pPr lvl="0" algn="just">
              <a:lnSpc>
                <a:spcPct val="220000"/>
              </a:lnSpc>
              <a:buNone/>
            </a:pPr>
            <a:r>
              <a:rPr lang="en-US" sz="4000" b="1" dirty="0">
                <a:latin typeface="Times New Roman" pitchFamily="18" charset="0"/>
                <a:cs typeface="Times New Roman" pitchFamily="18" charset="0"/>
              </a:rPr>
              <a:t>Usability requirement</a:t>
            </a:r>
          </a:p>
          <a:p>
            <a:pPr lvl="0" algn="just">
              <a:lnSpc>
                <a:spcPct val="220000"/>
              </a:lnSpc>
              <a:buNone/>
            </a:pPr>
            <a:r>
              <a:rPr lang="en-US" sz="4000" b="1" dirty="0">
                <a:latin typeface="Times New Roman" pitchFamily="18" charset="0"/>
                <a:cs typeface="Times New Roman" pitchFamily="18" charset="0"/>
              </a:rPr>
              <a:t>Serviceability requirement</a:t>
            </a:r>
          </a:p>
          <a:p>
            <a:pPr lvl="0" algn="just">
              <a:lnSpc>
                <a:spcPct val="220000"/>
              </a:lnSpc>
              <a:buNone/>
            </a:pPr>
            <a:r>
              <a:rPr lang="en-US" sz="4000" b="1" dirty="0">
                <a:latin typeface="Times New Roman" pitchFamily="18" charset="0"/>
                <a:cs typeface="Times New Roman" pitchFamily="18" charset="0"/>
              </a:rPr>
              <a:t>Manageability requirement</a:t>
            </a:r>
          </a:p>
          <a:p>
            <a:pPr lvl="0" algn="just">
              <a:lnSpc>
                <a:spcPct val="220000"/>
              </a:lnSpc>
              <a:buNone/>
            </a:pPr>
            <a:r>
              <a:rPr lang="en-US" sz="4000" b="1" dirty="0">
                <a:latin typeface="Times New Roman" pitchFamily="18" charset="0"/>
                <a:cs typeface="Times New Roman" pitchFamily="18" charset="0"/>
              </a:rPr>
              <a:t>Recoverability requirement</a:t>
            </a:r>
          </a:p>
          <a:p>
            <a:pPr lvl="0" algn="just">
              <a:lnSpc>
                <a:spcPct val="220000"/>
              </a:lnSpc>
              <a:buNone/>
            </a:pPr>
            <a:r>
              <a:rPr lang="en-US" sz="4000" b="1" dirty="0">
                <a:latin typeface="Times New Roman" pitchFamily="18" charset="0"/>
                <a:cs typeface="Times New Roman" pitchFamily="18" charset="0"/>
              </a:rPr>
              <a:t>Security requirement</a:t>
            </a:r>
          </a:p>
          <a:p>
            <a:pPr lvl="0" algn="just">
              <a:lnSpc>
                <a:spcPct val="220000"/>
              </a:lnSpc>
              <a:buNone/>
            </a:pPr>
            <a:r>
              <a:rPr lang="en-US" sz="4000" b="1" dirty="0">
                <a:latin typeface="Times New Roman" pitchFamily="18" charset="0"/>
                <a:cs typeface="Times New Roman" pitchFamily="18" charset="0"/>
              </a:rPr>
              <a:t>Data Integrity requirement</a:t>
            </a:r>
          </a:p>
          <a:p>
            <a:pPr lvl="0" algn="just">
              <a:lnSpc>
                <a:spcPct val="220000"/>
              </a:lnSpc>
              <a:buNone/>
            </a:pPr>
            <a:r>
              <a:rPr lang="en-US" sz="4000" b="1" dirty="0">
                <a:latin typeface="Times New Roman" pitchFamily="18" charset="0"/>
                <a:cs typeface="Times New Roman" pitchFamily="18" charset="0"/>
              </a:rPr>
              <a:t>Capacity requirement</a:t>
            </a:r>
          </a:p>
          <a:p>
            <a:pPr lvl="0" algn="just">
              <a:lnSpc>
                <a:spcPct val="220000"/>
              </a:lnSpc>
              <a:buNone/>
            </a:pPr>
            <a:r>
              <a:rPr lang="en-US" sz="4000" b="1" dirty="0">
                <a:latin typeface="Times New Roman" pitchFamily="18" charset="0"/>
                <a:cs typeface="Times New Roman" pitchFamily="18" charset="0"/>
              </a:rPr>
              <a:t>Availability requirement</a:t>
            </a:r>
          </a:p>
          <a:p>
            <a:pPr lvl="0" algn="just">
              <a:lnSpc>
                <a:spcPct val="220000"/>
              </a:lnSpc>
              <a:buNone/>
            </a:pPr>
            <a:r>
              <a:rPr lang="en-US" sz="4000" b="1" dirty="0">
                <a:latin typeface="Times New Roman" pitchFamily="18" charset="0"/>
                <a:cs typeface="Times New Roman" pitchFamily="18" charset="0"/>
              </a:rPr>
              <a:t>Scalability requirement</a:t>
            </a:r>
          </a:p>
          <a:p>
            <a:pPr lvl="0" algn="just">
              <a:lnSpc>
                <a:spcPct val="220000"/>
              </a:lnSpc>
              <a:buNone/>
            </a:pPr>
            <a:r>
              <a:rPr lang="en-US" sz="4000" b="1" dirty="0">
                <a:latin typeface="Times New Roman" pitchFamily="18" charset="0"/>
                <a:cs typeface="Times New Roman" pitchFamily="18" charset="0"/>
              </a:rPr>
              <a:t>Interoperability requirement</a:t>
            </a:r>
          </a:p>
          <a:p>
            <a:pPr lvl="0" algn="just">
              <a:lnSpc>
                <a:spcPct val="220000"/>
              </a:lnSpc>
              <a:buNone/>
            </a:pPr>
            <a:r>
              <a:rPr lang="en-US" sz="4000" b="1" dirty="0">
                <a:latin typeface="Times New Roman" pitchFamily="18" charset="0"/>
                <a:cs typeface="Times New Roman" pitchFamily="18" charset="0"/>
              </a:rPr>
              <a:t>Reliability requirement</a:t>
            </a:r>
          </a:p>
          <a:p>
            <a:pPr lvl="0" algn="just">
              <a:lnSpc>
                <a:spcPct val="220000"/>
              </a:lnSpc>
              <a:buNone/>
            </a:pPr>
            <a:r>
              <a:rPr lang="en-US" sz="4000" b="1" dirty="0">
                <a:latin typeface="Times New Roman" pitchFamily="18" charset="0"/>
                <a:cs typeface="Times New Roman" pitchFamily="18" charset="0"/>
              </a:rPr>
              <a:t>Maintainability requirement</a:t>
            </a:r>
          </a:p>
          <a:p>
            <a:pPr lvl="0" algn="just">
              <a:lnSpc>
                <a:spcPct val="220000"/>
              </a:lnSpc>
              <a:buNone/>
            </a:pPr>
            <a:r>
              <a:rPr lang="en-US" sz="4000" b="1" dirty="0">
                <a:latin typeface="Times New Roman" pitchFamily="18" charset="0"/>
                <a:cs typeface="Times New Roman" pitchFamily="18" charset="0"/>
              </a:rPr>
              <a:t>Regulatory requirement</a:t>
            </a:r>
          </a:p>
          <a:p>
            <a:pPr lvl="0" algn="just">
              <a:lnSpc>
                <a:spcPct val="220000"/>
              </a:lnSpc>
              <a:buNone/>
            </a:pPr>
            <a:r>
              <a:rPr lang="en-US" sz="4000" b="1" dirty="0">
                <a:latin typeface="Times New Roman" pitchFamily="18" charset="0"/>
                <a:cs typeface="Times New Roman" pitchFamily="18" charset="0"/>
              </a:rPr>
              <a:t>Environmental requirement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428596" y="285728"/>
            <a:ext cx="8420700" cy="763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panose="02020603050405020304"/>
                <a:ea typeface="Times New Roman" panose="02020603050405020304"/>
                <a:cs typeface="Times New Roman" panose="02020603050405020304"/>
                <a:sym typeface="Times New Roman" panose="02020603050405020304"/>
              </a:rPr>
              <a:t>SYSTEM ARCHITECTURE</a:t>
            </a:r>
          </a:p>
        </p:txBody>
      </p:sp>
      <p:sp>
        <p:nvSpPr>
          <p:cNvPr id="97" name="Google Shape;97;p20"/>
          <p:cNvSpPr txBox="1">
            <a:spLocks noGrp="1"/>
          </p:cNvSpPr>
          <p:nvPr>
            <p:ph type="body" idx="1"/>
          </p:nvPr>
        </p:nvSpPr>
        <p:spPr>
          <a:xfrm>
            <a:off x="571472" y="1214422"/>
            <a:ext cx="8215370" cy="2286016"/>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just">
              <a:spcAft>
                <a:spcPts val="1200"/>
              </a:spcAft>
              <a:buNone/>
            </a:pPr>
            <a:r>
              <a:rPr lang="en-GB" sz="1600" dirty="0">
                <a:latin typeface="Times New Roman" pitchFamily="18" charset="0"/>
                <a:cs typeface="Times New Roman" pitchFamily="18" charset="0"/>
              </a:rPr>
              <a:t> </a:t>
            </a:r>
            <a:r>
              <a:rPr lang="en-US" sz="1600" dirty="0">
                <a:latin typeface="Times New Roman" pitchFamily="18" charset="0"/>
                <a:cs typeface="Times New Roman" pitchFamily="18" charset="0"/>
              </a:rPr>
              <a:t>The workflow and architecture for the developed artificial intelligent (AI)-based SIEM system. The AI-SIEM system comprises three main phases: The data preprocessing, artificial neural networks-based learning engine, and real-time threat detection phase. The first preprocessing phase in the system, termed event profiling, aims at providing concise inputs for various deep neural networks by transforming raw data. In the data preprocessing phase, data aggregation with parsing, data normalization stage using TF-IDF mechanism, and event profiling stage are consecutively performed in the AI-SIEM system. Each stage generates event data sets, event vectors, and event profiles, respectively, and the output is utilized in next each stage, as shown in Figure. </a:t>
            </a:r>
            <a:endParaRPr lang="en-GB" sz="1600" dirty="0">
              <a:latin typeface="Times New Roman" pitchFamily="18" charset="0"/>
              <a:cs typeface="Times New Roman" pitchFamily="18" charset="0"/>
            </a:endParaRPr>
          </a:p>
        </p:txBody>
      </p:sp>
      <p:cxnSp>
        <p:nvCxnSpPr>
          <p:cNvPr id="108" name="Google Shape;108;p20"/>
          <p:cNvCxnSpPr/>
          <p:nvPr/>
        </p:nvCxnSpPr>
        <p:spPr>
          <a:xfrm>
            <a:off x="5690650" y="3383667"/>
            <a:ext cx="0" cy="0"/>
          </a:xfrm>
          <a:prstGeom prst="straightConnector1">
            <a:avLst/>
          </a:prstGeom>
          <a:noFill/>
          <a:ln w="9525" cap="flat" cmpd="sng">
            <a:solidFill>
              <a:schemeClr val="dk2"/>
            </a:solidFill>
            <a:prstDash val="solid"/>
            <a:round/>
            <a:headEnd type="none" w="med" len="med"/>
            <a:tailEnd type="none" w="med" len="med"/>
          </a:ln>
        </p:spPr>
      </p:cxnSp>
      <p:cxnSp>
        <p:nvCxnSpPr>
          <p:cNvPr id="109" name="Google Shape;109;p20"/>
          <p:cNvCxnSpPr>
            <a:endCxn id="101" idx="3"/>
          </p:cNvCxnSpPr>
          <p:nvPr/>
        </p:nvCxnSpPr>
        <p:spPr>
          <a:xfrm>
            <a:off x="5690650" y="3383667"/>
            <a:ext cx="0" cy="0"/>
          </a:xfrm>
          <a:prstGeom prst="straightConnector1">
            <a:avLst/>
          </a:prstGeom>
          <a:noFill/>
          <a:ln w="9525" cap="flat" cmpd="sng">
            <a:solidFill>
              <a:schemeClr val="dk2"/>
            </a:solidFill>
            <a:prstDash val="solid"/>
            <a:round/>
            <a:headEnd type="none" w="med" len="med"/>
            <a:tailEnd type="none" w="med" len="med"/>
          </a:ln>
        </p:spPr>
      </p:cxnSp>
      <p:cxnSp>
        <p:nvCxnSpPr>
          <p:cNvPr id="110" name="Google Shape;110;p20"/>
          <p:cNvCxnSpPr>
            <a:endCxn id="101" idx="3"/>
          </p:cNvCxnSpPr>
          <p:nvPr/>
        </p:nvCxnSpPr>
        <p:spPr>
          <a:xfrm>
            <a:off x="5690650" y="3383667"/>
            <a:ext cx="0" cy="0"/>
          </a:xfrm>
          <a:prstGeom prst="straightConnector1">
            <a:avLst/>
          </a:prstGeom>
          <a:noFill/>
          <a:ln w="9525" cap="flat" cmpd="sng">
            <a:solidFill>
              <a:schemeClr val="dk2"/>
            </a:solidFill>
            <a:prstDash val="solid"/>
            <a:round/>
            <a:headEnd type="none" w="med" len="med"/>
            <a:tailEnd type="none" w="med" len="med"/>
          </a:ln>
        </p:spPr>
      </p:cxnSp>
      <p:pic>
        <p:nvPicPr>
          <p:cNvPr id="8" name="Picture 7" descr="C:\Users\GENIUS\Desktop\ppopaaa.PNG"/>
          <p:cNvPicPr/>
          <p:nvPr/>
        </p:nvPicPr>
        <p:blipFill>
          <a:blip r:embed="rId3"/>
          <a:srcRect/>
          <a:stretch>
            <a:fillRect/>
          </a:stretch>
        </p:blipFill>
        <p:spPr bwMode="auto">
          <a:xfrm>
            <a:off x="1214414" y="3506731"/>
            <a:ext cx="5943600" cy="3351269"/>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latin typeface="Times New Roman" panose="02020603050405020304" pitchFamily="18" charset="0"/>
                <a:cs typeface="Times New Roman" panose="02020603050405020304" pitchFamily="18" charset="0"/>
              </a:rPr>
              <a:t>UMLS</a:t>
            </a:r>
          </a:p>
        </p:txBody>
      </p:sp>
      <p:sp>
        <p:nvSpPr>
          <p:cNvPr id="3" name="Text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CLASS DIAGRAM:</a:t>
            </a:r>
          </a:p>
        </p:txBody>
      </p:sp>
      <p:pic>
        <p:nvPicPr>
          <p:cNvPr id="4" name="Picture 3" descr="C:\Users\Tru Projects\Desktop\class.jpg"/>
          <p:cNvPicPr/>
          <p:nvPr/>
        </p:nvPicPr>
        <p:blipFill>
          <a:blip r:embed="rId2"/>
          <a:srcRect/>
          <a:stretch>
            <a:fillRect/>
          </a:stretch>
        </p:blipFill>
        <p:spPr bwMode="auto">
          <a:xfrm>
            <a:off x="3200400" y="214290"/>
            <a:ext cx="5943600" cy="644207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UMLS</a:t>
            </a:r>
          </a:p>
        </p:txBody>
      </p:sp>
      <p:sp>
        <p:nvSpPr>
          <p:cNvPr id="3" name="Text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USECASE DIAGRAM:</a:t>
            </a:r>
          </a:p>
        </p:txBody>
      </p:sp>
      <p:pic>
        <p:nvPicPr>
          <p:cNvPr id="4" name="Picture 3" descr="C:\Users\Tru Projects\Desktop\UseCase.jpg"/>
          <p:cNvPicPr/>
          <p:nvPr/>
        </p:nvPicPr>
        <p:blipFill>
          <a:blip r:embed="rId2"/>
          <a:srcRect/>
          <a:stretch>
            <a:fillRect/>
          </a:stretch>
        </p:blipFill>
        <p:spPr bwMode="auto">
          <a:xfrm>
            <a:off x="2786050" y="1500175"/>
            <a:ext cx="5943600" cy="4929222"/>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14290"/>
            <a:ext cx="8520600" cy="763600"/>
          </a:xfrm>
        </p:spPr>
        <p:txBody>
          <a:bodyPr>
            <a:normAutofit fontScale="90000"/>
          </a:bodyPr>
          <a:lstStyle/>
          <a:p>
            <a:pPr algn="l"/>
            <a:r>
              <a:rPr lang="en-US" dirty="0"/>
              <a:t>UMLS</a:t>
            </a:r>
          </a:p>
        </p:txBody>
      </p:sp>
      <p:sp>
        <p:nvSpPr>
          <p:cNvPr id="3" name="Text Placeholder 2"/>
          <p:cNvSpPr>
            <a:spLocks noGrp="1"/>
          </p:cNvSpPr>
          <p:nvPr>
            <p:ph type="body" idx="1"/>
          </p:nvPr>
        </p:nvSpPr>
        <p:spPr>
          <a:xfrm>
            <a:off x="571472" y="1214422"/>
            <a:ext cx="7949128" cy="4483762"/>
          </a:xfrm>
        </p:spPr>
        <p:txBody>
          <a:bodyPr/>
          <a:lstStyle/>
          <a:p>
            <a:r>
              <a:rPr lang="en-US" dirty="0">
                <a:latin typeface="Times New Roman" panose="02020603050405020304" pitchFamily="18" charset="0"/>
                <a:cs typeface="Times New Roman" panose="02020603050405020304" pitchFamily="18" charset="0"/>
              </a:rPr>
              <a:t>SEQUENCE DIAGRAM:</a:t>
            </a:r>
          </a:p>
        </p:txBody>
      </p:sp>
      <p:pic>
        <p:nvPicPr>
          <p:cNvPr id="4" name="Picture 3" descr="C:\Users\Tru Projects\Desktop\Sequence.jpg"/>
          <p:cNvPicPr/>
          <p:nvPr/>
        </p:nvPicPr>
        <p:blipFill>
          <a:blip r:embed="rId2"/>
          <a:srcRect/>
          <a:stretch>
            <a:fillRect/>
          </a:stretch>
        </p:blipFill>
        <p:spPr bwMode="auto">
          <a:xfrm>
            <a:off x="3643306" y="428604"/>
            <a:ext cx="5257800" cy="608901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UMLS</a:t>
            </a:r>
          </a:p>
        </p:txBody>
      </p:sp>
      <p:sp>
        <p:nvSpPr>
          <p:cNvPr id="3" name="Text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ACTIVITY DIAGRAM:</a:t>
            </a:r>
          </a:p>
        </p:txBody>
      </p:sp>
      <p:pic>
        <p:nvPicPr>
          <p:cNvPr id="4" name="Picture 3" descr="C:\Users\Tru Projects\Desktop\Activity.jpg"/>
          <p:cNvPicPr/>
          <p:nvPr/>
        </p:nvPicPr>
        <p:blipFill>
          <a:blip r:embed="rId2" cstate="print"/>
          <a:srcRect/>
          <a:stretch>
            <a:fillRect/>
          </a:stretch>
        </p:blipFill>
        <p:spPr bwMode="auto">
          <a:xfrm>
            <a:off x="1571604" y="2428868"/>
            <a:ext cx="5943600" cy="415607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62700"/>
            <a:ext cx="8520600" cy="894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panose="020B0604020202020204"/>
              <a:buNone/>
            </a:pPr>
            <a:r>
              <a:rPr lang="en-US" sz="3200" b="1" dirty="0">
                <a:latin typeface="Times New Roman" panose="02020603050405020304" pitchFamily="18" charset="0"/>
                <a:cs typeface="Times New Roman" panose="02020603050405020304" pitchFamily="18" charset="0"/>
              </a:rPr>
              <a:t>  ABSTRACT</a:t>
            </a:r>
          </a:p>
        </p:txBody>
      </p:sp>
      <p:sp>
        <p:nvSpPr>
          <p:cNvPr id="61" name="Google Shape;61;p14"/>
          <p:cNvSpPr txBox="1">
            <a:spLocks noGrp="1"/>
          </p:cNvSpPr>
          <p:nvPr>
            <p:ph type="body" idx="1"/>
          </p:nvPr>
        </p:nvSpPr>
        <p:spPr>
          <a:xfrm>
            <a:off x="311700" y="1357100"/>
            <a:ext cx="8520600" cy="5236400"/>
          </a:xfrm>
          <a:prstGeom prst="rect">
            <a:avLst/>
          </a:prstGeom>
        </p:spPr>
        <p:txBody>
          <a:bodyPr spcFirstLastPara="1" wrap="square" lIns="91425" tIns="91425" rIns="91425" bIns="91425" anchor="t" anchorCtr="0">
            <a:normAutofit fontScale="62500" lnSpcReduction="20000"/>
          </a:bodyPr>
          <a:lstStyle/>
          <a:p>
            <a:pPr marL="114300" indent="0" algn="just">
              <a:buNone/>
            </a:pPr>
            <a:r>
              <a:rPr lang="en-US" dirty="0"/>
              <a:t>	One of the major challenges in cyber security is the provision of an automated and effective cyber-threats detection technique. In this paper, we present an AI technique for cyber-threats detection, based on artificial neural networks. The proposed technique converts multitude of collected security events to individual event profiles and use a deep learning-based detection method for enhanced cyber-threat detection. For this work, we developed an AI-SIEM system based on a combination of event profiling for data preprocessing and different artificial neural network methods, including FCNN, CNN, and LSTM. The system focuses on discriminating between true positive and false positive alerts,thus helping security analysts to rapidly respond to cyber threats. All experiments in this study are performed by authors using two benchmark datasets (NSLKDD and CICIDS2017) and two datasets collected in the real world. To evaluate the performance comparison with existing methods, we conducted experiments using the five conventional machine-learning methods (SVM, k-NN, RF, NB, and DT). Consequently, the experimental results of this study ensure that our proposed methods are capable of being employed as learning-based models </a:t>
            </a:r>
            <a:r>
              <a:rPr lang="en-US" dirty="0">
                <a:latin typeface="Times New Roman" panose="02020603050405020304" pitchFamily="18" charset="0"/>
                <a:cs typeface="Times New Roman" panose="02020603050405020304" pitchFamily="18" charset="0"/>
              </a:rPr>
              <a:t>for network intrusion-detection, and show that although it is employed in the real world, the performance outperforms the conventional machine-learning methods.</a:t>
            </a:r>
          </a:p>
          <a:p>
            <a:pPr>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85728"/>
            <a:ext cx="8520600" cy="763600"/>
          </a:xfrm>
        </p:spPr>
        <p:txBody>
          <a:bodyPr>
            <a:normAutofit fontScale="90000"/>
          </a:bodyPr>
          <a:lstStyle/>
          <a:p>
            <a:r>
              <a:rPr lang="en-IN" b="1" dirty="0">
                <a:latin typeface="Times New Roman" panose="02020603050405020304" pitchFamily="18" charset="0"/>
                <a:cs typeface="Times New Roman" panose="02020603050405020304" pitchFamily="18" charset="0"/>
              </a:rPr>
              <a:t>MODULES</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285720" y="1285860"/>
            <a:ext cx="8520600" cy="4555200"/>
          </a:xfrm>
        </p:spPr>
        <p:txBody>
          <a:bodyPr>
            <a:normAutofit fontScale="92500" lnSpcReduction="10000"/>
          </a:bodyPr>
          <a:lstStyle/>
          <a:p>
            <a:pPr lvl="0"/>
            <a:r>
              <a:rPr lang="en-US" sz="2800" dirty="0">
                <a:latin typeface="Times New Roman" pitchFamily="18" charset="0"/>
                <a:cs typeface="Times New Roman" pitchFamily="18" charset="0"/>
              </a:rPr>
              <a:t> Upload Train Dataset</a:t>
            </a:r>
          </a:p>
          <a:p>
            <a:pPr lvl="0"/>
            <a:r>
              <a:rPr lang="en-US" sz="2800" dirty="0">
                <a:latin typeface="Times New Roman" pitchFamily="18" charset="0"/>
                <a:cs typeface="Times New Roman" pitchFamily="18" charset="0"/>
              </a:rPr>
              <a:t>Run Preprocessing TF-IDF Algorithm</a:t>
            </a:r>
          </a:p>
          <a:p>
            <a:pPr lvl="0"/>
            <a:r>
              <a:rPr lang="en-US" sz="2800" dirty="0">
                <a:latin typeface="Times New Roman" pitchFamily="18" charset="0"/>
                <a:cs typeface="Times New Roman" pitchFamily="18" charset="0"/>
              </a:rPr>
              <a:t>Generate Event Vector</a:t>
            </a:r>
          </a:p>
          <a:p>
            <a:pPr lvl="0"/>
            <a:r>
              <a:rPr lang="en-US" sz="2800" dirty="0">
                <a:latin typeface="Times New Roman" pitchFamily="18" charset="0"/>
                <a:cs typeface="Times New Roman" pitchFamily="18" charset="0"/>
              </a:rPr>
              <a:t>Neural Network Profiling</a:t>
            </a:r>
          </a:p>
          <a:p>
            <a:pPr lvl="0"/>
            <a:r>
              <a:rPr lang="en-US" sz="2800" dirty="0">
                <a:latin typeface="Times New Roman" pitchFamily="18" charset="0"/>
                <a:cs typeface="Times New Roman" pitchFamily="18" charset="0"/>
              </a:rPr>
              <a:t>Run SVM Algorithm</a:t>
            </a:r>
          </a:p>
          <a:p>
            <a:pPr lvl="0"/>
            <a:r>
              <a:rPr lang="en-US" sz="2800" dirty="0">
                <a:latin typeface="Times New Roman" pitchFamily="18" charset="0"/>
                <a:cs typeface="Times New Roman" pitchFamily="18" charset="0"/>
              </a:rPr>
              <a:t>Run KNN Algorithm</a:t>
            </a:r>
          </a:p>
          <a:p>
            <a:pPr lvl="0"/>
            <a:r>
              <a:rPr lang="en-US" sz="2800" dirty="0">
                <a:latin typeface="Times New Roman" pitchFamily="18" charset="0"/>
                <a:cs typeface="Times New Roman" pitchFamily="18" charset="0"/>
              </a:rPr>
              <a:t>Run Naive </a:t>
            </a:r>
            <a:r>
              <a:rPr lang="en-US" sz="2800" dirty="0" err="1">
                <a:latin typeface="Times New Roman" pitchFamily="18" charset="0"/>
                <a:cs typeface="Times New Roman" pitchFamily="18" charset="0"/>
              </a:rPr>
              <a:t>Bayes</a:t>
            </a:r>
            <a:r>
              <a:rPr lang="en-US" sz="2800" dirty="0">
                <a:latin typeface="Times New Roman" pitchFamily="18" charset="0"/>
                <a:cs typeface="Times New Roman" pitchFamily="18" charset="0"/>
              </a:rPr>
              <a:t> Algorithm</a:t>
            </a:r>
          </a:p>
          <a:p>
            <a:pPr lvl="0"/>
            <a:r>
              <a:rPr lang="en-US" sz="2800" dirty="0">
                <a:latin typeface="Times New Roman" pitchFamily="18" charset="0"/>
                <a:cs typeface="Times New Roman" pitchFamily="18" charset="0"/>
              </a:rPr>
              <a:t>Run Decision Tree Algorithm</a:t>
            </a:r>
          </a:p>
          <a:p>
            <a:pPr lvl="0"/>
            <a:r>
              <a:rPr lang="en-US" sz="2800" dirty="0">
                <a:latin typeface="Times New Roman" pitchFamily="18" charset="0"/>
                <a:cs typeface="Times New Roman" pitchFamily="18" charset="0"/>
              </a:rPr>
              <a:t>Accuracy Comparison Graph</a:t>
            </a:r>
          </a:p>
          <a:p>
            <a:pPr lvl="0"/>
            <a:r>
              <a:rPr lang="en-US" sz="2800" dirty="0">
                <a:latin typeface="Times New Roman" pitchFamily="18" charset="0"/>
                <a:cs typeface="Times New Roman" pitchFamily="18" charset="0"/>
              </a:rPr>
              <a:t>Precision Comparison Graph</a:t>
            </a:r>
          </a:p>
          <a:p>
            <a:pPr lvl="0"/>
            <a:r>
              <a:rPr lang="en-US" sz="2800" dirty="0">
                <a:latin typeface="Times New Roman" pitchFamily="18" charset="0"/>
                <a:cs typeface="Times New Roman" pitchFamily="18" charset="0"/>
              </a:rPr>
              <a:t>Recall Comparison Graph</a:t>
            </a:r>
          </a:p>
          <a:p>
            <a:pPr lvl="0"/>
            <a:r>
              <a:rPr lang="en-US" sz="2800" dirty="0" err="1">
                <a:latin typeface="Times New Roman" pitchFamily="18" charset="0"/>
                <a:cs typeface="Times New Roman" pitchFamily="18" charset="0"/>
              </a:rPr>
              <a:t>FMeasure</a:t>
            </a:r>
            <a:r>
              <a:rPr lang="en-US" sz="2800" dirty="0">
                <a:latin typeface="Times New Roman" pitchFamily="18" charset="0"/>
                <a:cs typeface="Times New Roman" pitchFamily="18" charset="0"/>
              </a:rPr>
              <a:t> Comparison Graph</a:t>
            </a:r>
          </a:p>
          <a:p>
            <a:pPr>
              <a:buNone/>
            </a:pPr>
            <a:endParaRPr lang="en-US" dirty="0"/>
          </a:p>
          <a:p>
            <a:endParaRPr lang="en-US"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Text Placeholder 2"/>
          <p:cNvSpPr>
            <a:spLocks noGrp="1"/>
          </p:cNvSpPr>
          <p:nvPr>
            <p:ph type="body" idx="1"/>
          </p:nvPr>
        </p:nvSpPr>
        <p:spPr/>
        <p:txBody>
          <a:bodyPr>
            <a:normAutofit fontScale="62500" lnSpcReduction="20000"/>
          </a:bodyPr>
          <a:lstStyle/>
          <a:p>
            <a:pPr lvl="0"/>
            <a:r>
              <a:rPr lang="en-US" dirty="0"/>
              <a:t>Data Parsing: This module take input dataset and parse that dataset to create a raw data event model</a:t>
            </a:r>
          </a:p>
          <a:p>
            <a:pPr lvl="0"/>
            <a:r>
              <a:rPr lang="en-US" dirty="0"/>
              <a:t>TF-IDF: using this module we will convert raw data into event vector which will contains normal and attack signatures</a:t>
            </a:r>
          </a:p>
          <a:p>
            <a:pPr lvl="0"/>
            <a:r>
              <a:rPr lang="en-US" dirty="0"/>
              <a:t>Event Profiling Stage: Processed data will be </a:t>
            </a:r>
            <a:r>
              <a:rPr lang="en-US" dirty="0" err="1"/>
              <a:t>splitted</a:t>
            </a:r>
            <a:r>
              <a:rPr lang="en-US" dirty="0"/>
              <a:t> into train and test model based on profiling events.</a:t>
            </a:r>
          </a:p>
          <a:p>
            <a:pPr lvl="0"/>
            <a:r>
              <a:rPr lang="en-US" dirty="0"/>
              <a:t>Deep Learning Neural Network Model: This module runs CNN and LSTM algorithms on train and test data and then generate a training model. Generated trained model will be applied on test data to calculate prediction score, Recall, Precision and </a:t>
            </a:r>
            <a:r>
              <a:rPr lang="en-US" dirty="0" err="1"/>
              <a:t>FMeasure</a:t>
            </a:r>
            <a:r>
              <a:rPr lang="en-US" dirty="0"/>
              <a:t>. Algorithm will learn perfectly will yield better accuracy result and that model will be selected to deploy on real system for attack detection.</a:t>
            </a:r>
          </a:p>
          <a:p>
            <a:r>
              <a:rPr lang="en-US" dirty="0"/>
              <a:t>Datasets which we are using for testing are of huge size and while building model it’s going to out of memory error but kdd_train.csv dataset working perfectly but to run all algorithms it will take 5 to 10 minutes. You can test remaining datasets also by reducing its size or running it on high configuration system.</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Libraries</a:t>
            </a:r>
          </a:p>
        </p:txBody>
      </p:sp>
      <p:sp>
        <p:nvSpPr>
          <p:cNvPr id="3" name="Content Placeholder 2"/>
          <p:cNvSpPr>
            <a:spLocks noGrp="1"/>
          </p:cNvSpPr>
          <p:nvPr>
            <p:ph idx="1"/>
          </p:nvPr>
        </p:nvSpPr>
        <p:spPr/>
        <p:txBody>
          <a:bodyPr>
            <a:normAutofit fontScale="92500" lnSpcReduction="10000"/>
          </a:bodyPr>
          <a:lstStyle/>
          <a:p>
            <a:pPr lvl="0" fontAlgn="base"/>
            <a:r>
              <a:rPr lang="en-US" b="1"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Base n-dimensional array package</a:t>
            </a:r>
          </a:p>
          <a:p>
            <a:pPr lvl="0" fontAlgn="base"/>
            <a:r>
              <a:rPr lang="en-US" b="1" dirty="0" err="1">
                <a:latin typeface="Times New Roman" panose="02020603050405020304" pitchFamily="18" charset="0"/>
                <a:cs typeface="Times New Roman" panose="02020603050405020304" pitchFamily="18" charset="0"/>
              </a:rPr>
              <a:t>SciPy</a:t>
            </a:r>
            <a:r>
              <a:rPr lang="en-US" dirty="0">
                <a:latin typeface="Times New Roman" panose="02020603050405020304" pitchFamily="18" charset="0"/>
                <a:cs typeface="Times New Roman" panose="02020603050405020304" pitchFamily="18" charset="0"/>
              </a:rPr>
              <a:t>: Fundamental library for scientific computing</a:t>
            </a:r>
          </a:p>
          <a:p>
            <a:pPr lvl="0" fontAlgn="base"/>
            <a:r>
              <a:rPr lang="en-US" b="1" dirty="0" err="1">
                <a:latin typeface="Times New Roman" panose="02020603050405020304" pitchFamily="18" charset="0"/>
                <a:cs typeface="Times New Roman" panose="02020603050405020304" pitchFamily="18" charset="0"/>
              </a:rPr>
              <a:t>Matplotlib</a:t>
            </a:r>
            <a:r>
              <a:rPr lang="en-US" dirty="0">
                <a:latin typeface="Times New Roman" panose="02020603050405020304" pitchFamily="18" charset="0"/>
                <a:cs typeface="Times New Roman" panose="02020603050405020304" pitchFamily="18" charset="0"/>
              </a:rPr>
              <a:t>: Comprehensive 2D/3D plotting</a:t>
            </a:r>
          </a:p>
          <a:p>
            <a:pPr lvl="0" fontAlgn="base"/>
            <a:r>
              <a:rPr lang="en-US" b="1" dirty="0" err="1">
                <a:latin typeface="Times New Roman" panose="02020603050405020304" pitchFamily="18" charset="0"/>
                <a:cs typeface="Times New Roman" panose="02020603050405020304" pitchFamily="18" charset="0"/>
              </a:rPr>
              <a:t>IPython</a:t>
            </a:r>
            <a:r>
              <a:rPr lang="en-US" dirty="0">
                <a:latin typeface="Times New Roman" panose="02020603050405020304" pitchFamily="18" charset="0"/>
                <a:cs typeface="Times New Roman" panose="02020603050405020304" pitchFamily="18" charset="0"/>
              </a:rPr>
              <a:t>: Enhanced interactive console</a:t>
            </a:r>
          </a:p>
          <a:p>
            <a:pPr lvl="0" fontAlgn="base"/>
            <a:r>
              <a:rPr lang="en-US" b="1" dirty="0" err="1">
                <a:latin typeface="Times New Roman" panose="02020603050405020304" pitchFamily="18" charset="0"/>
                <a:cs typeface="Times New Roman" panose="02020603050405020304" pitchFamily="18" charset="0"/>
              </a:rPr>
              <a:t>Sympy</a:t>
            </a:r>
            <a:r>
              <a:rPr lang="en-US" dirty="0">
                <a:latin typeface="Times New Roman" panose="02020603050405020304" pitchFamily="18" charset="0"/>
                <a:cs typeface="Times New Roman" panose="02020603050405020304" pitchFamily="18" charset="0"/>
              </a:rPr>
              <a:t>: Symbolic mathematics</a:t>
            </a:r>
          </a:p>
          <a:p>
            <a:pPr lvl="0" fontAlgn="base"/>
            <a:r>
              <a:rPr lang="en-US" b="1" dirty="0">
                <a:latin typeface="Times New Roman" panose="02020603050405020304" pitchFamily="18" charset="0"/>
                <a:cs typeface="Times New Roman" panose="02020603050405020304" pitchFamily="18" charset="0"/>
              </a:rPr>
              <a:t>Pandas</a:t>
            </a:r>
            <a:r>
              <a:rPr lang="en-US" dirty="0">
                <a:latin typeface="Times New Roman" panose="02020603050405020304" pitchFamily="18" charset="0"/>
                <a:cs typeface="Times New Roman" panose="02020603050405020304" pitchFamily="18" charset="0"/>
              </a:rPr>
              <a:t>: Data structures and analysis</a:t>
            </a:r>
          </a:p>
          <a:p>
            <a:r>
              <a:rPr lang="en-US" dirty="0">
                <a:latin typeface="Times New Roman" panose="02020603050405020304" pitchFamily="18" charset="0"/>
                <a:cs typeface="Times New Roman" panose="02020603050405020304" pitchFamily="18" charset="0"/>
              </a:rPr>
              <a:t>Extensions or modules for </a:t>
            </a:r>
            <a:r>
              <a:rPr lang="en-US" dirty="0" err="1">
                <a:latin typeface="Times New Roman" panose="02020603050405020304" pitchFamily="18" charset="0"/>
                <a:cs typeface="Times New Roman" panose="02020603050405020304" pitchFamily="18" charset="0"/>
              </a:rPr>
              <a:t>SciPy</a:t>
            </a:r>
            <a:r>
              <a:rPr lang="en-US" dirty="0">
                <a:latin typeface="Times New Roman" panose="02020603050405020304" pitchFamily="18" charset="0"/>
                <a:cs typeface="Times New Roman" panose="02020603050405020304" pitchFamily="18" charset="0"/>
              </a:rPr>
              <a:t> care conventionally named SciKits</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CC5E9EF-9995-46C3-A752-B3A2D9286500}" type="slidenum">
              <a:rPr lang="en-IN" smtClean="0"/>
              <a:pPr/>
              <a:t>22</a:t>
            </a:fld>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142852"/>
            <a:ext cx="8520600" cy="763600"/>
          </a:xfrm>
        </p:spPr>
        <p:txBody>
          <a:bodyPr>
            <a:normAutofit fontScale="90000"/>
          </a:bodyPr>
          <a:lstStyle/>
          <a:p>
            <a:r>
              <a:rPr lang="en-US" dirty="0">
                <a:latin typeface="Times New Roman" panose="02020603050405020304" pitchFamily="18" charset="0"/>
                <a:cs typeface="Times New Roman" panose="02020603050405020304" pitchFamily="18" charset="0"/>
              </a:rPr>
              <a:t>ALGORITHMS</a:t>
            </a:r>
          </a:p>
        </p:txBody>
      </p:sp>
      <p:sp>
        <p:nvSpPr>
          <p:cNvPr id="3" name="Text Placeholder 2"/>
          <p:cNvSpPr>
            <a:spLocks noGrp="1"/>
          </p:cNvSpPr>
          <p:nvPr>
            <p:ph type="body" idx="1"/>
          </p:nvPr>
        </p:nvSpPr>
        <p:spPr>
          <a:xfrm>
            <a:off x="428596" y="928670"/>
            <a:ext cx="8520600" cy="3178251"/>
          </a:xfrm>
        </p:spPr>
        <p:txBody>
          <a:bodyPr>
            <a:normAutofit/>
          </a:bodyPr>
          <a:lstStyle/>
          <a:p>
            <a:r>
              <a:rPr lang="en-US" dirty="0"/>
              <a:t>SVM</a:t>
            </a:r>
          </a:p>
          <a:p>
            <a:r>
              <a:rPr lang="en-US" dirty="0"/>
              <a:t>KNN</a:t>
            </a:r>
          </a:p>
          <a:p>
            <a:r>
              <a:rPr lang="en-US" dirty="0"/>
              <a:t>Random Forest</a:t>
            </a:r>
          </a:p>
          <a:p>
            <a:r>
              <a:rPr lang="en-US" dirty="0"/>
              <a:t>Naive </a:t>
            </a:r>
            <a:r>
              <a:rPr lang="en-US" dirty="0" err="1"/>
              <a:t>Bayes</a:t>
            </a:r>
            <a:endParaRPr lang="en-US" dirty="0"/>
          </a:p>
          <a:p>
            <a:r>
              <a:rPr lang="en-US" dirty="0"/>
              <a:t>Decision Tree</a:t>
            </a:r>
          </a:p>
          <a:p>
            <a:r>
              <a:rPr lang="en-IN" dirty="0"/>
              <a:t>CNN -LSTM</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14290"/>
            <a:ext cx="8520600" cy="763931"/>
          </a:xfrm>
        </p:spPr>
        <p:txBody>
          <a:bodyPr>
            <a:normAutofit fontScale="90000"/>
          </a:bodyPr>
          <a:lstStyle/>
          <a:p>
            <a:r>
              <a:rPr lang="en-US" dirty="0"/>
              <a:t>SCREEN</a:t>
            </a:r>
          </a:p>
        </p:txBody>
      </p:sp>
      <p:sp>
        <p:nvSpPr>
          <p:cNvPr id="3" name="Text Placeholder 2"/>
          <p:cNvSpPr>
            <a:spLocks noGrp="1"/>
          </p:cNvSpPr>
          <p:nvPr>
            <p:ph type="body" idx="1"/>
          </p:nvPr>
        </p:nvSpPr>
        <p:spPr>
          <a:xfrm>
            <a:off x="357158" y="1071546"/>
            <a:ext cx="8520600" cy="4555200"/>
          </a:xfrm>
        </p:spPr>
        <p:txBody>
          <a:bodyPr/>
          <a:lstStyle/>
          <a:p>
            <a:endParaRPr lang="en-US" dirty="0"/>
          </a:p>
        </p:txBody>
      </p:sp>
      <p:sp>
        <p:nvSpPr>
          <p:cNvPr id="4" name="Title 1"/>
          <p:cNvSpPr txBox="1"/>
          <p:nvPr/>
        </p:nvSpPr>
        <p:spPr>
          <a:xfrm>
            <a:off x="285720" y="5786454"/>
            <a:ext cx="8520600" cy="763931"/>
          </a:xfrm>
          <a:prstGeom prst="rect">
            <a:avLst/>
          </a:prstGeom>
        </p:spPr>
        <p:txBody>
          <a:bodyPr spcFirstLastPara="1" vert="horz" wrap="square" lIns="91425" tIns="91425" rIns="91425" bIns="91425" rtlCol="0" anchor="t" anchorCtr="0">
            <a:normAutofit fontScale="97500"/>
          </a:bodyPr>
          <a:lstStyle/>
          <a:p>
            <a:pPr>
              <a:buSzPts val="2800"/>
              <a:defRPr/>
            </a:pPr>
            <a:endParaRPr lang="en-US" sz="1600" dirty="0"/>
          </a:p>
          <a:p>
            <a:pPr marL="0" marR="0" lvl="0" indent="0" defTabSz="914400" rtl="0" eaLnBrk="1" fontAlgn="auto" latinLnBrk="0" hangingPunct="1">
              <a:lnSpc>
                <a:spcPct val="100000"/>
              </a:lnSpc>
              <a:spcBef>
                <a:spcPts val="0"/>
              </a:spcBef>
              <a:spcAft>
                <a:spcPts val="0"/>
              </a:spcAft>
              <a:buClrTx/>
              <a:buSzPts val="2800"/>
              <a:buFontTx/>
              <a:buNone/>
              <a:defRPr/>
            </a:pPr>
            <a:r>
              <a:rPr kumimoji="0" lang="en-US" sz="1600" b="0" i="0" u="none" strike="noStrike" kern="1200" cap="none" spc="0" normalizeH="0" noProof="0" dirty="0">
                <a:ln>
                  <a:noFill/>
                </a:ln>
                <a:solidFill>
                  <a:schemeClr val="tx1"/>
                </a:solidFill>
                <a:effectLst/>
                <a:uLnTx/>
                <a:uFillTx/>
                <a:latin typeface="+mj-lt"/>
                <a:ea typeface="+mj-ea"/>
                <a:cs typeface="+mj-cs"/>
              </a:rPr>
              <a:t> </a:t>
            </a:r>
            <a:endParaRPr kumimoji="0" 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Title 1"/>
          <p:cNvSpPr txBox="1"/>
          <p:nvPr/>
        </p:nvSpPr>
        <p:spPr>
          <a:xfrm>
            <a:off x="285720" y="5857892"/>
            <a:ext cx="8520600" cy="763931"/>
          </a:xfrm>
          <a:prstGeom prst="rect">
            <a:avLst/>
          </a:prstGeom>
        </p:spPr>
        <p:txBody>
          <a:bodyPr spcFirstLastPara="1" vert="horz" wrap="square" lIns="91425" tIns="91425" rIns="91425" bIns="91425" rtlCol="0" anchor="t" anchorCtr="0">
            <a:normAutofit fontScale="60000" lnSpcReduction="20000"/>
          </a:bodyPr>
          <a:lstStyle/>
          <a:p>
            <a:r>
              <a:rPr lang="en-US" sz="4000" dirty="0"/>
              <a:t>To run project double click on ‘run.bat’ file to get below screen</a:t>
            </a:r>
          </a:p>
        </p:txBody>
      </p:sp>
      <p:pic>
        <p:nvPicPr>
          <p:cNvPr id="7" name="Picture 6"/>
          <p:cNvPicPr/>
          <p:nvPr/>
        </p:nvPicPr>
        <p:blipFill>
          <a:blip r:embed="rId2"/>
          <a:stretch>
            <a:fillRect/>
          </a:stretch>
        </p:blipFill>
        <p:spPr>
          <a:xfrm>
            <a:off x="1706245" y="1817687"/>
            <a:ext cx="5731510" cy="322262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14290"/>
            <a:ext cx="8520600" cy="763931"/>
          </a:xfrm>
        </p:spPr>
        <p:txBody>
          <a:bodyPr>
            <a:normAutofit fontScale="90000"/>
          </a:bodyPr>
          <a:lstStyle/>
          <a:p>
            <a:r>
              <a:rPr lang="en-US" dirty="0"/>
              <a:t>SCREEN</a:t>
            </a:r>
          </a:p>
        </p:txBody>
      </p:sp>
      <p:sp>
        <p:nvSpPr>
          <p:cNvPr id="3" name="Text Placeholder 2"/>
          <p:cNvSpPr>
            <a:spLocks noGrp="1"/>
          </p:cNvSpPr>
          <p:nvPr>
            <p:ph type="body" idx="1"/>
          </p:nvPr>
        </p:nvSpPr>
        <p:spPr>
          <a:xfrm>
            <a:off x="357158" y="1071546"/>
            <a:ext cx="8520600" cy="4555200"/>
          </a:xfrm>
        </p:spPr>
        <p:txBody>
          <a:bodyPr/>
          <a:lstStyle/>
          <a:p>
            <a:endParaRPr lang="en-US" dirty="0"/>
          </a:p>
        </p:txBody>
      </p:sp>
      <p:sp>
        <p:nvSpPr>
          <p:cNvPr id="4" name="Title 1"/>
          <p:cNvSpPr txBox="1"/>
          <p:nvPr/>
        </p:nvSpPr>
        <p:spPr>
          <a:xfrm>
            <a:off x="285720" y="5786454"/>
            <a:ext cx="8520600" cy="763931"/>
          </a:xfrm>
          <a:prstGeom prst="rect">
            <a:avLst/>
          </a:prstGeom>
        </p:spPr>
        <p:txBody>
          <a:bodyPr spcFirstLastPara="1" vert="horz" wrap="square" lIns="91425" tIns="91425" rIns="91425" bIns="91425" rtlCol="0" anchor="t" anchorCtr="0">
            <a:normAutofit fontScale="97500"/>
          </a:bodyPr>
          <a:lstStyle/>
          <a:p>
            <a:endParaRPr lang="en-US" sz="1600" dirty="0"/>
          </a:p>
        </p:txBody>
      </p:sp>
      <p:sp>
        <p:nvSpPr>
          <p:cNvPr id="6" name="Title 1"/>
          <p:cNvSpPr txBox="1"/>
          <p:nvPr/>
        </p:nvSpPr>
        <p:spPr>
          <a:xfrm>
            <a:off x="357158" y="5786454"/>
            <a:ext cx="8520600" cy="763931"/>
          </a:xfrm>
          <a:prstGeom prst="rect">
            <a:avLst/>
          </a:prstGeom>
        </p:spPr>
        <p:txBody>
          <a:bodyPr spcFirstLastPara="1" vert="horz" wrap="square" lIns="91425" tIns="91425" rIns="91425" bIns="91425" rtlCol="0" anchor="t" anchorCtr="0">
            <a:normAutofit fontScale="52500" lnSpcReduction="20000"/>
          </a:bodyPr>
          <a:lstStyle/>
          <a:p>
            <a:r>
              <a:rPr lang="en-US" sz="4000" dirty="0"/>
              <a:t>In above screen click on ‘Upload Train Dataset’ button and upload dataset.</a:t>
            </a:r>
          </a:p>
        </p:txBody>
      </p:sp>
      <p:pic>
        <p:nvPicPr>
          <p:cNvPr id="7" name="Picture 6"/>
          <p:cNvPicPr/>
          <p:nvPr/>
        </p:nvPicPr>
        <p:blipFill>
          <a:blip r:embed="rId2"/>
          <a:stretch>
            <a:fillRect/>
          </a:stretch>
        </p:blipFill>
        <p:spPr>
          <a:xfrm>
            <a:off x="1706245" y="1817687"/>
            <a:ext cx="5731510" cy="32226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14290"/>
            <a:ext cx="8520600" cy="763931"/>
          </a:xfrm>
        </p:spPr>
        <p:txBody>
          <a:bodyPr>
            <a:normAutofit fontScale="90000"/>
          </a:bodyPr>
          <a:lstStyle/>
          <a:p>
            <a:r>
              <a:rPr lang="en-US" dirty="0"/>
              <a:t>SCREEN</a:t>
            </a:r>
          </a:p>
        </p:txBody>
      </p:sp>
      <p:sp>
        <p:nvSpPr>
          <p:cNvPr id="3" name="Text Placeholder 2"/>
          <p:cNvSpPr>
            <a:spLocks noGrp="1"/>
          </p:cNvSpPr>
          <p:nvPr>
            <p:ph type="body" idx="1"/>
          </p:nvPr>
        </p:nvSpPr>
        <p:spPr>
          <a:xfrm>
            <a:off x="357158" y="1071546"/>
            <a:ext cx="8520600" cy="4555200"/>
          </a:xfrm>
        </p:spPr>
        <p:txBody>
          <a:bodyPr/>
          <a:lstStyle/>
          <a:p>
            <a:endParaRPr lang="en-US" dirty="0"/>
          </a:p>
        </p:txBody>
      </p:sp>
      <p:sp>
        <p:nvSpPr>
          <p:cNvPr id="4" name="Title 1"/>
          <p:cNvSpPr txBox="1"/>
          <p:nvPr/>
        </p:nvSpPr>
        <p:spPr>
          <a:xfrm>
            <a:off x="285720" y="5786454"/>
            <a:ext cx="8520600" cy="763931"/>
          </a:xfrm>
          <a:prstGeom prst="rect">
            <a:avLst/>
          </a:prstGeom>
        </p:spPr>
        <p:txBody>
          <a:bodyPr spcFirstLastPara="1" vert="horz" wrap="square" lIns="91425" tIns="91425" rIns="91425" bIns="91425" rtlCol="0" anchor="t" anchorCtr="0">
            <a:normAutofit fontScale="97500"/>
          </a:bodyPr>
          <a:lstStyle/>
          <a:p>
            <a:endParaRPr lang="en-US" sz="1600" dirty="0"/>
          </a:p>
        </p:txBody>
      </p:sp>
      <p:sp>
        <p:nvSpPr>
          <p:cNvPr id="6" name="Title 1"/>
          <p:cNvSpPr txBox="1"/>
          <p:nvPr/>
        </p:nvSpPr>
        <p:spPr>
          <a:xfrm>
            <a:off x="357158" y="5786454"/>
            <a:ext cx="8520600" cy="763931"/>
          </a:xfrm>
          <a:prstGeom prst="rect">
            <a:avLst/>
          </a:prstGeom>
        </p:spPr>
        <p:txBody>
          <a:bodyPr spcFirstLastPara="1" vert="horz" wrap="square" lIns="91425" tIns="91425" rIns="91425" bIns="91425" rtlCol="0" anchor="t" anchorCtr="0">
            <a:normAutofit fontScale="52500" lnSpcReduction="20000"/>
          </a:bodyPr>
          <a:lstStyle/>
          <a:p>
            <a:r>
              <a:rPr lang="en-US" sz="4000" dirty="0"/>
              <a:t>In above screen uploading ‘kdd_train.csv’ dataset and after upload will get below screen</a:t>
            </a:r>
          </a:p>
        </p:txBody>
      </p:sp>
      <p:pic>
        <p:nvPicPr>
          <p:cNvPr id="7" name="Picture 6"/>
          <p:cNvPicPr/>
          <p:nvPr/>
        </p:nvPicPr>
        <p:blipFill>
          <a:blip r:embed="rId2"/>
          <a:stretch>
            <a:fillRect/>
          </a:stretch>
        </p:blipFill>
        <p:spPr>
          <a:xfrm>
            <a:off x="1706245" y="1817687"/>
            <a:ext cx="5731510" cy="322262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14290"/>
            <a:ext cx="8520600" cy="763931"/>
          </a:xfrm>
        </p:spPr>
        <p:txBody>
          <a:bodyPr>
            <a:normAutofit fontScale="90000"/>
          </a:bodyPr>
          <a:lstStyle/>
          <a:p>
            <a:r>
              <a:rPr lang="en-US" dirty="0"/>
              <a:t>SCREEN</a:t>
            </a:r>
          </a:p>
        </p:txBody>
      </p:sp>
      <p:sp>
        <p:nvSpPr>
          <p:cNvPr id="3" name="Text Placeholder 2"/>
          <p:cNvSpPr>
            <a:spLocks noGrp="1"/>
          </p:cNvSpPr>
          <p:nvPr>
            <p:ph type="body" idx="1"/>
          </p:nvPr>
        </p:nvSpPr>
        <p:spPr>
          <a:xfrm>
            <a:off x="357158" y="1071546"/>
            <a:ext cx="8520600" cy="4555200"/>
          </a:xfrm>
        </p:spPr>
        <p:txBody>
          <a:bodyPr/>
          <a:lstStyle/>
          <a:p>
            <a:endParaRPr lang="en-US" dirty="0"/>
          </a:p>
        </p:txBody>
      </p:sp>
      <p:sp>
        <p:nvSpPr>
          <p:cNvPr id="4" name="Title 1"/>
          <p:cNvSpPr txBox="1"/>
          <p:nvPr/>
        </p:nvSpPr>
        <p:spPr>
          <a:xfrm>
            <a:off x="285720" y="5786454"/>
            <a:ext cx="8520600" cy="763931"/>
          </a:xfrm>
          <a:prstGeom prst="rect">
            <a:avLst/>
          </a:prstGeom>
        </p:spPr>
        <p:txBody>
          <a:bodyPr spcFirstLastPara="1" vert="horz" wrap="square" lIns="91425" tIns="91425" rIns="91425" bIns="91425" rtlCol="0" anchor="t" anchorCtr="0">
            <a:normAutofit fontScale="97500"/>
          </a:bodyPr>
          <a:lstStyle/>
          <a:p>
            <a:endParaRPr lang="en-US" sz="1600" dirty="0"/>
          </a:p>
        </p:txBody>
      </p:sp>
      <p:sp>
        <p:nvSpPr>
          <p:cNvPr id="6" name="Title 1"/>
          <p:cNvSpPr txBox="1"/>
          <p:nvPr/>
        </p:nvSpPr>
        <p:spPr>
          <a:xfrm>
            <a:off x="357158" y="5786454"/>
            <a:ext cx="8520600" cy="763931"/>
          </a:xfrm>
          <a:prstGeom prst="rect">
            <a:avLst/>
          </a:prstGeom>
        </p:spPr>
        <p:txBody>
          <a:bodyPr spcFirstLastPara="1" vert="horz" wrap="square" lIns="91425" tIns="91425" rIns="91425" bIns="91425" rtlCol="0" anchor="t" anchorCtr="0">
            <a:normAutofit fontScale="30000" lnSpcReduction="20000"/>
          </a:bodyPr>
          <a:lstStyle/>
          <a:p>
            <a:r>
              <a:rPr lang="en-US" sz="4000" dirty="0"/>
              <a:t>In above screen we can see total different unique events names and in below we can see dataset total size and application using 80% dataset (7999 records) for training and using 20% dataset (2000 records) for testing. Now dataset train and test events model ready and now click on ‘Neural Network Profiling’ button to create LSTM and CNN model</a:t>
            </a:r>
          </a:p>
        </p:txBody>
      </p:sp>
      <p:pic>
        <p:nvPicPr>
          <p:cNvPr id="7" name="Picture 6"/>
          <p:cNvPicPr/>
          <p:nvPr/>
        </p:nvPicPr>
        <p:blipFill>
          <a:blip r:embed="rId2"/>
          <a:stretch>
            <a:fillRect/>
          </a:stretch>
        </p:blipFill>
        <p:spPr>
          <a:xfrm>
            <a:off x="1706245" y="1817687"/>
            <a:ext cx="5731510" cy="32226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14290"/>
            <a:ext cx="8520600" cy="763931"/>
          </a:xfrm>
        </p:spPr>
        <p:txBody>
          <a:bodyPr>
            <a:normAutofit fontScale="90000"/>
          </a:bodyPr>
          <a:lstStyle/>
          <a:p>
            <a:r>
              <a:rPr lang="en-US" dirty="0"/>
              <a:t>SCREEN</a:t>
            </a:r>
          </a:p>
        </p:txBody>
      </p:sp>
      <p:sp>
        <p:nvSpPr>
          <p:cNvPr id="3" name="Text Placeholder 2"/>
          <p:cNvSpPr>
            <a:spLocks noGrp="1"/>
          </p:cNvSpPr>
          <p:nvPr>
            <p:ph type="body" idx="1"/>
          </p:nvPr>
        </p:nvSpPr>
        <p:spPr>
          <a:xfrm>
            <a:off x="357158" y="1071546"/>
            <a:ext cx="8520600" cy="4555200"/>
          </a:xfrm>
        </p:spPr>
        <p:txBody>
          <a:bodyPr/>
          <a:lstStyle/>
          <a:p>
            <a:endParaRPr lang="en-US" dirty="0"/>
          </a:p>
        </p:txBody>
      </p:sp>
      <p:sp>
        <p:nvSpPr>
          <p:cNvPr id="4" name="Title 1"/>
          <p:cNvSpPr txBox="1"/>
          <p:nvPr/>
        </p:nvSpPr>
        <p:spPr>
          <a:xfrm>
            <a:off x="285720" y="5786454"/>
            <a:ext cx="8520600" cy="763931"/>
          </a:xfrm>
          <a:prstGeom prst="rect">
            <a:avLst/>
          </a:prstGeom>
        </p:spPr>
        <p:txBody>
          <a:bodyPr spcFirstLastPara="1" vert="horz" wrap="square" lIns="91425" tIns="91425" rIns="91425" bIns="91425" rtlCol="0" anchor="t" anchorCtr="0">
            <a:normAutofit fontScale="97500"/>
          </a:bodyPr>
          <a:lstStyle/>
          <a:p>
            <a:endParaRPr lang="en-US" sz="1600" dirty="0"/>
          </a:p>
        </p:txBody>
      </p:sp>
      <p:sp>
        <p:nvSpPr>
          <p:cNvPr id="6" name="Title 1"/>
          <p:cNvSpPr txBox="1"/>
          <p:nvPr/>
        </p:nvSpPr>
        <p:spPr>
          <a:xfrm>
            <a:off x="357158" y="5786454"/>
            <a:ext cx="8520600" cy="763931"/>
          </a:xfrm>
          <a:prstGeom prst="rect">
            <a:avLst/>
          </a:prstGeom>
        </p:spPr>
        <p:txBody>
          <a:bodyPr spcFirstLastPara="1" vert="horz" wrap="square" lIns="91425" tIns="91425" rIns="91425" bIns="91425" rtlCol="0" anchor="t" anchorCtr="0">
            <a:normAutofit fontScale="52500" lnSpcReduction="20000"/>
          </a:bodyPr>
          <a:lstStyle/>
          <a:p>
            <a:r>
              <a:rPr lang="en-US" sz="4000" dirty="0"/>
              <a:t>In above screen we can see Naïve </a:t>
            </a:r>
            <a:r>
              <a:rPr lang="en-US" sz="4000" dirty="0" err="1"/>
              <a:t>Bayes</a:t>
            </a:r>
            <a:r>
              <a:rPr lang="en-US" sz="4000" dirty="0"/>
              <a:t> algorithm output values and now click on ‘Run Decision Tree Algorithm’ to run Decision Tree Algorithm</a:t>
            </a:r>
          </a:p>
        </p:txBody>
      </p:sp>
      <p:pic>
        <p:nvPicPr>
          <p:cNvPr id="7" name="Picture 6"/>
          <p:cNvPicPr/>
          <p:nvPr/>
        </p:nvPicPr>
        <p:blipFill>
          <a:blip r:embed="rId2"/>
          <a:stretch>
            <a:fillRect/>
          </a:stretch>
        </p:blipFill>
        <p:spPr>
          <a:xfrm>
            <a:off x="1706245" y="1817687"/>
            <a:ext cx="5731510" cy="322262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14290"/>
            <a:ext cx="8520600" cy="763931"/>
          </a:xfrm>
        </p:spPr>
        <p:txBody>
          <a:bodyPr>
            <a:normAutofit fontScale="90000"/>
          </a:bodyPr>
          <a:lstStyle/>
          <a:p>
            <a:r>
              <a:rPr lang="en-US" dirty="0"/>
              <a:t>SCREEN</a:t>
            </a:r>
          </a:p>
        </p:txBody>
      </p:sp>
      <p:sp>
        <p:nvSpPr>
          <p:cNvPr id="3" name="Text Placeholder 2"/>
          <p:cNvSpPr>
            <a:spLocks noGrp="1"/>
          </p:cNvSpPr>
          <p:nvPr>
            <p:ph type="body" idx="1"/>
          </p:nvPr>
        </p:nvSpPr>
        <p:spPr>
          <a:xfrm>
            <a:off x="357158" y="1071546"/>
            <a:ext cx="8520600" cy="4555200"/>
          </a:xfrm>
        </p:spPr>
        <p:txBody>
          <a:bodyPr/>
          <a:lstStyle/>
          <a:p>
            <a:endParaRPr lang="en-US" dirty="0"/>
          </a:p>
        </p:txBody>
      </p:sp>
      <p:sp>
        <p:nvSpPr>
          <p:cNvPr id="4" name="Title 1"/>
          <p:cNvSpPr txBox="1"/>
          <p:nvPr/>
        </p:nvSpPr>
        <p:spPr>
          <a:xfrm>
            <a:off x="285720" y="5786454"/>
            <a:ext cx="8520600" cy="763931"/>
          </a:xfrm>
          <a:prstGeom prst="rect">
            <a:avLst/>
          </a:prstGeom>
        </p:spPr>
        <p:txBody>
          <a:bodyPr spcFirstLastPara="1" vert="horz" wrap="square" lIns="91425" tIns="91425" rIns="91425" bIns="91425" rtlCol="0" anchor="t" anchorCtr="0">
            <a:normAutofit fontScale="97500"/>
          </a:bodyPr>
          <a:lstStyle/>
          <a:p>
            <a:endParaRPr lang="en-US" sz="1600" dirty="0"/>
          </a:p>
        </p:txBody>
      </p:sp>
      <p:sp>
        <p:nvSpPr>
          <p:cNvPr id="6" name="Title 1"/>
          <p:cNvSpPr txBox="1"/>
          <p:nvPr/>
        </p:nvSpPr>
        <p:spPr>
          <a:xfrm>
            <a:off x="357158" y="5786454"/>
            <a:ext cx="8520600" cy="763931"/>
          </a:xfrm>
          <a:prstGeom prst="rect">
            <a:avLst/>
          </a:prstGeom>
        </p:spPr>
        <p:txBody>
          <a:bodyPr spcFirstLastPara="1" vert="horz" wrap="square" lIns="91425" tIns="91425" rIns="91425" bIns="91425" rtlCol="0" anchor="t" anchorCtr="0">
            <a:normAutofit fontScale="52500" lnSpcReduction="20000"/>
          </a:bodyPr>
          <a:lstStyle/>
          <a:p>
            <a:r>
              <a:rPr lang="en-US" sz="4000" dirty="0"/>
              <a:t>Now click on ‘Accuracy Comparison Graph’ button to get accuracy of all algorithms</a:t>
            </a:r>
          </a:p>
        </p:txBody>
      </p:sp>
      <p:pic>
        <p:nvPicPr>
          <p:cNvPr id="7" name="Picture 6"/>
          <p:cNvPicPr/>
          <p:nvPr/>
        </p:nvPicPr>
        <p:blipFill>
          <a:blip r:embed="rId2"/>
          <a:stretch>
            <a:fillRect/>
          </a:stretch>
        </p:blipFill>
        <p:spPr>
          <a:xfrm>
            <a:off x="1706245" y="1817687"/>
            <a:ext cx="5731510" cy="32226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7158" y="1772816"/>
            <a:ext cx="8520600" cy="3890389"/>
          </a:xfrm>
        </p:spPr>
        <p:txBody>
          <a:bodyPr>
            <a:noAutofit/>
          </a:bodyPr>
          <a:lstStyle/>
          <a:p>
            <a:pPr>
              <a:buNone/>
            </a:pPr>
            <a:r>
              <a:rPr lang="en-US" sz="2800" b="1" dirty="0">
                <a:latin typeface="Times New Roman" panose="02020603050405020304" pitchFamily="18" charset="0"/>
                <a:cs typeface="Times New Roman" panose="02020603050405020304" pitchFamily="18" charset="0"/>
              </a:rPr>
              <a:t>MOTIVATION:</a:t>
            </a:r>
          </a:p>
          <a:p>
            <a:pPr algn="just">
              <a:buNone/>
            </a:pPr>
            <a:r>
              <a:rPr lang="en-US" sz="2800" dirty="0"/>
              <a:t>    		</a:t>
            </a:r>
            <a:r>
              <a:rPr lang="en-US" sz="2000" dirty="0">
                <a:latin typeface="Times New Roman" panose="02020603050405020304" pitchFamily="18" charset="0"/>
                <a:cs typeface="Times New Roman" panose="02020603050405020304" pitchFamily="18" charset="0"/>
              </a:rPr>
              <a:t>With the emergence of artificial intelligence (AI) techniques, learning-based approaches for detecting cyber attacks, have become further improved, and they have achieved significant results in many studies. However, owing to constantly evolving cyber attacks, it is still highly challenging to protect IT systems against threats and malicious behaviors in networks. Because of various network intrusions and malicious activities, effective defenses and security considerations were given high priority for finding reliable solutions.</a:t>
            </a:r>
          </a:p>
          <a:p>
            <a:pPr algn="just">
              <a:buNone/>
            </a:pPr>
            <a:endParaRPr lang="en-US" sz="2000" dirty="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a:p>
            <a:pPr>
              <a:buNone/>
            </a:pPr>
            <a:endParaRPr lang="en-US" sz="20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99984999-6831-7D7B-F3FA-018336513AE8}"/>
              </a:ext>
            </a:extLst>
          </p:cNvPr>
          <p:cNvSpPr>
            <a:spLocks noGrp="1"/>
          </p:cNvSpPr>
          <p:nvPr>
            <p:ph type="title"/>
          </p:nvPr>
        </p:nvSpPr>
        <p:spPr>
          <a:xfrm>
            <a:off x="539552" y="812995"/>
            <a:ext cx="8520600" cy="763600"/>
          </a:xfrm>
        </p:spPr>
        <p:txBody>
          <a:bodyPr>
            <a:normAutofit/>
          </a:bodyPr>
          <a:lstStyle/>
          <a:p>
            <a:pPr algn="l"/>
            <a:r>
              <a:rPr lang="en-US" sz="3200" b="1" dirty="0">
                <a:latin typeface="Times New Roman" panose="02020603050405020304" pitchFamily="18" charset="0"/>
                <a:cs typeface="Times New Roman" panose="02020603050405020304" pitchFamily="18" charset="0"/>
              </a:rPr>
              <a:t>INTRODUCTION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14290"/>
            <a:ext cx="8520600" cy="763931"/>
          </a:xfrm>
        </p:spPr>
        <p:txBody>
          <a:bodyPr>
            <a:normAutofit fontScale="90000"/>
          </a:bodyPr>
          <a:lstStyle/>
          <a:p>
            <a:r>
              <a:rPr lang="en-US" dirty="0"/>
              <a:t>SCREEN</a:t>
            </a:r>
          </a:p>
        </p:txBody>
      </p:sp>
      <p:sp>
        <p:nvSpPr>
          <p:cNvPr id="3" name="Text Placeholder 2"/>
          <p:cNvSpPr>
            <a:spLocks noGrp="1"/>
          </p:cNvSpPr>
          <p:nvPr>
            <p:ph type="body" idx="1"/>
          </p:nvPr>
        </p:nvSpPr>
        <p:spPr>
          <a:xfrm>
            <a:off x="357158" y="1071546"/>
            <a:ext cx="8520600" cy="4555200"/>
          </a:xfrm>
        </p:spPr>
        <p:txBody>
          <a:bodyPr/>
          <a:lstStyle/>
          <a:p>
            <a:endParaRPr lang="en-US" dirty="0"/>
          </a:p>
        </p:txBody>
      </p:sp>
      <p:sp>
        <p:nvSpPr>
          <p:cNvPr id="4" name="Title 1"/>
          <p:cNvSpPr txBox="1"/>
          <p:nvPr/>
        </p:nvSpPr>
        <p:spPr>
          <a:xfrm>
            <a:off x="285720" y="5786454"/>
            <a:ext cx="8520600" cy="763931"/>
          </a:xfrm>
          <a:prstGeom prst="rect">
            <a:avLst/>
          </a:prstGeom>
        </p:spPr>
        <p:txBody>
          <a:bodyPr spcFirstLastPara="1" vert="horz" wrap="square" lIns="91425" tIns="91425" rIns="91425" bIns="91425" rtlCol="0" anchor="t" anchorCtr="0">
            <a:normAutofit fontScale="97500"/>
          </a:bodyPr>
          <a:lstStyle/>
          <a:p>
            <a:endParaRPr lang="en-US" sz="1600" dirty="0"/>
          </a:p>
        </p:txBody>
      </p:sp>
      <p:sp>
        <p:nvSpPr>
          <p:cNvPr id="6" name="Title 1"/>
          <p:cNvSpPr txBox="1"/>
          <p:nvPr/>
        </p:nvSpPr>
        <p:spPr>
          <a:xfrm>
            <a:off x="357158" y="5786454"/>
            <a:ext cx="8520600" cy="763931"/>
          </a:xfrm>
          <a:prstGeom prst="rect">
            <a:avLst/>
          </a:prstGeom>
        </p:spPr>
        <p:txBody>
          <a:bodyPr spcFirstLastPara="1" vert="horz" wrap="square" lIns="91425" tIns="91425" rIns="91425" bIns="91425" rtlCol="0" anchor="t" anchorCtr="0">
            <a:normAutofit fontScale="30000" lnSpcReduction="20000"/>
          </a:bodyPr>
          <a:lstStyle/>
          <a:p>
            <a:r>
              <a:rPr lang="en-US" sz="4000" dirty="0"/>
              <a:t>In above graph x-axis represents algorithm name and y-axis represents accuracy of those algorithms and from above graph we can conclude that LSTM and CNN perform well. Now click on Precision Comparison Graph’ to get below graph</a:t>
            </a:r>
          </a:p>
          <a:p>
            <a:r>
              <a:rPr lang="en-US" sz="4000" dirty="0"/>
              <a:t> </a:t>
            </a:r>
          </a:p>
        </p:txBody>
      </p:sp>
      <p:pic>
        <p:nvPicPr>
          <p:cNvPr id="7" name="Picture 6"/>
          <p:cNvPicPr/>
          <p:nvPr/>
        </p:nvPicPr>
        <p:blipFill>
          <a:blip r:embed="rId2"/>
          <a:stretch>
            <a:fillRect/>
          </a:stretch>
        </p:blipFill>
        <p:spPr>
          <a:xfrm>
            <a:off x="1706245" y="1817687"/>
            <a:ext cx="5731510" cy="322262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14290"/>
            <a:ext cx="8520600" cy="763931"/>
          </a:xfrm>
        </p:spPr>
        <p:txBody>
          <a:bodyPr>
            <a:normAutofit fontScale="90000"/>
          </a:bodyPr>
          <a:lstStyle/>
          <a:p>
            <a:r>
              <a:rPr lang="en-US" dirty="0"/>
              <a:t>SCREEN</a:t>
            </a:r>
          </a:p>
        </p:txBody>
      </p:sp>
      <p:sp>
        <p:nvSpPr>
          <p:cNvPr id="3" name="Text Placeholder 2"/>
          <p:cNvSpPr>
            <a:spLocks noGrp="1"/>
          </p:cNvSpPr>
          <p:nvPr>
            <p:ph type="body" idx="1"/>
          </p:nvPr>
        </p:nvSpPr>
        <p:spPr>
          <a:xfrm>
            <a:off x="357158" y="1071546"/>
            <a:ext cx="8520600" cy="4555200"/>
          </a:xfrm>
        </p:spPr>
        <p:txBody>
          <a:bodyPr/>
          <a:lstStyle/>
          <a:p>
            <a:endParaRPr lang="en-US" dirty="0"/>
          </a:p>
        </p:txBody>
      </p:sp>
      <p:sp>
        <p:nvSpPr>
          <p:cNvPr id="4" name="Title 1"/>
          <p:cNvSpPr txBox="1"/>
          <p:nvPr/>
        </p:nvSpPr>
        <p:spPr>
          <a:xfrm>
            <a:off x="285720" y="5786454"/>
            <a:ext cx="8520600" cy="763931"/>
          </a:xfrm>
          <a:prstGeom prst="rect">
            <a:avLst/>
          </a:prstGeom>
        </p:spPr>
        <p:txBody>
          <a:bodyPr spcFirstLastPara="1" vert="horz" wrap="square" lIns="91425" tIns="91425" rIns="91425" bIns="91425" rtlCol="0" anchor="t" anchorCtr="0">
            <a:normAutofit fontScale="97500"/>
          </a:bodyPr>
          <a:lstStyle/>
          <a:p>
            <a:endParaRPr lang="en-US" sz="1600" dirty="0"/>
          </a:p>
        </p:txBody>
      </p:sp>
      <p:sp>
        <p:nvSpPr>
          <p:cNvPr id="6" name="Title 1"/>
          <p:cNvSpPr txBox="1"/>
          <p:nvPr/>
        </p:nvSpPr>
        <p:spPr>
          <a:xfrm>
            <a:off x="357158" y="5786454"/>
            <a:ext cx="8520600" cy="763931"/>
          </a:xfrm>
          <a:prstGeom prst="rect">
            <a:avLst/>
          </a:prstGeom>
        </p:spPr>
        <p:txBody>
          <a:bodyPr spcFirstLastPara="1" vert="horz" wrap="square" lIns="91425" tIns="91425" rIns="91425" bIns="91425" rtlCol="0" anchor="t" anchorCtr="0">
            <a:normAutofit fontScale="52500" lnSpcReduction="20000"/>
          </a:bodyPr>
          <a:lstStyle/>
          <a:p>
            <a:r>
              <a:rPr lang="en-US" sz="4000" dirty="0"/>
              <a:t>In above graph CNN is performing well and now click on ‘Recall Comparison Graph’</a:t>
            </a:r>
          </a:p>
        </p:txBody>
      </p:sp>
      <p:pic>
        <p:nvPicPr>
          <p:cNvPr id="7" name="Picture 6"/>
          <p:cNvPicPr/>
          <p:nvPr/>
        </p:nvPicPr>
        <p:blipFill>
          <a:blip r:embed="rId2"/>
          <a:stretch>
            <a:fillRect/>
          </a:stretch>
        </p:blipFill>
        <p:spPr>
          <a:xfrm>
            <a:off x="1706245" y="1817687"/>
            <a:ext cx="5731510" cy="322262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14290"/>
            <a:ext cx="8520600" cy="763931"/>
          </a:xfrm>
        </p:spPr>
        <p:txBody>
          <a:bodyPr>
            <a:normAutofit fontScale="90000"/>
          </a:bodyPr>
          <a:lstStyle/>
          <a:p>
            <a:r>
              <a:rPr lang="en-US" dirty="0"/>
              <a:t>SCREEN</a:t>
            </a:r>
          </a:p>
        </p:txBody>
      </p:sp>
      <p:sp>
        <p:nvSpPr>
          <p:cNvPr id="3" name="Text Placeholder 2"/>
          <p:cNvSpPr>
            <a:spLocks noGrp="1"/>
          </p:cNvSpPr>
          <p:nvPr>
            <p:ph type="body" idx="1"/>
          </p:nvPr>
        </p:nvSpPr>
        <p:spPr>
          <a:xfrm>
            <a:off x="357158" y="1071546"/>
            <a:ext cx="8520600" cy="4555200"/>
          </a:xfrm>
        </p:spPr>
        <p:txBody>
          <a:bodyPr/>
          <a:lstStyle/>
          <a:p>
            <a:endParaRPr lang="en-US" dirty="0"/>
          </a:p>
        </p:txBody>
      </p:sp>
      <p:sp>
        <p:nvSpPr>
          <p:cNvPr id="4" name="Title 1"/>
          <p:cNvSpPr txBox="1"/>
          <p:nvPr/>
        </p:nvSpPr>
        <p:spPr>
          <a:xfrm>
            <a:off x="285720" y="5786454"/>
            <a:ext cx="8520600" cy="763931"/>
          </a:xfrm>
          <a:prstGeom prst="rect">
            <a:avLst/>
          </a:prstGeom>
        </p:spPr>
        <p:txBody>
          <a:bodyPr spcFirstLastPara="1" vert="horz" wrap="square" lIns="91425" tIns="91425" rIns="91425" bIns="91425" rtlCol="0" anchor="t" anchorCtr="0">
            <a:normAutofit fontScale="97500"/>
          </a:bodyPr>
          <a:lstStyle/>
          <a:p>
            <a:endParaRPr lang="en-US" sz="1600" dirty="0"/>
          </a:p>
        </p:txBody>
      </p:sp>
      <p:sp>
        <p:nvSpPr>
          <p:cNvPr id="6" name="Title 1"/>
          <p:cNvSpPr txBox="1"/>
          <p:nvPr/>
        </p:nvSpPr>
        <p:spPr>
          <a:xfrm>
            <a:off x="357158" y="5786454"/>
            <a:ext cx="8520600" cy="763931"/>
          </a:xfrm>
          <a:prstGeom prst="rect">
            <a:avLst/>
          </a:prstGeom>
        </p:spPr>
        <p:txBody>
          <a:bodyPr spcFirstLastPara="1" vert="horz" wrap="square" lIns="91425" tIns="91425" rIns="91425" bIns="91425" rtlCol="0" anchor="t" anchorCtr="0">
            <a:normAutofit fontScale="52500" lnSpcReduction="20000"/>
          </a:bodyPr>
          <a:lstStyle/>
          <a:p>
            <a:r>
              <a:rPr lang="en-US" sz="4000" dirty="0"/>
              <a:t>In above graph LSTM is performing well and now click on </a:t>
            </a:r>
            <a:r>
              <a:rPr lang="en-US" sz="4000" dirty="0" err="1"/>
              <a:t>FMeasure</a:t>
            </a:r>
            <a:r>
              <a:rPr lang="en-US" sz="4000" dirty="0"/>
              <a:t> Comparison Graph button to get below graph</a:t>
            </a:r>
          </a:p>
        </p:txBody>
      </p:sp>
      <p:pic>
        <p:nvPicPr>
          <p:cNvPr id="7" name="Picture 6"/>
          <p:cNvPicPr/>
          <p:nvPr/>
        </p:nvPicPr>
        <p:blipFill>
          <a:blip r:embed="rId2"/>
          <a:stretch>
            <a:fillRect/>
          </a:stretch>
        </p:blipFill>
        <p:spPr>
          <a:xfrm>
            <a:off x="1706245" y="1817687"/>
            <a:ext cx="5731510" cy="322262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14290"/>
            <a:ext cx="8520600" cy="763931"/>
          </a:xfrm>
        </p:spPr>
        <p:txBody>
          <a:bodyPr>
            <a:normAutofit fontScale="90000"/>
          </a:bodyPr>
          <a:lstStyle/>
          <a:p>
            <a:r>
              <a:rPr lang="en-US" dirty="0"/>
              <a:t>SCREEN</a:t>
            </a:r>
          </a:p>
        </p:txBody>
      </p:sp>
      <p:sp>
        <p:nvSpPr>
          <p:cNvPr id="3" name="Text Placeholder 2"/>
          <p:cNvSpPr>
            <a:spLocks noGrp="1"/>
          </p:cNvSpPr>
          <p:nvPr>
            <p:ph type="body" idx="1"/>
          </p:nvPr>
        </p:nvSpPr>
        <p:spPr>
          <a:xfrm>
            <a:off x="357158" y="1071546"/>
            <a:ext cx="8520600" cy="4555200"/>
          </a:xfrm>
        </p:spPr>
        <p:txBody>
          <a:bodyPr/>
          <a:lstStyle/>
          <a:p>
            <a:endParaRPr lang="en-US" dirty="0"/>
          </a:p>
        </p:txBody>
      </p:sp>
      <p:sp>
        <p:nvSpPr>
          <p:cNvPr id="4" name="Title 1"/>
          <p:cNvSpPr txBox="1"/>
          <p:nvPr/>
        </p:nvSpPr>
        <p:spPr>
          <a:xfrm>
            <a:off x="285720" y="5786454"/>
            <a:ext cx="8520600" cy="763931"/>
          </a:xfrm>
          <a:prstGeom prst="rect">
            <a:avLst/>
          </a:prstGeom>
        </p:spPr>
        <p:txBody>
          <a:bodyPr spcFirstLastPara="1" vert="horz" wrap="square" lIns="91425" tIns="91425" rIns="91425" bIns="91425" rtlCol="0" anchor="t" anchorCtr="0">
            <a:normAutofit fontScale="97500"/>
          </a:bodyPr>
          <a:lstStyle/>
          <a:p>
            <a:endParaRPr lang="en-US" sz="1600" dirty="0"/>
          </a:p>
        </p:txBody>
      </p:sp>
      <p:sp>
        <p:nvSpPr>
          <p:cNvPr id="6" name="Title 1"/>
          <p:cNvSpPr txBox="1"/>
          <p:nvPr/>
        </p:nvSpPr>
        <p:spPr>
          <a:xfrm>
            <a:off x="357158" y="5786454"/>
            <a:ext cx="8520600" cy="763931"/>
          </a:xfrm>
          <a:prstGeom prst="rect">
            <a:avLst/>
          </a:prstGeom>
        </p:spPr>
        <p:txBody>
          <a:bodyPr spcFirstLastPara="1" vert="horz" wrap="square" lIns="91425" tIns="91425" rIns="91425" bIns="91425" rtlCol="0" anchor="t" anchorCtr="0">
            <a:normAutofit fontScale="52500" lnSpcReduction="20000"/>
          </a:bodyPr>
          <a:lstStyle/>
          <a:p>
            <a:r>
              <a:rPr lang="en-US" sz="4000" dirty="0"/>
              <a:t>From all comparison graph we can see LSTM and CNN performing well with accuracy, recall and precision.</a:t>
            </a:r>
          </a:p>
        </p:txBody>
      </p:sp>
      <p:pic>
        <p:nvPicPr>
          <p:cNvPr id="7" name="Picture 6"/>
          <p:cNvPicPr/>
          <p:nvPr/>
        </p:nvPicPr>
        <p:blipFill>
          <a:blip r:embed="rId2"/>
          <a:stretch>
            <a:fillRect/>
          </a:stretch>
        </p:blipFill>
        <p:spPr>
          <a:xfrm>
            <a:off x="1706245" y="1817687"/>
            <a:ext cx="5731510" cy="322262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357166"/>
            <a:ext cx="8520600" cy="763600"/>
          </a:xfrm>
        </p:spPr>
        <p:txBody>
          <a:bodyPr>
            <a:noAutofit/>
          </a:bodyPr>
          <a:lstStyle/>
          <a:p>
            <a:r>
              <a:rPr lang="en-US" sz="4000" b="1" dirty="0">
                <a:latin typeface="Times New Roman" panose="02020603050405020304" pitchFamily="18" charset="0"/>
                <a:cs typeface="Times New Roman" panose="02020603050405020304" pitchFamily="18" charset="0"/>
              </a:rPr>
              <a:t>CONCLUSION</a:t>
            </a:r>
          </a:p>
        </p:txBody>
      </p:sp>
      <p:sp>
        <p:nvSpPr>
          <p:cNvPr id="3" name="Text Placeholder 2"/>
          <p:cNvSpPr>
            <a:spLocks noGrp="1"/>
          </p:cNvSpPr>
          <p:nvPr>
            <p:ph type="body" idx="1"/>
          </p:nvPr>
        </p:nvSpPr>
        <p:spPr>
          <a:xfrm>
            <a:off x="428596" y="1428736"/>
            <a:ext cx="8520600" cy="4555200"/>
          </a:xfrm>
        </p:spPr>
        <p:txBody>
          <a:bodyPr>
            <a:normAutofit fontScale="62500" lnSpcReduction="20000"/>
          </a:bodyPr>
          <a:lstStyle/>
          <a:p>
            <a:r>
              <a:rPr lang="en-US" dirty="0"/>
              <a:t>In this paper, we have proposed the AI-SIEM system using event profiles and artificial neural networks. The novelty of our work lies in condensing very large-scale data into event profiles and using the deep learning-based detection methods for enhanced cyber-threat detection ability. The AI-SIEM system enables the security analysts to deal with significant security alerts promptly and efficiently by comparing </a:t>
            </a:r>
            <a:r>
              <a:rPr lang="en-US" dirty="0" err="1"/>
              <a:t>longterm</a:t>
            </a:r>
            <a:r>
              <a:rPr lang="en-US" dirty="0"/>
              <a:t> security data. By reducing false positive alerts, it can also help the security analysts to rapidly respond to cyber threats dispersed across a large number of security events.</a:t>
            </a:r>
          </a:p>
          <a:p>
            <a:r>
              <a:rPr lang="en-US" dirty="0"/>
              <a:t>For the evaluation of performance, we performed a performance comparison using two benchmark datasets (NSLKDD, CICIDS2017) and two datasets collected in the real world. First, based on the comparison experiment with other methods, using widely known benchmark datasets, we showed that our mechanisms can be applied as one of </a:t>
            </a:r>
            <a:r>
              <a:rPr lang="en-US" dirty="0" err="1"/>
              <a:t>thelearning</a:t>
            </a:r>
            <a:r>
              <a:rPr lang="en-US" dirty="0"/>
              <a:t>-based models for network intrusion detection. Second, through the evaluation using two real datasets, we presented promising results that our technology also outperformed conventional machine learning methods in terms of accurate classifications.</a:t>
            </a:r>
          </a:p>
          <a:p>
            <a:pPr>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b="1" dirty="0">
                <a:latin typeface="Times New Roman" panose="02020603050405020304" pitchFamily="18" charset="0"/>
                <a:cs typeface="Times New Roman" panose="02020603050405020304" pitchFamily="18" charset="0"/>
              </a:rPr>
              <a:t>FUTURE ENHANCEMENT</a:t>
            </a:r>
          </a:p>
        </p:txBody>
      </p:sp>
      <p:sp>
        <p:nvSpPr>
          <p:cNvPr id="3" name="Text Placeholder 2"/>
          <p:cNvSpPr>
            <a:spLocks noGrp="1"/>
          </p:cNvSpPr>
          <p:nvPr>
            <p:ph type="body" idx="1"/>
          </p:nvPr>
        </p:nvSpPr>
        <p:spPr/>
        <p:txBody>
          <a:bodyPr>
            <a:normAutofit fontScale="92500" lnSpcReduction="10000"/>
          </a:bodyPr>
          <a:lstStyle/>
          <a:p>
            <a:r>
              <a:rPr lang="en-US" dirty="0"/>
              <a:t>In the future, to address the evolving problem of cyber attacks, we will focus on enhancing earlier threat predictions through the multiple deep learning approach to discovering the long-term patterns in history data. In addition, to improve the precision of labeled dataset for supervised-learning and construct good learning datasets, many SOC analysts will make efforts directly to record labels of raw security events one by one over several months.</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REFERENCE</a:t>
            </a:r>
          </a:p>
        </p:txBody>
      </p:sp>
      <p:sp>
        <p:nvSpPr>
          <p:cNvPr id="3" name="Text Placeholder 2"/>
          <p:cNvSpPr>
            <a:spLocks noGrp="1"/>
          </p:cNvSpPr>
          <p:nvPr>
            <p:ph type="body" idx="1"/>
          </p:nvPr>
        </p:nvSpPr>
        <p:spPr/>
        <p:txBody>
          <a:bodyPr>
            <a:normAutofit fontScale="32500" lnSpcReduction="20000"/>
          </a:bodyPr>
          <a:lstStyle/>
          <a:p>
            <a:pPr>
              <a:buNone/>
            </a:pPr>
            <a:r>
              <a:rPr lang="en-US" b="1" dirty="0">
                <a:latin typeface="Times New Roman" panose="02020603050405020304" pitchFamily="18" charset="0"/>
                <a:cs typeface="Times New Roman" panose="02020603050405020304" pitchFamily="18" charset="0"/>
              </a:rPr>
              <a:t>TEXTBOOKS: </a:t>
            </a:r>
          </a:p>
          <a:p>
            <a:pPr lvl="0">
              <a:buNone/>
            </a:pPr>
            <a:r>
              <a:rPr lang="en-US" b="1" dirty="0"/>
              <a:t>Programming Python:-Mark Lutz</a:t>
            </a:r>
            <a:endParaRPr lang="en-US" dirty="0"/>
          </a:p>
          <a:p>
            <a:pPr lvl="0">
              <a:buNone/>
            </a:pPr>
            <a:r>
              <a:rPr lang="en-US" b="1" dirty="0"/>
              <a:t> Head First Python:-Paul Barry</a:t>
            </a:r>
            <a:endParaRPr lang="en-US" dirty="0"/>
          </a:p>
          <a:p>
            <a:pPr lvl="0">
              <a:buNone/>
            </a:pPr>
            <a:r>
              <a:rPr lang="en-US" b="1" dirty="0"/>
              <a:t>Core Python Programming:-R. </a:t>
            </a:r>
            <a:r>
              <a:rPr lang="en-US" b="1" dirty="0" err="1"/>
              <a:t>Nageswara</a:t>
            </a:r>
            <a:r>
              <a:rPr lang="en-US" b="1" dirty="0"/>
              <a:t> </a:t>
            </a:r>
            <a:r>
              <a:rPr lang="en-US" b="1" dirty="0" err="1"/>
              <a:t>Rao</a:t>
            </a:r>
            <a:endParaRPr lang="en-US" dirty="0"/>
          </a:p>
          <a:p>
            <a:pPr lvl="0">
              <a:buNone/>
            </a:pPr>
            <a:r>
              <a:rPr lang="en-US" b="1" dirty="0"/>
              <a:t>Learning with Python:-Allen B. Downey</a:t>
            </a:r>
            <a:endParaRPr lang="en-US" dirty="0"/>
          </a:p>
          <a:p>
            <a:pPr>
              <a:buNone/>
            </a:pPr>
            <a:r>
              <a:rPr lang="en-US" b="1" dirty="0"/>
              <a:t> </a:t>
            </a:r>
            <a:endParaRPr lang="en-US" dirty="0"/>
          </a:p>
          <a:p>
            <a:pPr>
              <a:buNone/>
            </a:pPr>
            <a:r>
              <a:rPr lang="en-US" b="1" dirty="0"/>
              <a:t>JOURNALS:</a:t>
            </a:r>
            <a:endParaRPr lang="en-US" dirty="0"/>
          </a:p>
          <a:p>
            <a:pPr>
              <a:buNone/>
            </a:pPr>
            <a:r>
              <a:rPr lang="en-US" sz="3700" dirty="0"/>
              <a:t>[1] S. </a:t>
            </a:r>
            <a:r>
              <a:rPr lang="en-US" sz="3700" dirty="0" err="1"/>
              <a:t>Naseer</a:t>
            </a:r>
            <a:r>
              <a:rPr lang="en-US" sz="3700" dirty="0"/>
              <a:t>, Y. </a:t>
            </a:r>
            <a:r>
              <a:rPr lang="en-US" sz="3700" dirty="0" err="1"/>
              <a:t>Saleem</a:t>
            </a:r>
            <a:r>
              <a:rPr lang="en-US" sz="3700" dirty="0"/>
              <a:t>, S. Khalid, M. K. </a:t>
            </a:r>
            <a:r>
              <a:rPr lang="en-US" sz="3700" dirty="0" err="1"/>
              <a:t>Bashir</a:t>
            </a:r>
            <a:r>
              <a:rPr lang="en-US" sz="3700" dirty="0"/>
              <a:t>, J. Han, M. M. </a:t>
            </a:r>
            <a:r>
              <a:rPr lang="en-US" sz="3700" dirty="0" err="1"/>
              <a:t>Iqbal,K</a:t>
            </a:r>
            <a:r>
              <a:rPr lang="en-US" sz="3700" dirty="0"/>
              <a:t>. Han, "Enhanced Network Anomaly Detection Based on </a:t>
            </a:r>
            <a:r>
              <a:rPr lang="en-US" sz="3700" dirty="0" err="1"/>
              <a:t>DeepNeural</a:t>
            </a:r>
            <a:r>
              <a:rPr lang="en-US" sz="3700" dirty="0"/>
              <a:t> Networks," </a:t>
            </a:r>
            <a:r>
              <a:rPr lang="en-US" sz="3700" i="1" dirty="0"/>
              <a:t>IEEE Access</a:t>
            </a:r>
            <a:r>
              <a:rPr lang="en-US" sz="3700" dirty="0"/>
              <a:t>, vol. 6, pp. 48231-48246, 2018.</a:t>
            </a:r>
          </a:p>
          <a:p>
            <a:pPr>
              <a:buNone/>
            </a:pPr>
            <a:r>
              <a:rPr lang="en-US" sz="3700" dirty="0"/>
              <a:t> </a:t>
            </a:r>
          </a:p>
          <a:p>
            <a:pPr>
              <a:buNone/>
            </a:pPr>
            <a:r>
              <a:rPr lang="en-US" sz="3700" dirty="0"/>
              <a:t>[2] B. Zhang, G. </a:t>
            </a:r>
            <a:r>
              <a:rPr lang="en-US" sz="3700" dirty="0" err="1"/>
              <a:t>Hu</a:t>
            </a:r>
            <a:r>
              <a:rPr lang="en-US" sz="3700" dirty="0"/>
              <a:t>, Z. Zhou, Y. Zhang, P. </a:t>
            </a:r>
            <a:r>
              <a:rPr lang="en-US" sz="3700" dirty="0" err="1"/>
              <a:t>Qiao</a:t>
            </a:r>
            <a:r>
              <a:rPr lang="en-US" sz="3700" dirty="0"/>
              <a:t>, L. Chang, "</a:t>
            </a:r>
            <a:r>
              <a:rPr lang="en-US" sz="3700" dirty="0" err="1"/>
              <a:t>NetworkIntrusion</a:t>
            </a:r>
            <a:r>
              <a:rPr lang="en-US" sz="3700" dirty="0"/>
              <a:t> Detection Based on Directed Acyclic Graph and Belief </a:t>
            </a:r>
            <a:r>
              <a:rPr lang="en-US" sz="3700" dirty="0" err="1"/>
              <a:t>RuleBase</a:t>
            </a:r>
            <a:r>
              <a:rPr lang="en-US" sz="3700" dirty="0"/>
              <a:t>", </a:t>
            </a:r>
            <a:r>
              <a:rPr lang="en-US" sz="3700" i="1" dirty="0"/>
              <a:t>ETRI Journal</a:t>
            </a:r>
            <a:r>
              <a:rPr lang="en-US" sz="3700" dirty="0"/>
              <a:t>, vol. 39, no. 4, pp. 592-604, Aug. 2017</a:t>
            </a:r>
          </a:p>
          <a:p>
            <a:pPr>
              <a:buNone/>
            </a:pPr>
            <a:r>
              <a:rPr lang="en-US" sz="3700" dirty="0"/>
              <a:t> </a:t>
            </a:r>
          </a:p>
          <a:p>
            <a:pPr>
              <a:buNone/>
            </a:pPr>
            <a:r>
              <a:rPr lang="en-US" sz="3700" dirty="0"/>
              <a:t>[3] W. Wang, Y. </a:t>
            </a:r>
            <a:r>
              <a:rPr lang="en-US" sz="3700" dirty="0" err="1"/>
              <a:t>Sheng</a:t>
            </a:r>
            <a:r>
              <a:rPr lang="en-US" sz="3700" dirty="0"/>
              <a:t> and J. Wang, "HAST-IDS: Learning </a:t>
            </a:r>
            <a:r>
              <a:rPr lang="en-US" sz="3700" dirty="0" err="1"/>
              <a:t>hierarchicalspatial</a:t>
            </a:r>
            <a:r>
              <a:rPr lang="en-US" sz="3700" dirty="0"/>
              <a:t>-temporal features using deep neural networks to </a:t>
            </a:r>
            <a:r>
              <a:rPr lang="en-US" sz="3700" dirty="0" err="1"/>
              <a:t>improveintrusion</a:t>
            </a:r>
            <a:r>
              <a:rPr lang="en-US" sz="3700" dirty="0"/>
              <a:t> detection," </a:t>
            </a:r>
            <a:r>
              <a:rPr lang="en-US" sz="3700" i="1" dirty="0"/>
              <a:t>IEEE Access</a:t>
            </a:r>
            <a:r>
              <a:rPr lang="en-US" sz="3700" dirty="0"/>
              <a:t>, vol. 6, no. 99, pp. 1792-1806,2018.</a:t>
            </a:r>
          </a:p>
          <a:p>
            <a:pPr>
              <a:buNone/>
            </a:pPr>
            <a:r>
              <a:rPr lang="en-US" sz="3700" dirty="0"/>
              <a:t> </a:t>
            </a:r>
          </a:p>
          <a:p>
            <a:pPr>
              <a:buNone/>
            </a:pPr>
            <a:r>
              <a:rPr lang="en-US" sz="3700" dirty="0"/>
              <a:t>[4] M. K. Hussein, N. Bin </a:t>
            </a:r>
            <a:r>
              <a:rPr lang="en-US" sz="3700" dirty="0" err="1"/>
              <a:t>Zainal</a:t>
            </a:r>
            <a:r>
              <a:rPr lang="en-US" sz="3700" dirty="0"/>
              <a:t> and A. N. </a:t>
            </a:r>
            <a:r>
              <a:rPr lang="en-US" sz="3700" dirty="0" err="1"/>
              <a:t>Jaber</a:t>
            </a:r>
            <a:r>
              <a:rPr lang="en-US" sz="3700" dirty="0"/>
              <a:t>, "Data security </a:t>
            </a:r>
            <a:r>
              <a:rPr lang="en-US" sz="3700" dirty="0" err="1"/>
              <a:t>analysisfor</a:t>
            </a:r>
            <a:r>
              <a:rPr lang="en-US" sz="3700" dirty="0"/>
              <a:t> </a:t>
            </a:r>
            <a:r>
              <a:rPr lang="en-US" sz="3700" dirty="0" err="1"/>
              <a:t>DDoS</a:t>
            </a:r>
            <a:r>
              <a:rPr lang="en-US" sz="3700" dirty="0"/>
              <a:t> defense of cloud based networks," </a:t>
            </a:r>
            <a:r>
              <a:rPr lang="en-US" sz="3700" i="1" dirty="0"/>
              <a:t>2015 IEEE </a:t>
            </a:r>
            <a:r>
              <a:rPr lang="en-US" sz="3700" i="1" dirty="0" err="1"/>
              <a:t>StudentConference</a:t>
            </a:r>
            <a:r>
              <a:rPr lang="en-US" sz="3700" i="1" dirty="0"/>
              <a:t> on Research and Development (</a:t>
            </a:r>
            <a:r>
              <a:rPr lang="en-US" sz="3700" i="1" dirty="0" err="1"/>
              <a:t>SCOReD</a:t>
            </a:r>
            <a:r>
              <a:rPr lang="en-US" sz="3700" i="1" dirty="0"/>
              <a:t>)</a:t>
            </a:r>
            <a:r>
              <a:rPr lang="en-US" sz="3700" dirty="0"/>
              <a:t>, </a:t>
            </a:r>
            <a:r>
              <a:rPr lang="en-US" sz="3700" dirty="0" err="1"/>
              <a:t>KualaLumpur</a:t>
            </a:r>
            <a:r>
              <a:rPr lang="en-US" sz="3700" dirty="0"/>
              <a:t>, 2015, pp. 305-310.</a:t>
            </a:r>
          </a:p>
          <a:p>
            <a:pPr>
              <a:buNone/>
            </a:pPr>
            <a:r>
              <a:rPr lang="en-US" sz="3700" dirty="0"/>
              <a:t> </a:t>
            </a:r>
          </a:p>
          <a:p>
            <a:pPr>
              <a:buNone/>
            </a:pPr>
            <a:r>
              <a:rPr lang="en-US" sz="3700" dirty="0"/>
              <a:t>[5] S. </a:t>
            </a:r>
            <a:r>
              <a:rPr lang="en-US" sz="3700" dirty="0" err="1"/>
              <a:t>Sandeep</a:t>
            </a:r>
            <a:r>
              <a:rPr lang="en-US" sz="3700" dirty="0"/>
              <a:t> </a:t>
            </a:r>
            <a:r>
              <a:rPr lang="en-US" sz="3700" dirty="0" err="1"/>
              <a:t>Sekharan</a:t>
            </a:r>
            <a:r>
              <a:rPr lang="en-US" sz="3700" dirty="0"/>
              <a:t>, K. </a:t>
            </a:r>
            <a:r>
              <a:rPr lang="en-US" sz="3700" dirty="0" err="1"/>
              <a:t>Kandasamy</a:t>
            </a:r>
            <a:r>
              <a:rPr lang="en-US" sz="3700" dirty="0"/>
              <a:t>, "Profiling SIEM tools </a:t>
            </a:r>
            <a:r>
              <a:rPr lang="en-US" sz="3700" dirty="0" err="1"/>
              <a:t>andcorrelation</a:t>
            </a:r>
            <a:r>
              <a:rPr lang="en-US" sz="3700" dirty="0"/>
              <a:t> engines for security analytics," </a:t>
            </a:r>
            <a:r>
              <a:rPr lang="en-US" sz="3700" i="1" dirty="0"/>
              <a:t>In Proc. Int. </a:t>
            </a:r>
            <a:r>
              <a:rPr lang="en-US" sz="3700" i="1" dirty="0" err="1"/>
              <a:t>Conf.Wireless</a:t>
            </a:r>
            <a:r>
              <a:rPr lang="en-US" sz="3700" i="1" dirty="0"/>
              <a:t> Com., Signal </a:t>
            </a:r>
            <a:r>
              <a:rPr lang="en-US" sz="3700" i="1" dirty="0" err="1"/>
              <a:t>Proce</a:t>
            </a:r>
            <a:r>
              <a:rPr lang="en-US" sz="3700" i="1" dirty="0"/>
              <a:t>. and Net.(</a:t>
            </a:r>
            <a:r>
              <a:rPr lang="en-US" sz="3700" i="1" dirty="0" err="1"/>
              <a:t>WiSPNET</a:t>
            </a:r>
            <a:r>
              <a:rPr lang="en-US" sz="3700" i="1" dirty="0"/>
              <a:t>)</a:t>
            </a:r>
            <a:r>
              <a:rPr lang="en-US" sz="3700" dirty="0"/>
              <a:t>, 2017, pp. 717-721.</a:t>
            </a:r>
          </a:p>
          <a:p>
            <a:pPr>
              <a:buNone/>
            </a:pPr>
            <a:r>
              <a:rPr lang="en-US" sz="3700" dirty="0"/>
              <a:t> </a:t>
            </a:r>
          </a:p>
          <a:p>
            <a:pPr>
              <a:buNone/>
            </a:pPr>
            <a:r>
              <a:rPr lang="en-US" sz="3700" dirty="0"/>
              <a:t>[6] </a:t>
            </a:r>
            <a:r>
              <a:rPr lang="en-US" sz="3700" dirty="0" err="1"/>
              <a:t>N.Hubballiand</a:t>
            </a:r>
            <a:r>
              <a:rPr lang="en-US" sz="3700" dirty="0"/>
              <a:t> </a:t>
            </a:r>
            <a:r>
              <a:rPr lang="en-US" sz="3700" dirty="0" err="1"/>
              <a:t>V.Suryanarayanan,‘‘False</a:t>
            </a:r>
            <a:r>
              <a:rPr lang="en-US" sz="3700" dirty="0"/>
              <a:t> alarm </a:t>
            </a:r>
            <a:r>
              <a:rPr lang="en-US" sz="3700" dirty="0" err="1"/>
              <a:t>minimizationtechniques</a:t>
            </a:r>
            <a:r>
              <a:rPr lang="en-US" sz="3700" dirty="0"/>
              <a:t> in signature-based intrusion detection systems: </a:t>
            </a:r>
            <a:r>
              <a:rPr lang="en-US" sz="3700" dirty="0" err="1"/>
              <a:t>Asurvey</a:t>
            </a:r>
            <a:r>
              <a:rPr lang="en-US" sz="3700" dirty="0"/>
              <a:t>,’’ </a:t>
            </a:r>
            <a:r>
              <a:rPr lang="en-US" sz="3700" i="1" dirty="0" err="1"/>
              <a:t>Comput</a:t>
            </a:r>
            <a:r>
              <a:rPr lang="en-US" sz="3700" i="1" dirty="0"/>
              <a:t>. </a:t>
            </a:r>
            <a:r>
              <a:rPr lang="en-US" sz="3700" i="1" dirty="0" err="1"/>
              <a:t>Commun</a:t>
            </a:r>
            <a:r>
              <a:rPr lang="en-US" sz="3700" i="1" dirty="0"/>
              <a:t>.</a:t>
            </a:r>
            <a:r>
              <a:rPr lang="en-US" sz="3700" dirty="0"/>
              <a:t>, vol. 49, pp. 1-17, Aug. 2014.</a:t>
            </a:r>
          </a:p>
          <a:p>
            <a:pPr>
              <a:buNone/>
            </a:pPr>
            <a:endParaRPr lang="en-US" b="1" dirty="0"/>
          </a:p>
          <a:p>
            <a:pPr>
              <a:buNone/>
            </a:pPr>
            <a:r>
              <a:rPr lang="en-US" b="1" dirty="0"/>
              <a:t>WEBSITES:</a:t>
            </a:r>
            <a:endParaRPr lang="en-US" dirty="0"/>
          </a:p>
          <a:p>
            <a:pPr lvl="0">
              <a:buNone/>
            </a:pPr>
            <a:r>
              <a:rPr lang="en-US" b="1" dirty="0">
                <a:latin typeface="Times New Roman" panose="02020603050405020304" pitchFamily="18" charset="0"/>
                <a:cs typeface="Times New Roman" panose="02020603050405020304" pitchFamily="18" charset="0"/>
              </a:rPr>
              <a:t>https://www.w3schools.com/python/</a:t>
            </a:r>
            <a:endParaRPr lang="en-US" dirty="0">
              <a:latin typeface="Times New Roman" panose="02020603050405020304" pitchFamily="18" charset="0"/>
              <a:cs typeface="Times New Roman" panose="02020603050405020304" pitchFamily="18" charset="0"/>
            </a:endParaRPr>
          </a:p>
          <a:p>
            <a:pPr lvl="0">
              <a:buNone/>
            </a:pPr>
            <a:r>
              <a:rPr lang="en-US" b="1" dirty="0">
                <a:latin typeface="Times New Roman" panose="02020603050405020304" pitchFamily="18" charset="0"/>
                <a:cs typeface="Times New Roman" panose="02020603050405020304" pitchFamily="18" charset="0"/>
              </a:rPr>
              <a:t>https://www.tutorialspoint.com/python/index.htm</a:t>
            </a:r>
            <a:endParaRPr lang="en-US" dirty="0">
              <a:latin typeface="Times New Roman" panose="02020603050405020304" pitchFamily="18" charset="0"/>
              <a:cs typeface="Times New Roman" panose="02020603050405020304" pitchFamily="18" charset="0"/>
            </a:endParaRPr>
          </a:p>
          <a:p>
            <a:pPr lvl="0">
              <a:buNone/>
            </a:pPr>
            <a:r>
              <a:rPr lang="en-US" b="1" dirty="0">
                <a:latin typeface="Times New Roman" panose="02020603050405020304" pitchFamily="18" charset="0"/>
                <a:cs typeface="Times New Roman" panose="02020603050405020304" pitchFamily="18" charset="0"/>
              </a:rPr>
              <a:t>https://www.javatpoint.com/python-tutorial</a:t>
            </a:r>
            <a:endParaRPr lang="en-US" dirty="0">
              <a:latin typeface="Times New Roman" panose="02020603050405020304" pitchFamily="18" charset="0"/>
              <a:cs typeface="Times New Roman" panose="02020603050405020304" pitchFamily="18" charset="0"/>
            </a:endParaRPr>
          </a:p>
          <a:p>
            <a:pPr lvl="0">
              <a:buNone/>
            </a:pPr>
            <a:r>
              <a:rPr lang="en-US" b="1" dirty="0">
                <a:latin typeface="Times New Roman" panose="02020603050405020304" pitchFamily="18" charset="0"/>
                <a:cs typeface="Times New Roman" panose="02020603050405020304" pitchFamily="18" charset="0"/>
              </a:rPr>
              <a:t>https://www.learnpython.org/</a:t>
            </a:r>
            <a:endParaRPr lang="en-US" dirty="0">
              <a:latin typeface="Times New Roman" panose="02020603050405020304" pitchFamily="18" charset="0"/>
              <a:cs typeface="Times New Roman" panose="02020603050405020304" pitchFamily="18" charset="0"/>
            </a:endParaRPr>
          </a:p>
          <a:p>
            <a:pPr lvl="0">
              <a:buNone/>
            </a:pPr>
            <a:r>
              <a:rPr lang="en-US" b="1" dirty="0">
                <a:latin typeface="Times New Roman" panose="02020603050405020304" pitchFamily="18" charset="0"/>
                <a:cs typeface="Times New Roman" panose="02020603050405020304" pitchFamily="18" charset="0"/>
              </a:rPr>
              <a:t>https://www.pythontutorial.net/</a:t>
            </a:r>
            <a:endParaRPr lang="en-US" dirty="0">
              <a:latin typeface="Times New Roman" panose="02020603050405020304" pitchFamily="18" charset="0"/>
              <a:cs typeface="Times New Roman" panose="02020603050405020304" pitchFamily="18" charset="0"/>
            </a:endParaRPr>
          </a:p>
          <a:p>
            <a:pPr>
              <a:buNone/>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p>
        </p:txBody>
      </p:sp>
      <p:sp>
        <p:nvSpPr>
          <p:cNvPr id="168" name="Google Shape;168;p26"/>
          <p:cNvSpPr txBox="1">
            <a:spLocks noGrp="1"/>
          </p:cNvSpPr>
          <p:nvPr>
            <p:ph type="body" idx="1"/>
          </p:nvPr>
        </p:nvSpPr>
        <p:spPr>
          <a:xfrm>
            <a:off x="311700" y="1151400"/>
            <a:ext cx="8520600" cy="4555200"/>
          </a:xfrm>
          <a:prstGeom prst="rect">
            <a:avLst/>
          </a:prstGeom>
        </p:spPr>
        <p:txBody>
          <a:bodyPr spcFirstLastPara="1" wrap="square" lIns="91425" tIns="91425" rIns="91425" bIns="91425" anchor="ctr" anchorCtr="0">
            <a:normAutofit/>
          </a:bodyPr>
          <a:lstStyle/>
          <a:p>
            <a:pPr marL="0" lvl="0" indent="0" algn="ctr" rtl="0">
              <a:spcBef>
                <a:spcPts val="0"/>
              </a:spcBef>
              <a:spcAft>
                <a:spcPts val="1200"/>
              </a:spcAft>
              <a:buNone/>
            </a:pPr>
            <a:r>
              <a:rPr lang="en-GB" sz="3000" b="1" dirty="0">
                <a:latin typeface="Times New Roman" panose="02020603050405020304" pitchFamily="18" charset="0"/>
                <a:cs typeface="Times New Roman" panose="02020603050405020304" pitchFamily="18" charset="0"/>
              </a:rPr>
              <a:t>THANK YOU</a:t>
            </a:r>
            <a:endParaRPr sz="3000" b="1">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 </a:t>
            </a:r>
            <a:r>
              <a:rPr lang="en-US" b="1" dirty="0">
                <a:latin typeface="Times New Roman" panose="02020603050405020304" pitchFamily="18" charset="0"/>
                <a:cs typeface="Times New Roman" panose="02020603050405020304" pitchFamily="18" charset="0"/>
              </a:rPr>
              <a:t>PROBLEM DEFINITION</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fontScale="77500" lnSpcReduction="20000"/>
          </a:bodyPr>
          <a:lstStyle/>
          <a:p>
            <a:pPr algn="just"/>
            <a:r>
              <a:rPr lang="en-US" sz="2900" dirty="0">
                <a:latin typeface="Times New Roman" pitchFamily="18" charset="0"/>
                <a:cs typeface="Times New Roman" pitchFamily="18" charset="0"/>
              </a:rPr>
              <a:t>The SIEM is the most common and dependable solution among various security operations solutions to analyze the collected security events and logs. Moreover, security analysts make an effort to investigate suspicious alerts by policies and threshold, and to discover malicious behavior by analyzing correlations among events, using knowledge related to attacks.</a:t>
            </a:r>
          </a:p>
          <a:p>
            <a:pPr algn="just"/>
            <a:r>
              <a:rPr lang="en-US" sz="2900" dirty="0">
                <a:latin typeface="Times New Roman" pitchFamily="18" charset="0"/>
                <a:cs typeface="Times New Roman" pitchFamily="18" charset="0"/>
              </a:rPr>
              <a:t>Nevertheless, it is still difficult to recognize and detect intrusions against intelligent network attacks owing to their high false alerts and the huge amount of security data. Hence, the most recent studies in the field of intrusion detection have given increased focus to machine learning and artificial intelligence techniques for detecting attacks. Advancement in AI fields can facilitate the investigation of network intrusions by security analysts in a timely and automated manner. These learning-based approaches require to learn the attack model from historical threat data and use the trained models to detect intrusions for unknown cyber threats.</a:t>
            </a:r>
          </a:p>
          <a:p>
            <a:pPr algn="just">
              <a:lnSpc>
                <a:spcPct val="170000"/>
              </a:lnSpc>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latin typeface="Times New Roman" panose="02020603050405020304" pitchFamily="18" charset="0"/>
                <a:cs typeface="Times New Roman" panose="02020603050405020304" pitchFamily="18" charset="0"/>
              </a:rPr>
              <a:t>OBJECTIVE</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fontScale="85000" lnSpcReduction="20000"/>
          </a:bodyPr>
          <a:lstStyle/>
          <a:p>
            <a:pPr algn="just">
              <a:buNone/>
            </a:pPr>
            <a:r>
              <a:rPr lang="en-US" dirty="0"/>
              <a:t>For this work, we developed an AI-SIEM system based on a combination of event profiling for data preprocessing and different artificial neural network methods, including FCNN, CNN, and LSTM. The system focuses on discriminating between true positive and false positive alerts, thus helping security analysts to rapidly respond to cyber threats. All experiments in this study are performed by authors using two benchmark datasets (NSLKDD and CICIDS2017) and two datasets collected in the real world. To evaluate the performance comparison with existing methods, we conducted experiments using the five conventional machine-learning methods (SVM, k-NN, RF, NB, and DT).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LITERATURE SURVEY</a:t>
            </a:r>
            <a:br>
              <a:rPr lang="en-US" dirty="0"/>
            </a:br>
            <a:endParaRPr lang="en-US" dirty="0"/>
          </a:p>
        </p:txBody>
      </p:sp>
      <p:sp>
        <p:nvSpPr>
          <p:cNvPr id="3" name="Text Placeholder 2"/>
          <p:cNvSpPr>
            <a:spLocks noGrp="1"/>
          </p:cNvSpPr>
          <p:nvPr>
            <p:ph type="body" idx="1"/>
          </p:nvPr>
        </p:nvSpPr>
        <p:spPr/>
        <p:txBody>
          <a:bodyPr>
            <a:normAutofit fontScale="62500" lnSpcReduction="20000"/>
          </a:bodyPr>
          <a:lstStyle/>
          <a:p>
            <a:pPr lvl="1"/>
            <a:r>
              <a:rPr lang="en-US" b="1" dirty="0"/>
              <a:t>Network Intrusion Detection Based on Directed Acyclic Graph and Belief Rule Base</a:t>
            </a:r>
            <a:endParaRPr lang="en-US" sz="2000" dirty="0"/>
          </a:p>
          <a:p>
            <a:r>
              <a:rPr lang="en-US" b="1" dirty="0"/>
              <a:t>Abstract: </a:t>
            </a:r>
            <a:r>
              <a:rPr lang="en-US" dirty="0"/>
              <a:t>Intrusion detection is very important for network situation awareness. While a few methods have been proposed to detect network intrusion, they cannot directly and effectively utilize semi‐quantitative information consisting of expert knowledge and quantitative data. Hence, this paper proposes a new detection model based on a directed acyclic graph (DAG) and a belief rule base (BRB). In the proposed model, called DAG‐BRB, the DAG is employed to construct a multi‐layered BRB model that can avoid explosion of combinations of rule number because of a large number of types of intrusion. To obtain the optimal parameters of the DAG‐BRB model, an improved constraint covariance matrix adaption evolution strategy (CMA‐ES) is developed that can effectively solve the constraint problem in the BRB. A case study was used to test the efficiency of the proposed DAG‐BRB. The results showed that compared with other detection models, the DAG‐BRB model has a higher detection rate and can be used in real networks.</a:t>
            </a:r>
            <a:endParaRPr lang="en-US" sz="2400"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LITERATURE SURVEY</a:t>
            </a:r>
            <a:br>
              <a:rPr lang="en-US" dirty="0"/>
            </a:br>
            <a:endParaRPr lang="en-US" dirty="0"/>
          </a:p>
        </p:txBody>
      </p:sp>
      <p:sp>
        <p:nvSpPr>
          <p:cNvPr id="3" name="Text Placeholder 2"/>
          <p:cNvSpPr>
            <a:spLocks noGrp="1"/>
          </p:cNvSpPr>
          <p:nvPr>
            <p:ph type="body" idx="1"/>
          </p:nvPr>
        </p:nvSpPr>
        <p:spPr/>
        <p:txBody>
          <a:bodyPr>
            <a:normAutofit fontScale="47500" lnSpcReduction="20000"/>
          </a:bodyPr>
          <a:lstStyle/>
          <a:p>
            <a:pPr lvl="1" algn="just">
              <a:buNone/>
            </a:pPr>
            <a:r>
              <a:rPr lang="en-US" sz="3300" b="1" dirty="0">
                <a:latin typeface="Times New Roman" pitchFamily="18" charset="0"/>
                <a:cs typeface="Times New Roman" pitchFamily="18" charset="0"/>
              </a:rPr>
              <a:t>HAST-IDS: Learning hierarchical spatial-temporal features using deep neural networks to improve intrusion detection</a:t>
            </a:r>
            <a:endParaRPr lang="en-US" sz="3300" dirty="0">
              <a:latin typeface="Times New Roman" pitchFamily="18" charset="0"/>
              <a:cs typeface="Times New Roman" pitchFamily="18" charset="0"/>
            </a:endParaRPr>
          </a:p>
          <a:p>
            <a:pPr algn="just"/>
            <a:r>
              <a:rPr lang="en-US" sz="3300" b="1" dirty="0" err="1">
                <a:latin typeface="Times New Roman" pitchFamily="18" charset="0"/>
                <a:cs typeface="Times New Roman" pitchFamily="18" charset="0"/>
              </a:rPr>
              <a:t>Abstract:</a:t>
            </a:r>
            <a:r>
              <a:rPr lang="en-US" sz="3300" dirty="0" err="1">
                <a:latin typeface="Times New Roman" pitchFamily="18" charset="0"/>
                <a:cs typeface="Times New Roman" pitchFamily="18" charset="0"/>
              </a:rPr>
              <a:t>The</a:t>
            </a:r>
            <a:r>
              <a:rPr lang="en-US" sz="3300" dirty="0">
                <a:latin typeface="Times New Roman" pitchFamily="18" charset="0"/>
                <a:cs typeface="Times New Roman" pitchFamily="18" charset="0"/>
              </a:rPr>
              <a:t> development of an anomaly-based intrusion detection system (IDS) is a primary research direction in the field of intrusion detection. An IDS learns normal and anomalous behavior by analyzing network traffic and can detect unknown and new attacks. However, the performance of an IDS is highly dependent on feature design, and designing a feature set that can accurately characterize network traffic is still an ongoing research issue. Anomaly-based IDSs also have the problem of a high false alarm rate (FAR), which seriously restricts their practical applications. In this paper, we propose a novel IDS called the hierarchical spatial-temporal features-based intrusion detection system (HAST-IDS), which first learns the low-level spatial features of network traffic using deep </a:t>
            </a:r>
            <a:r>
              <a:rPr lang="en-US" sz="3300" dirty="0" err="1">
                <a:latin typeface="Times New Roman" pitchFamily="18" charset="0"/>
                <a:cs typeface="Times New Roman" pitchFamily="18" charset="0"/>
              </a:rPr>
              <a:t>convolutional</a:t>
            </a:r>
            <a:r>
              <a:rPr lang="en-US" sz="3300" dirty="0">
                <a:latin typeface="Times New Roman" pitchFamily="18" charset="0"/>
                <a:cs typeface="Times New Roman" pitchFamily="18" charset="0"/>
              </a:rPr>
              <a:t> neural networks (CNNs) and then learns high-level temporal features using long short-term memory networks. The entire process of feature learning is completed by the deep neural networks automatically; no feature engineering techniques are required. The automatically learned traffic features effectively reduce the FAR. The standard DARPA1998 and ISCX2012 data sets are used to evaluate the performance of the proposed system. The experimental results show that the HAST-IDS outperforms other published approaches in terms of accuracy, detection rate, and FAR, which successfully demonstrates its effectiveness in both feature learning and FAR reduction.</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1000"/>
              </a:spcAft>
              <a:buClr>
                <a:schemeClr val="dk1"/>
              </a:buClr>
              <a:buSzPct val="46000"/>
              <a:buFont typeface="Arial" panose="020B0604020202020204"/>
              <a:buNone/>
            </a:pPr>
            <a:r>
              <a:rPr lang="en-GB" sz="4000" b="1" dirty="0">
                <a:latin typeface="Times New Roman" panose="02020603050405020304"/>
                <a:ea typeface="Times New Roman" panose="02020603050405020304"/>
                <a:cs typeface="Times New Roman" panose="02020603050405020304"/>
                <a:sym typeface="Times New Roman" panose="02020603050405020304"/>
              </a:rPr>
              <a:t>EXISTING SYSTEM</a:t>
            </a:r>
            <a:endParaRPr lang="en-GB" sz="4000" dirty="0"/>
          </a:p>
        </p:txBody>
      </p:sp>
      <p:sp>
        <p:nvSpPr>
          <p:cNvPr id="73" name="Google Shape;73;p16"/>
          <p:cNvSpPr txBox="1">
            <a:spLocks noGrp="1"/>
          </p:cNvSpPr>
          <p:nvPr>
            <p:ph type="body" idx="1"/>
          </p:nvPr>
        </p:nvSpPr>
        <p:spPr>
          <a:prstGeom prst="rect">
            <a:avLst/>
          </a:prstGeom>
        </p:spPr>
        <p:txBody>
          <a:bodyPr spcFirstLastPara="1" wrap="square" lIns="91425" tIns="91425" rIns="91425" bIns="91425" anchor="t" anchorCtr="0">
            <a:normAutofit fontScale="70000" lnSpcReduction="20000"/>
          </a:bodyPr>
          <a:lstStyle/>
          <a:p>
            <a:pPr marL="0" indent="0" algn="just">
              <a:spcBef>
                <a:spcPts val="1000"/>
              </a:spcBef>
              <a:spcAft>
                <a:spcPts val="1200"/>
              </a:spcAft>
              <a:buNone/>
            </a:pPr>
            <a:r>
              <a:rPr lang="en-US" dirty="0"/>
              <a:t>Cyber security has recently received enormous attention in today’s security concerns, due to the popularity of the Internet-of-Things (</a:t>
            </a:r>
            <a:r>
              <a:rPr lang="en-US" dirty="0" err="1"/>
              <a:t>IoT</a:t>
            </a:r>
            <a:r>
              <a:rPr lang="en-US" dirty="0"/>
              <a:t>), the tremendous growth of computer networks, and the huge number of relevant applications. Thus, detecting various cyber-attacks or anomalies in a network and building an effective intrusion detection system that performs an essential role in today’s security is becoming more important. However, many previous studies used benchmark dataset, which, though accurate, are not </a:t>
            </a:r>
            <a:r>
              <a:rPr lang="en-US" dirty="0" err="1"/>
              <a:t>generalizable</a:t>
            </a:r>
            <a:r>
              <a:rPr lang="en-US" dirty="0"/>
              <a:t> to the real world because of the insufficient features. To overcome these limitations, an employed learning model requires to evaluate with datasets that are collected in the real world. Third, using an anomaly-based method to detect network intrusion can help detect unknown cyber threats; whereas it can also cause a high false alert rate.</a:t>
            </a:r>
          </a:p>
          <a:p>
            <a:pPr marL="0" lvl="0" indent="0" algn="l" rtl="0">
              <a:spcBef>
                <a:spcPts val="10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DISADVANTAGES OF EXISTING SYSTEM</a:t>
            </a:r>
            <a:endParaRPr lang="en-US" dirty="0"/>
          </a:p>
        </p:txBody>
      </p:sp>
      <p:sp>
        <p:nvSpPr>
          <p:cNvPr id="3" name="Text Placeholder 2"/>
          <p:cNvSpPr>
            <a:spLocks noGrp="1"/>
          </p:cNvSpPr>
          <p:nvPr>
            <p:ph type="body" idx="1"/>
          </p:nvPr>
        </p:nvSpPr>
        <p:spPr/>
        <p:txBody>
          <a:bodyPr/>
          <a:lstStyle/>
          <a:p>
            <a:pPr lvl="0"/>
            <a:r>
              <a:rPr lang="en-US" dirty="0"/>
              <a:t>Data leakage is take place using Cyber attacks.</a:t>
            </a:r>
          </a:p>
          <a:p>
            <a:pPr lvl="0"/>
            <a:r>
              <a:rPr lang="en-US" dirty="0"/>
              <a:t>It is less Secured from cyber attacks</a:t>
            </a: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2963</Words>
  <Application>Microsoft Office PowerPoint</Application>
  <PresentationFormat>On-screen Show (4:3)</PresentationFormat>
  <Paragraphs>165</Paragraphs>
  <Slides>37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Times New Roman</vt:lpstr>
      <vt:lpstr>Wingdings</vt:lpstr>
      <vt:lpstr>Office Theme</vt:lpstr>
      <vt:lpstr> Cyber Threat Detection Based on ArtificialNeural Networks Using Event Profiles</vt:lpstr>
      <vt:lpstr>  ABSTRACT</vt:lpstr>
      <vt:lpstr>INTRODUCTION</vt:lpstr>
      <vt:lpstr> PROBLEM DEFINITION</vt:lpstr>
      <vt:lpstr>OBJECTIVE</vt:lpstr>
      <vt:lpstr>LITERATURE SURVEY </vt:lpstr>
      <vt:lpstr>LITERATURE SURVEY </vt:lpstr>
      <vt:lpstr>EXISTING SYSTEM</vt:lpstr>
      <vt:lpstr>DISADVANTAGES OF EXISTING SYSTEM</vt:lpstr>
      <vt:lpstr>PROPOSED SYSTEM</vt:lpstr>
      <vt:lpstr>ADVANTAGES OF PROPOSED SYSTEM</vt:lpstr>
      <vt:lpstr>SYSTEM REQUIREMENTS</vt:lpstr>
      <vt:lpstr>FUNCTIONAL REQUIREMENTS </vt:lpstr>
      <vt:lpstr>NON FUNCTIONAL REQUIREMENTS </vt:lpstr>
      <vt:lpstr>SYSTEM ARCHITECTURE</vt:lpstr>
      <vt:lpstr>UMLS</vt:lpstr>
      <vt:lpstr>UMLS</vt:lpstr>
      <vt:lpstr>UMLS</vt:lpstr>
      <vt:lpstr>UMLS</vt:lpstr>
      <vt:lpstr>MODULES</vt:lpstr>
      <vt:lpstr>PowerPoint Presentation</vt:lpstr>
      <vt:lpstr>Python Libraries</vt:lpstr>
      <vt:lpstr>ALGORITHMS</vt:lpstr>
      <vt:lpstr>SCREEN</vt:lpstr>
      <vt:lpstr>SCREEN</vt:lpstr>
      <vt:lpstr>SCREEN</vt:lpstr>
      <vt:lpstr>SCREEN</vt:lpstr>
      <vt:lpstr>SCREEN</vt:lpstr>
      <vt:lpstr>SCREEN</vt:lpstr>
      <vt:lpstr>SCREEN</vt:lpstr>
      <vt:lpstr>SCREEN</vt:lpstr>
      <vt:lpstr>SCREEN</vt:lpstr>
      <vt:lpstr>SCREEN</vt:lpstr>
      <vt:lpstr>CONCLUSION</vt:lpstr>
      <vt:lpstr>FUTURE ENHANCEMENT</vt:lpstr>
      <vt:lpstr>REFERENCE</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Future Forecasting Using Supervised Machine Learning Models</dc:title>
  <dc:creator>GENIUS</dc:creator>
  <cp:lastModifiedBy>srikanth gudimetla</cp:lastModifiedBy>
  <cp:revision>42</cp:revision>
  <dcterms:created xsi:type="dcterms:W3CDTF">2021-10-05T14:36:00Z</dcterms:created>
  <dcterms:modified xsi:type="dcterms:W3CDTF">2022-11-05T04:38:55Z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D4D17195CFEB434BA541E41D057656E2</vt:lpwstr>
  </property>
  <property fmtid="{D5CDD505-2E9C-101B-9397-08002B2CF9AE}" pid="3" name="KSOProductBuildVer">
    <vt:lpwstr>1033-11.2.0.11191</vt:lpwstr>
  </property>
</Properties>
</file>