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7" r:id="rId7"/>
    <p:sldId id="262" r:id="rId8"/>
    <p:sldId id="280" r:id="rId9"/>
    <p:sldId id="268" r:id="rId10"/>
    <p:sldId id="269" r:id="rId11"/>
    <p:sldId id="265" r:id="rId12"/>
    <p:sldId id="270" r:id="rId13"/>
    <p:sldId id="271" r:id="rId14"/>
    <p:sldId id="273" r:id="rId15"/>
    <p:sldId id="274" r:id="rId16"/>
    <p:sldId id="276" r:id="rId17"/>
    <p:sldId id="275" r:id="rId18"/>
    <p:sldId id="277"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81" d="100"/>
          <a:sy n="81" d="100"/>
        </p:scale>
        <p:origin x="86" y="451"/>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16-08-2021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16-08-2021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16-08-2021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16-08-2021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16-08-2021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16-08-2021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16-08-2021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LENDING CLUB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a:t>
            </a:r>
          </a:p>
          <a:p>
            <a:pPr algn="l"/>
            <a:r>
              <a:rPr lang="en-IN" sz="1800" dirty="0">
                <a:solidFill>
                  <a:schemeClr val="accent1">
                    <a:lumMod val="50000"/>
                  </a:schemeClr>
                </a:solidFill>
              </a:rPr>
              <a:t>VINYAS SHUKLA</a:t>
            </a:r>
          </a:p>
          <a:p>
            <a:pPr algn="l"/>
            <a:r>
              <a:rPr lang="en-IN" sz="1800" dirty="0">
                <a:solidFill>
                  <a:schemeClr val="accent1">
                    <a:lumMod val="50000"/>
                  </a:schemeClr>
                </a:solidFill>
              </a:rPr>
              <a:t>SRIKANTH PADMANABHUNI</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D3C0E68-BFEA-4DAB-B6A1-1A2CB32908C2}"/>
              </a:ext>
            </a:extLst>
          </p:cNvPr>
          <p:cNvSpPr txBox="1"/>
          <p:nvPr/>
        </p:nvSpPr>
        <p:spPr>
          <a:xfrm>
            <a:off x="123825" y="942975"/>
            <a:ext cx="11892584" cy="5909310"/>
          </a:xfrm>
          <a:prstGeom prst="rect">
            <a:avLst/>
          </a:prstGeom>
          <a:noFill/>
        </p:spPr>
        <p:txBody>
          <a:bodyPr wrap="square" rtlCol="0">
            <a:spAutoFit/>
          </a:bodyPr>
          <a:lstStyle/>
          <a:p>
            <a:r>
              <a:rPr lang="en-US" b="1" u="sng" dirty="0"/>
              <a:t>Bi </a:t>
            </a:r>
            <a:r>
              <a:rPr lang="en-US" b="1" u="sng" dirty="0" err="1"/>
              <a:t>Varient</a:t>
            </a:r>
            <a:r>
              <a:rPr lang="en-US" b="1" u="sng" dirty="0"/>
              <a:t> Analysis:</a:t>
            </a:r>
          </a:p>
          <a:p>
            <a:pPr marL="285750" indent="-285750">
              <a:buFont typeface="Arial" panose="020B0604020202020204" pitchFamily="34" charset="0"/>
              <a:buChar char="•"/>
            </a:pPr>
            <a:r>
              <a:rPr lang="en-US" dirty="0"/>
              <a:t>In bivariant analysis we made analysis how ownership of home and verification status effects the loan status and made following outcomes from it</a:t>
            </a:r>
          </a:p>
          <a:p>
            <a:pPr marL="285750" indent="-285750">
              <a:buFont typeface="Arial" panose="020B0604020202020204" pitchFamily="34" charset="0"/>
              <a:buChar char="•"/>
            </a:pPr>
            <a:r>
              <a:rPr lang="en-US" b="1" dirty="0"/>
              <a:t>Ownership of house:</a:t>
            </a:r>
          </a:p>
          <a:p>
            <a:r>
              <a:rPr lang="en-US" dirty="0"/>
              <a:t>  1. Rented House</a:t>
            </a:r>
          </a:p>
          <a:p>
            <a:r>
              <a:rPr lang="en-US" dirty="0"/>
              <a:t>        A. Debt to Income ratio : Medium DTI is having more chances of default</a:t>
            </a:r>
          </a:p>
          <a:p>
            <a:r>
              <a:rPr lang="en-US" dirty="0"/>
              <a:t>        B. Loan to Annual Income : High loan to Income ratio is having more chances of default</a:t>
            </a:r>
          </a:p>
          <a:p>
            <a:r>
              <a:rPr lang="en-US" dirty="0"/>
              <a:t>        C. Experience level : Juniors are having more chances of default</a:t>
            </a:r>
          </a:p>
          <a:p>
            <a:r>
              <a:rPr lang="en-US" dirty="0"/>
              <a:t>        D. Grades : B, C grade people are having more chances of default</a:t>
            </a:r>
          </a:p>
          <a:p>
            <a:endParaRPr lang="en-US" dirty="0"/>
          </a:p>
          <a:p>
            <a:r>
              <a:rPr lang="en-US" dirty="0"/>
              <a:t>   2. Mortgaged House</a:t>
            </a:r>
          </a:p>
          <a:p>
            <a:r>
              <a:rPr lang="en-US" dirty="0"/>
              <a:t>        A. Debt to Income ratio : Medium DTI is having more chances of default</a:t>
            </a:r>
          </a:p>
          <a:p>
            <a:r>
              <a:rPr lang="en-US" dirty="0"/>
              <a:t>        B. Loan to Annual Income : High loan to Income ratio is having more chances  of default</a:t>
            </a:r>
          </a:p>
          <a:p>
            <a:r>
              <a:rPr lang="en-US" dirty="0"/>
              <a:t>        C. Experience level : Specialist are having more chances of default</a:t>
            </a:r>
          </a:p>
          <a:p>
            <a:r>
              <a:rPr lang="en-US" dirty="0"/>
              <a:t>        D. Grades : B, C grade people are having more chances of default</a:t>
            </a:r>
          </a:p>
          <a:p>
            <a:endParaRPr lang="en-US" dirty="0"/>
          </a:p>
          <a:p>
            <a:r>
              <a:rPr lang="en-US" dirty="0"/>
              <a:t>    3. Own House</a:t>
            </a:r>
          </a:p>
          <a:p>
            <a:r>
              <a:rPr lang="en-US" dirty="0"/>
              <a:t>        A. Debt to Income ratio : Medium DTI is having more chances of default</a:t>
            </a:r>
          </a:p>
          <a:p>
            <a:r>
              <a:rPr lang="en-US" dirty="0"/>
              <a:t>        B. Loan to Annual Income : High loan to Income ratio is having more chances  of default</a:t>
            </a:r>
          </a:p>
          <a:p>
            <a:r>
              <a:rPr lang="en-US" dirty="0"/>
              <a:t>        C. Experience level : Junior are having more chances of default</a:t>
            </a:r>
          </a:p>
          <a:p>
            <a:r>
              <a:rPr lang="en-US" dirty="0"/>
              <a:t>        D. Grades : B, C grade people are having more chances of default</a:t>
            </a:r>
          </a:p>
        </p:txBody>
      </p:sp>
    </p:spTree>
    <p:extLst>
      <p:ext uri="{BB962C8B-B14F-4D97-AF65-F5344CB8AC3E}">
        <p14:creationId xmlns:p14="http://schemas.microsoft.com/office/powerpoint/2010/main" val="1057818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38" y="898768"/>
            <a:ext cx="12020062" cy="5884985"/>
          </a:xfrm>
        </p:spPr>
        <p:txBody>
          <a:bodyPr>
            <a:normAutofit fontScale="77500" lnSpcReduction="20000"/>
          </a:bodyPr>
          <a:lstStyle/>
          <a:p>
            <a:r>
              <a:rPr lang="en-US" sz="1500" b="1" dirty="0">
                <a:latin typeface="+mn-lt"/>
              </a:rPr>
              <a:t>Verification Status</a:t>
            </a:r>
          </a:p>
          <a:p>
            <a:pPr marL="0" indent="0">
              <a:buNone/>
            </a:pPr>
            <a:r>
              <a:rPr lang="en-US" sz="1500" dirty="0">
                <a:latin typeface="+mn-lt"/>
              </a:rPr>
              <a:t>   1. Verified Status</a:t>
            </a:r>
          </a:p>
          <a:p>
            <a:pPr marL="0" indent="0">
              <a:buNone/>
            </a:pPr>
            <a:r>
              <a:rPr lang="en-US" sz="1500" dirty="0">
                <a:latin typeface="+mn-lt"/>
              </a:rPr>
              <a:t>        A. Debt to Income ratio : Medium DTI is having more chances of default</a:t>
            </a:r>
          </a:p>
          <a:p>
            <a:pPr marL="0" indent="0">
              <a:buNone/>
            </a:pPr>
            <a:r>
              <a:rPr lang="en-US" sz="1500" dirty="0">
                <a:latin typeface="+mn-lt"/>
              </a:rPr>
              <a:t>        B. Loan to Annual Income : High loan to Income ratio is having more chances of default</a:t>
            </a:r>
          </a:p>
          <a:p>
            <a:pPr marL="0" indent="0">
              <a:buNone/>
            </a:pPr>
            <a:r>
              <a:rPr lang="en-US" sz="1500" dirty="0">
                <a:latin typeface="+mn-lt"/>
              </a:rPr>
              <a:t>        C. Experience level : Juniors are having more chances of default</a:t>
            </a:r>
          </a:p>
          <a:p>
            <a:pPr marL="0" indent="0">
              <a:buNone/>
            </a:pPr>
            <a:r>
              <a:rPr lang="en-US" sz="1500" dirty="0">
                <a:latin typeface="+mn-lt"/>
              </a:rPr>
              <a:t>        D. Grades : B, C grade people are having more chances of default</a:t>
            </a:r>
          </a:p>
          <a:p>
            <a:pPr marL="0" indent="0">
              <a:buNone/>
            </a:pPr>
            <a:r>
              <a:rPr lang="en-US" sz="1500" dirty="0">
                <a:latin typeface="+mn-lt"/>
              </a:rPr>
              <a:t>        E. </a:t>
            </a:r>
            <a:r>
              <a:rPr lang="en-US" sz="1500" dirty="0" err="1">
                <a:latin typeface="+mn-lt"/>
              </a:rPr>
              <a:t>No.Of</a:t>
            </a:r>
            <a:r>
              <a:rPr lang="en-US" sz="1500" dirty="0">
                <a:latin typeface="+mn-lt"/>
              </a:rPr>
              <a:t> Years Experience: 1, 10 Years of experience are having more chances of default</a:t>
            </a:r>
          </a:p>
          <a:p>
            <a:pPr marL="0" indent="0">
              <a:buNone/>
            </a:pPr>
            <a:r>
              <a:rPr lang="en-US" sz="1500" dirty="0">
                <a:latin typeface="+mn-lt"/>
              </a:rPr>
              <a:t>    2. Not Verified Status</a:t>
            </a:r>
          </a:p>
          <a:p>
            <a:pPr marL="0" indent="0">
              <a:buNone/>
            </a:pPr>
            <a:r>
              <a:rPr lang="en-US" sz="1500" dirty="0">
                <a:latin typeface="+mn-lt"/>
              </a:rPr>
              <a:t>        A. Debt to Income ratio : Medium DTI is having more chances of default</a:t>
            </a:r>
          </a:p>
          <a:p>
            <a:pPr marL="0" indent="0">
              <a:buNone/>
            </a:pPr>
            <a:r>
              <a:rPr lang="en-US" sz="1500" dirty="0">
                <a:latin typeface="+mn-lt"/>
              </a:rPr>
              <a:t>        B. Loan to Annual Income : Medium loan to Income ratio is having more chances of default</a:t>
            </a:r>
          </a:p>
          <a:p>
            <a:pPr marL="0" indent="0">
              <a:buNone/>
            </a:pPr>
            <a:r>
              <a:rPr lang="en-US" sz="1500" dirty="0">
                <a:latin typeface="+mn-lt"/>
              </a:rPr>
              <a:t>        C. Experience level : Juniors are having more chances of default</a:t>
            </a:r>
          </a:p>
          <a:p>
            <a:pPr marL="0" indent="0">
              <a:buNone/>
            </a:pPr>
            <a:r>
              <a:rPr lang="en-US" sz="1500" dirty="0">
                <a:latin typeface="+mn-lt"/>
              </a:rPr>
              <a:t>        D. Grades : B, C grade people are having more chances of default</a:t>
            </a:r>
          </a:p>
          <a:p>
            <a:pPr marL="0" indent="0">
              <a:buNone/>
            </a:pPr>
            <a:r>
              <a:rPr lang="en-US" sz="1500" dirty="0">
                <a:latin typeface="+mn-lt"/>
              </a:rPr>
              <a:t>        E. </a:t>
            </a:r>
            <a:r>
              <a:rPr lang="en-US" sz="1500" dirty="0" err="1">
                <a:latin typeface="+mn-lt"/>
              </a:rPr>
              <a:t>No.Of</a:t>
            </a:r>
            <a:r>
              <a:rPr lang="en-US" sz="1500" dirty="0">
                <a:latin typeface="+mn-lt"/>
              </a:rPr>
              <a:t> Years Experience: 1, 10 Years of experience are having more chances of default</a:t>
            </a:r>
          </a:p>
          <a:p>
            <a:pPr marL="0" indent="0">
              <a:buNone/>
            </a:pPr>
            <a:endParaRPr lang="en-US" sz="1500" dirty="0">
              <a:latin typeface="+mn-lt"/>
            </a:endParaRPr>
          </a:p>
          <a:p>
            <a:r>
              <a:rPr lang="en-US" sz="1500" dirty="0">
                <a:latin typeface="+mn-lt"/>
              </a:rPr>
              <a:t>Similarly, while making analysis between loan status, amount with different variables like as follows:</a:t>
            </a:r>
          </a:p>
          <a:p>
            <a:pPr lvl="1"/>
            <a:r>
              <a:rPr lang="en-US" sz="1500" dirty="0">
                <a:latin typeface="+mn-lt"/>
              </a:rPr>
              <a:t>Verification Status: </a:t>
            </a:r>
            <a:r>
              <a:rPr lang="en-US" sz="1500" b="1" i="1" dirty="0">
                <a:solidFill>
                  <a:srgbClr val="000000"/>
                </a:solidFill>
                <a:effectLst/>
                <a:latin typeface="+mn-lt"/>
              </a:rPr>
              <a:t>Loans with higher amount are verified but still they are more charged off</a:t>
            </a:r>
          </a:p>
          <a:p>
            <a:pPr lvl="1"/>
            <a:r>
              <a:rPr lang="en-US" sz="1500" dirty="0">
                <a:latin typeface="+mn-lt"/>
              </a:rPr>
              <a:t>Grades: </a:t>
            </a:r>
            <a:r>
              <a:rPr lang="en-US" sz="1500" b="1" i="0" dirty="0">
                <a:solidFill>
                  <a:srgbClr val="000000"/>
                </a:solidFill>
                <a:effectLst/>
                <a:latin typeface="+mn-lt"/>
              </a:rPr>
              <a:t>People with low grades takes more loan amount and are the people having more chances of defaults and people with low grades take higher amount of loans for longer duration</a:t>
            </a:r>
          </a:p>
          <a:p>
            <a:pPr lvl="1"/>
            <a:r>
              <a:rPr lang="en-US" sz="1500" i="0" dirty="0">
                <a:solidFill>
                  <a:srgbClr val="000000"/>
                </a:solidFill>
                <a:effectLst/>
                <a:latin typeface="+mn-lt"/>
              </a:rPr>
              <a:t>Term: </a:t>
            </a:r>
            <a:r>
              <a:rPr lang="en-US" sz="1500" b="1" i="0" dirty="0">
                <a:solidFill>
                  <a:srgbClr val="000000"/>
                </a:solidFill>
                <a:effectLst/>
                <a:latin typeface="+mn-lt"/>
              </a:rPr>
              <a:t>People with high term are having more chances of default</a:t>
            </a:r>
          </a:p>
          <a:p>
            <a:pPr lvl="1"/>
            <a:r>
              <a:rPr lang="en-US" sz="1500" i="0" dirty="0">
                <a:solidFill>
                  <a:srgbClr val="000000"/>
                </a:solidFill>
                <a:effectLst/>
                <a:latin typeface="+mn-lt"/>
              </a:rPr>
              <a:t>DTI Range: </a:t>
            </a:r>
            <a:r>
              <a:rPr lang="en-US" sz="1500" b="1" i="0" dirty="0">
                <a:solidFill>
                  <a:srgbClr val="000000"/>
                </a:solidFill>
                <a:effectLst/>
                <a:latin typeface="+mn-lt"/>
              </a:rPr>
              <a:t>People with medium &amp; high debt to income ratio are having more chances of default. Since, they have more debts than income and fails ton pay loan</a:t>
            </a:r>
          </a:p>
          <a:p>
            <a:pPr lvl="1"/>
            <a:r>
              <a:rPr lang="en-US" sz="1500" dirty="0">
                <a:solidFill>
                  <a:srgbClr val="000000"/>
                </a:solidFill>
                <a:latin typeface="+mn-lt"/>
              </a:rPr>
              <a:t>LTI Range: </a:t>
            </a:r>
            <a:r>
              <a:rPr lang="en-US" sz="1500" b="1" i="0" dirty="0">
                <a:solidFill>
                  <a:srgbClr val="000000"/>
                </a:solidFill>
                <a:effectLst/>
                <a:latin typeface="+mn-lt"/>
              </a:rPr>
              <a:t>People with high income to loan ratio are having high chances of default by taking more amount of loan. Since there is less compared to their loan taken</a:t>
            </a:r>
          </a:p>
          <a:p>
            <a:pPr lvl="1"/>
            <a:r>
              <a:rPr lang="en-US" sz="1500" i="0" dirty="0">
                <a:solidFill>
                  <a:srgbClr val="000000"/>
                </a:solidFill>
                <a:effectLst/>
                <a:latin typeface="+mn-lt"/>
              </a:rPr>
              <a:t>Employee Exp: </a:t>
            </a:r>
            <a:r>
              <a:rPr lang="en-US" sz="1500" b="1" i="0" dirty="0">
                <a:solidFill>
                  <a:srgbClr val="000000"/>
                </a:solidFill>
                <a:effectLst/>
                <a:latin typeface="+mn-lt"/>
              </a:rPr>
              <a:t>People with more experience level around 8-10 are having high chances of default by taking more amount of loan</a:t>
            </a:r>
          </a:p>
          <a:p>
            <a:pPr lvl="1"/>
            <a:r>
              <a:rPr lang="en-US" sz="1500" i="0" dirty="0">
                <a:solidFill>
                  <a:srgbClr val="000000"/>
                </a:solidFill>
                <a:effectLst/>
                <a:latin typeface="+mn-lt"/>
              </a:rPr>
              <a:t>Purpose of loan: </a:t>
            </a:r>
            <a:r>
              <a:rPr lang="en-US" sz="1500" b="1" i="0" dirty="0">
                <a:solidFill>
                  <a:srgbClr val="000000"/>
                </a:solidFill>
                <a:effectLst/>
                <a:latin typeface="+mn-lt"/>
              </a:rPr>
              <a:t>People who took loan for the purpose of '</a:t>
            </a:r>
            <a:r>
              <a:rPr lang="en-US" sz="1500" b="1" i="0" dirty="0" err="1">
                <a:solidFill>
                  <a:srgbClr val="000000"/>
                </a:solidFill>
                <a:effectLst/>
                <a:latin typeface="+mn-lt"/>
              </a:rPr>
              <a:t>small_business</a:t>
            </a:r>
            <a:r>
              <a:rPr lang="en-US" sz="1500" b="1" i="0" dirty="0">
                <a:solidFill>
                  <a:srgbClr val="000000"/>
                </a:solidFill>
                <a:effectLst/>
                <a:latin typeface="+mn-lt"/>
              </a:rPr>
              <a:t>', '</a:t>
            </a:r>
            <a:r>
              <a:rPr lang="en-US" sz="1500" b="1" i="0" dirty="0" err="1">
                <a:solidFill>
                  <a:srgbClr val="000000"/>
                </a:solidFill>
                <a:effectLst/>
                <a:latin typeface="+mn-lt"/>
              </a:rPr>
              <a:t>debt_conslidation</a:t>
            </a:r>
            <a:r>
              <a:rPr lang="en-US" sz="1500" b="1" i="0" dirty="0">
                <a:solidFill>
                  <a:srgbClr val="000000"/>
                </a:solidFill>
                <a:effectLst/>
                <a:latin typeface="+mn-lt"/>
              </a:rPr>
              <a:t>', '</a:t>
            </a:r>
            <a:r>
              <a:rPr lang="en-US" sz="1500" b="1" i="0" dirty="0" err="1">
                <a:solidFill>
                  <a:srgbClr val="000000"/>
                </a:solidFill>
                <a:effectLst/>
                <a:latin typeface="+mn-lt"/>
              </a:rPr>
              <a:t>credit_card</a:t>
            </a:r>
            <a:r>
              <a:rPr lang="en-US" sz="1500" b="1" i="0" dirty="0">
                <a:solidFill>
                  <a:srgbClr val="000000"/>
                </a:solidFill>
                <a:effectLst/>
                <a:latin typeface="+mn-lt"/>
              </a:rPr>
              <a:t>' are most likely to have chance of default by taking more amount of loan</a:t>
            </a:r>
          </a:p>
          <a:p>
            <a:pPr lvl="1"/>
            <a:r>
              <a:rPr lang="en-US" sz="1500" i="0" dirty="0">
                <a:solidFill>
                  <a:srgbClr val="000000"/>
                </a:solidFill>
                <a:effectLst/>
                <a:latin typeface="+mn-lt"/>
              </a:rPr>
              <a:t>Ownership of home: </a:t>
            </a:r>
            <a:r>
              <a:rPr lang="en-US" sz="1500" b="1" i="0" dirty="0">
                <a:solidFill>
                  <a:srgbClr val="000000"/>
                </a:solidFill>
                <a:effectLst/>
                <a:latin typeface="+mn-lt"/>
              </a:rPr>
              <a:t>People with house of other and </a:t>
            </a:r>
            <a:r>
              <a:rPr lang="en-US" sz="1500" b="1" i="0" dirty="0" err="1">
                <a:solidFill>
                  <a:srgbClr val="000000"/>
                </a:solidFill>
                <a:effectLst/>
                <a:latin typeface="+mn-lt"/>
              </a:rPr>
              <a:t>mortage</a:t>
            </a:r>
            <a:r>
              <a:rPr lang="en-US" sz="1500" b="1" i="0" dirty="0">
                <a:solidFill>
                  <a:srgbClr val="000000"/>
                </a:solidFill>
                <a:effectLst/>
                <a:latin typeface="+mn-lt"/>
              </a:rPr>
              <a:t> took more amount of loan and likely to default more</a:t>
            </a:r>
          </a:p>
          <a:p>
            <a:r>
              <a:rPr lang="en-US" sz="1500" i="0" dirty="0">
                <a:solidFill>
                  <a:srgbClr val="000000"/>
                </a:solidFill>
                <a:effectLst/>
                <a:latin typeface="+mn-lt"/>
              </a:rPr>
              <a:t>Lets see the above insights in graphs for better understanding</a:t>
            </a:r>
          </a:p>
          <a:p>
            <a:pPr lvl="1"/>
            <a:endParaRPr lang="en-US" sz="1400" i="0" dirty="0">
              <a:solidFill>
                <a:srgbClr val="000000"/>
              </a:solidFill>
              <a:effectLst/>
              <a:latin typeface="Helvetica Neue"/>
            </a:endParaRPr>
          </a:p>
          <a:p>
            <a:pPr lvl="1"/>
            <a:endParaRPr lang="en-US" sz="1400" i="0" dirty="0">
              <a:solidFill>
                <a:srgbClr val="000000"/>
              </a:solidFill>
              <a:effectLst/>
              <a:latin typeface="Helvetica Neue"/>
            </a:endParaRPr>
          </a:p>
          <a:p>
            <a:pPr lvl="1"/>
            <a:endParaRPr lang="en-US" sz="1400" dirty="0"/>
          </a:p>
        </p:txBody>
      </p:sp>
    </p:spTree>
    <p:extLst>
      <p:ext uri="{BB962C8B-B14F-4D97-AF65-F5344CB8AC3E}">
        <p14:creationId xmlns:p14="http://schemas.microsoft.com/office/powerpoint/2010/main" val="1399706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hart, bar chart&#10;&#10;Description automatically generated">
            <a:extLst>
              <a:ext uri="{FF2B5EF4-FFF2-40B4-BE49-F238E27FC236}">
                <a16:creationId xmlns:a16="http://schemas.microsoft.com/office/drawing/2014/main" id="{1D9B4477-059D-4424-8D2D-4760407510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4254" y="72730"/>
            <a:ext cx="8802221" cy="3154953"/>
          </a:xfrm>
        </p:spPr>
      </p:pic>
      <p:pic>
        <p:nvPicPr>
          <p:cNvPr id="6" name="Picture 5" descr="Chart, bar chart&#10;&#10;Description automatically generated">
            <a:extLst>
              <a:ext uri="{FF2B5EF4-FFF2-40B4-BE49-F238E27FC236}">
                <a16:creationId xmlns:a16="http://schemas.microsoft.com/office/drawing/2014/main" id="{3ABFFCB2-CE71-41A5-B468-0BF65B4EA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4640982" cy="3078747"/>
          </a:xfrm>
          <a:prstGeom prst="rect">
            <a:avLst/>
          </a:prstGeom>
        </p:spPr>
      </p:pic>
      <p:pic>
        <p:nvPicPr>
          <p:cNvPr id="8" name="Picture 7" descr="Chart&#10;&#10;Description automatically generated">
            <a:extLst>
              <a:ext uri="{FF2B5EF4-FFF2-40B4-BE49-F238E27FC236}">
                <a16:creationId xmlns:a16="http://schemas.microsoft.com/office/drawing/2014/main" id="{6F02C8AA-125D-4BF6-9A56-9EBC186C50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8157" y="3314829"/>
            <a:ext cx="7067634" cy="3132091"/>
          </a:xfrm>
          <a:prstGeom prst="rect">
            <a:avLst/>
          </a:prstGeom>
        </p:spPr>
      </p:pic>
    </p:spTree>
    <p:extLst>
      <p:ext uri="{BB962C8B-B14F-4D97-AF65-F5344CB8AC3E}">
        <p14:creationId xmlns:p14="http://schemas.microsoft.com/office/powerpoint/2010/main" val="1632173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hart, treemap chart&#10;&#10;Description automatically generated">
            <a:extLst>
              <a:ext uri="{FF2B5EF4-FFF2-40B4-BE49-F238E27FC236}">
                <a16:creationId xmlns:a16="http://schemas.microsoft.com/office/drawing/2014/main" id="{5FFD5185-5A7D-4258-AFDA-95BA2CF4D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038" y="938676"/>
            <a:ext cx="5426764" cy="2341569"/>
          </a:xfrm>
          <a:prstGeom prst="rect">
            <a:avLst/>
          </a:prstGeom>
        </p:spPr>
      </p:pic>
      <p:pic>
        <p:nvPicPr>
          <p:cNvPr id="10" name="Picture 9" descr="Chart, bar chart&#10;&#10;Description automatically generated">
            <a:extLst>
              <a:ext uri="{FF2B5EF4-FFF2-40B4-BE49-F238E27FC236}">
                <a16:creationId xmlns:a16="http://schemas.microsoft.com/office/drawing/2014/main" id="{E630F34B-260E-4337-95FB-CF4BEBEDE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57663"/>
            <a:ext cx="5958840" cy="4347542"/>
          </a:xfrm>
          <a:prstGeom prst="rect">
            <a:avLst/>
          </a:prstGeom>
        </p:spPr>
      </p:pic>
      <p:sp>
        <p:nvSpPr>
          <p:cNvPr id="17" name="Rectangle 16">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Chart&#10;&#10;Description automatically generated">
            <a:extLst>
              <a:ext uri="{FF2B5EF4-FFF2-40B4-BE49-F238E27FC236}">
                <a16:creationId xmlns:a16="http://schemas.microsoft.com/office/drawing/2014/main" id="{178491EB-78D7-40BE-AB8B-CC5E8D110B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66" y="3531434"/>
            <a:ext cx="5658336" cy="3132091"/>
          </a:xfrm>
          <a:prstGeom prst="rect">
            <a:avLst/>
          </a:prstGeom>
        </p:spPr>
      </p:pic>
    </p:spTree>
    <p:extLst>
      <p:ext uri="{BB962C8B-B14F-4D97-AF65-F5344CB8AC3E}">
        <p14:creationId xmlns:p14="http://schemas.microsoft.com/office/powerpoint/2010/main" val="2564696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ar chart&#10;&#10;Description automatically generated">
            <a:extLst>
              <a:ext uri="{FF2B5EF4-FFF2-40B4-BE49-F238E27FC236}">
                <a16:creationId xmlns:a16="http://schemas.microsoft.com/office/drawing/2014/main" id="{0FA45602-3B58-48C9-B807-9EE1FE13DF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927" y="0"/>
            <a:ext cx="9058343" cy="3528391"/>
          </a:xfrm>
          <a:prstGeom prst="rect">
            <a:avLst/>
          </a:prstGeom>
        </p:spPr>
      </p:pic>
      <p:pic>
        <p:nvPicPr>
          <p:cNvPr id="10" name="Picture 9" descr="Chart, bar chart&#10;&#10;Description automatically generated">
            <a:extLst>
              <a:ext uri="{FF2B5EF4-FFF2-40B4-BE49-F238E27FC236}">
                <a16:creationId xmlns:a16="http://schemas.microsoft.com/office/drawing/2014/main" id="{5C87E131-7D58-4C69-BCF7-B130BCB92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330" y="3528391"/>
            <a:ext cx="9273209" cy="3101009"/>
          </a:xfrm>
          <a:prstGeom prst="rect">
            <a:avLst/>
          </a:prstGeom>
        </p:spPr>
      </p:pic>
    </p:spTree>
    <p:extLst>
      <p:ext uri="{BB962C8B-B14F-4D97-AF65-F5344CB8AC3E}">
        <p14:creationId xmlns:p14="http://schemas.microsoft.com/office/powerpoint/2010/main" val="948936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22F512E5-84E1-42E1-8CB5-3820BEC40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9" y="86814"/>
            <a:ext cx="9293087" cy="3543607"/>
          </a:xfrm>
          <a:prstGeom prst="rect">
            <a:avLst/>
          </a:prstGeom>
        </p:spPr>
      </p:pic>
      <p:pic>
        <p:nvPicPr>
          <p:cNvPr id="16" name="Picture 15" descr="Chart, bar chart&#10;&#10;Description automatically generated">
            <a:extLst>
              <a:ext uri="{FF2B5EF4-FFF2-40B4-BE49-F238E27FC236}">
                <a16:creationId xmlns:a16="http://schemas.microsoft.com/office/drawing/2014/main" id="{3161723C-FE6D-477A-8E1A-20C815410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28" y="3521090"/>
            <a:ext cx="11118544" cy="3250096"/>
          </a:xfrm>
          <a:prstGeom prst="rect">
            <a:avLst/>
          </a:prstGeom>
        </p:spPr>
      </p:pic>
    </p:spTree>
    <p:extLst>
      <p:ext uri="{BB962C8B-B14F-4D97-AF65-F5344CB8AC3E}">
        <p14:creationId xmlns:p14="http://schemas.microsoft.com/office/powerpoint/2010/main" val="3316917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ar chart&#10;&#10;Description automatically generated">
            <a:extLst>
              <a:ext uri="{FF2B5EF4-FFF2-40B4-BE49-F238E27FC236}">
                <a16:creationId xmlns:a16="http://schemas.microsoft.com/office/drawing/2014/main" id="{BBB1315C-8ADE-4CDD-92E5-A89C57864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452" y="0"/>
            <a:ext cx="9193696" cy="3776870"/>
          </a:xfrm>
          <a:prstGeom prst="rect">
            <a:avLst/>
          </a:prstGeom>
        </p:spPr>
      </p:pic>
      <p:pic>
        <p:nvPicPr>
          <p:cNvPr id="12" name="Picture 11" descr="Chart, bar chart&#10;&#10;Description automatically generated">
            <a:extLst>
              <a:ext uri="{FF2B5EF4-FFF2-40B4-BE49-F238E27FC236}">
                <a16:creationId xmlns:a16="http://schemas.microsoft.com/office/drawing/2014/main" id="{94A79C90-38BF-42C5-9424-AC81490F8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3776870"/>
            <a:ext cx="9372600" cy="2787287"/>
          </a:xfrm>
          <a:prstGeom prst="rect">
            <a:avLst/>
          </a:prstGeom>
        </p:spPr>
      </p:pic>
    </p:spTree>
    <p:extLst>
      <p:ext uri="{BB962C8B-B14F-4D97-AF65-F5344CB8AC3E}">
        <p14:creationId xmlns:p14="http://schemas.microsoft.com/office/powerpoint/2010/main" val="51310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322D7D7F-0EA0-4FFD-92B4-0FBE2DD46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696" y="0"/>
            <a:ext cx="9193696" cy="3727174"/>
          </a:xfrm>
          <a:prstGeom prst="rect">
            <a:avLst/>
          </a:prstGeom>
        </p:spPr>
      </p:pic>
      <p:pic>
        <p:nvPicPr>
          <p:cNvPr id="5" name="Picture 4" descr="Chart, bar chart&#10;&#10;Description automatically generated">
            <a:extLst>
              <a:ext uri="{FF2B5EF4-FFF2-40B4-BE49-F238E27FC236}">
                <a16:creationId xmlns:a16="http://schemas.microsoft.com/office/drawing/2014/main" id="{78171C76-9AE1-43EE-A917-F5F24568E2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037" y="3727174"/>
            <a:ext cx="10447925" cy="3021496"/>
          </a:xfrm>
          <a:prstGeom prst="rect">
            <a:avLst/>
          </a:prstGeom>
        </p:spPr>
      </p:pic>
    </p:spTree>
    <p:extLst>
      <p:ext uri="{BB962C8B-B14F-4D97-AF65-F5344CB8AC3E}">
        <p14:creationId xmlns:p14="http://schemas.microsoft.com/office/powerpoint/2010/main" val="2653914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67F503-89B6-47C9-ADD1-F745D094FD72}"/>
              </a:ext>
            </a:extLst>
          </p:cNvPr>
          <p:cNvSpPr txBox="1"/>
          <p:nvPr/>
        </p:nvSpPr>
        <p:spPr>
          <a:xfrm>
            <a:off x="248479" y="1083365"/>
            <a:ext cx="11807686" cy="4708981"/>
          </a:xfrm>
          <a:prstGeom prst="rect">
            <a:avLst/>
          </a:prstGeom>
          <a:noFill/>
        </p:spPr>
        <p:txBody>
          <a:bodyPr wrap="square" rtlCol="0">
            <a:spAutoFit/>
          </a:bodyPr>
          <a:lstStyle/>
          <a:p>
            <a:r>
              <a:rPr lang="en-US" sz="2400" b="1" u="sng" dirty="0"/>
              <a:t>Correlation:</a:t>
            </a:r>
          </a:p>
          <a:p>
            <a:endParaRPr lang="en-US" sz="2400" b="1" u="sng" dirty="0"/>
          </a:p>
          <a:p>
            <a:pPr marL="285750" indent="-285750">
              <a:buFont typeface="Arial" panose="020B0604020202020204" pitchFamily="34" charset="0"/>
              <a:buChar char="•"/>
            </a:pPr>
            <a:r>
              <a:rPr lang="en-US" dirty="0"/>
              <a:t>While making analysis using correlation, the following are the outcomes observed</a:t>
            </a:r>
          </a:p>
          <a:p>
            <a:pPr marL="742950" lvl="1" indent="-285750">
              <a:buFont typeface="Arial" panose="020B0604020202020204" pitchFamily="34" charset="0"/>
              <a:buChar char="•"/>
            </a:pPr>
            <a:r>
              <a:rPr lang="en-US" dirty="0"/>
              <a:t>High corelated:</a:t>
            </a:r>
          </a:p>
          <a:p>
            <a:pPr lvl="1"/>
            <a:r>
              <a:rPr lang="en-US" dirty="0"/>
              <a:t>    1. loan amount is highly corelated with </a:t>
            </a:r>
            <a:r>
              <a:rPr lang="en-US" dirty="0" err="1"/>
              <a:t>funded_amt</a:t>
            </a:r>
            <a:r>
              <a:rPr lang="en-US" dirty="0"/>
              <a:t>, </a:t>
            </a:r>
            <a:r>
              <a:rPr lang="en-US" dirty="0" err="1"/>
              <a:t>funded_aqmt_inv</a:t>
            </a:r>
            <a:r>
              <a:rPr lang="en-US" dirty="0"/>
              <a:t>, installment, income to amount respectively from high to low</a:t>
            </a:r>
          </a:p>
          <a:p>
            <a:pPr lvl="1"/>
            <a:r>
              <a:rPr lang="en-US" dirty="0"/>
              <a:t>    2. </a:t>
            </a:r>
            <a:r>
              <a:rPr lang="en-US" dirty="0" err="1"/>
              <a:t>funded_amt_inv</a:t>
            </a:r>
            <a:r>
              <a:rPr lang="en-US" dirty="0"/>
              <a:t> is </a:t>
            </a:r>
            <a:r>
              <a:rPr lang="en-US" dirty="0" err="1"/>
              <a:t>higly</a:t>
            </a:r>
            <a:r>
              <a:rPr lang="en-US" dirty="0"/>
              <a:t> corelated with </a:t>
            </a:r>
            <a:r>
              <a:rPr lang="en-US" dirty="0" err="1"/>
              <a:t>funded_amt</a:t>
            </a:r>
            <a:r>
              <a:rPr lang="en-US" dirty="0"/>
              <a:t>, </a:t>
            </a:r>
            <a:r>
              <a:rPr lang="en-US" dirty="0" err="1"/>
              <a:t>loan_amt</a:t>
            </a:r>
            <a:r>
              <a:rPr lang="en-US" dirty="0"/>
              <a:t>, </a:t>
            </a:r>
            <a:r>
              <a:rPr lang="en-US" dirty="0" err="1"/>
              <a:t>installement</a:t>
            </a:r>
            <a:r>
              <a:rPr lang="en-US" dirty="0"/>
              <a:t>, income to loan ratio respectively from high to low</a:t>
            </a:r>
          </a:p>
          <a:p>
            <a:pPr lvl="1"/>
            <a:r>
              <a:rPr lang="en-US" dirty="0"/>
              <a:t>    3. installment is corelated with </a:t>
            </a:r>
            <a:r>
              <a:rPr lang="en-US" dirty="0" err="1"/>
              <a:t>funded_amt</a:t>
            </a:r>
            <a:r>
              <a:rPr lang="en-US" dirty="0"/>
              <a:t>, </a:t>
            </a:r>
            <a:r>
              <a:rPr lang="en-US" dirty="0" err="1"/>
              <a:t>loan_amt</a:t>
            </a:r>
            <a:r>
              <a:rPr lang="en-US" dirty="0"/>
              <a:t>, </a:t>
            </a:r>
            <a:r>
              <a:rPr lang="en-US" dirty="0" err="1"/>
              <a:t>funded_amt_inv</a:t>
            </a:r>
            <a:r>
              <a:rPr lang="en-US" dirty="0"/>
              <a:t>, income to loan ratio respectively from high to low</a:t>
            </a:r>
          </a:p>
          <a:p>
            <a:pPr lvl="1"/>
            <a:r>
              <a:rPr lang="en-US" dirty="0"/>
              <a:t>    4. income to loan ratio is high corelated with </a:t>
            </a:r>
            <a:r>
              <a:rPr lang="en-US" dirty="0" err="1"/>
              <a:t>loan_amt</a:t>
            </a:r>
            <a:r>
              <a:rPr lang="en-US" dirty="0"/>
              <a:t>, </a:t>
            </a:r>
            <a:r>
              <a:rPr lang="en-US" dirty="0" err="1"/>
              <a:t>funded_amt_inv</a:t>
            </a:r>
            <a:r>
              <a:rPr lang="en-US" dirty="0"/>
              <a:t>, </a:t>
            </a:r>
            <a:r>
              <a:rPr lang="en-US" dirty="0" err="1"/>
              <a:t>installement</a:t>
            </a:r>
            <a:r>
              <a:rPr lang="en-US" dirty="0"/>
              <a:t> respectively from high to low</a:t>
            </a:r>
          </a:p>
          <a:p>
            <a:pPr lvl="1"/>
            <a:r>
              <a:rPr lang="en-US" dirty="0"/>
              <a:t>    </a:t>
            </a:r>
          </a:p>
          <a:p>
            <a:pPr marL="742950" lvl="1" indent="-285750">
              <a:buFont typeface="Arial" panose="020B0604020202020204" pitchFamily="34" charset="0"/>
              <a:buChar char="•"/>
            </a:pPr>
            <a:r>
              <a:rPr lang="en-US" dirty="0"/>
              <a:t>    Low Corelated:</a:t>
            </a:r>
          </a:p>
          <a:p>
            <a:pPr lvl="1"/>
            <a:r>
              <a:rPr lang="en-US" dirty="0"/>
              <a:t>    1. Annual income is negative or less corelated with loan to income ratio and debt to income</a:t>
            </a:r>
          </a:p>
          <a:p>
            <a:pPr lvl="1"/>
            <a:endParaRPr lang="en-US" dirty="0"/>
          </a:p>
          <a:p>
            <a:pPr marL="285750" indent="-285750">
              <a:buFont typeface="Arial" panose="020B0604020202020204" pitchFamily="34" charset="0"/>
              <a:buChar char="•"/>
            </a:pPr>
            <a:r>
              <a:rPr lang="en-US" dirty="0"/>
              <a:t>Lets see the graph for better understanding of above analysis</a:t>
            </a:r>
          </a:p>
        </p:txBody>
      </p:sp>
    </p:spTree>
    <p:extLst>
      <p:ext uri="{BB962C8B-B14F-4D97-AF65-F5344CB8AC3E}">
        <p14:creationId xmlns:p14="http://schemas.microsoft.com/office/powerpoint/2010/main" val="4289780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pplication&#10;&#10;Description automatically generated with low confidence">
            <a:extLst>
              <a:ext uri="{FF2B5EF4-FFF2-40B4-BE49-F238E27FC236}">
                <a16:creationId xmlns:a16="http://schemas.microsoft.com/office/drawing/2014/main" id="{91D4C36C-F15D-44B6-B857-710CFF9BD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15" y="927864"/>
            <a:ext cx="10954936" cy="5741291"/>
          </a:xfrm>
          <a:prstGeom prst="rect">
            <a:avLst/>
          </a:prstGeom>
        </p:spPr>
      </p:pic>
    </p:spTree>
    <p:extLst>
      <p:ext uri="{BB962C8B-B14F-4D97-AF65-F5344CB8AC3E}">
        <p14:creationId xmlns:p14="http://schemas.microsoft.com/office/powerpoint/2010/main" val="1616528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2475" y="1355966"/>
            <a:ext cx="11630743" cy="5224587"/>
          </a:xfrm>
        </p:spPr>
        <p:txBody>
          <a:bodyPr>
            <a:normAutofit fontScale="92500" lnSpcReduction="10000"/>
          </a:bodyPr>
          <a:lstStyle/>
          <a:p>
            <a:pPr marL="0" indent="0">
              <a:buNone/>
            </a:pPr>
            <a:endParaRPr lang="en-IN" sz="1400" dirty="0"/>
          </a:p>
          <a:p>
            <a:r>
              <a:rPr lang="en-IN" sz="1400" dirty="0"/>
              <a:t>A consumer finance company provides loans to different kinds of people in urban. But company feels difficult in finding whether a person pays/defaults the loan</a:t>
            </a:r>
          </a:p>
          <a:p>
            <a:r>
              <a:rPr lang="en-IN" sz="1400" dirty="0"/>
              <a:t>If person doesn’t pay the loan, then the investor faces the loss. If a person who pays complete loan doesn’t get approval for loan then also investor and bank gets loss</a:t>
            </a:r>
          </a:p>
          <a:p>
            <a:r>
              <a:rPr lang="en-IN" sz="1400" dirty="0"/>
              <a:t>We as a Data scientist need to find the factors that are responsible for finding the person can pay loan or default based on the data provide by the company</a:t>
            </a:r>
          </a:p>
          <a:p>
            <a:pPr marL="0" indent="0">
              <a:buNone/>
            </a:pPr>
            <a:endParaRPr lang="en-IN" sz="1400" dirty="0"/>
          </a:p>
          <a:p>
            <a:pPr marL="0" indent="0">
              <a:buNone/>
            </a:pPr>
            <a:r>
              <a:rPr lang="en-IN" sz="1800" b="1" u="sng" dirty="0"/>
              <a:t>Approach for Analysis:</a:t>
            </a:r>
          </a:p>
          <a:p>
            <a:r>
              <a:rPr lang="en-IN" sz="1400" dirty="0"/>
              <a:t>Load the data from the csv to start the analysis. </a:t>
            </a:r>
          </a:p>
          <a:p>
            <a:r>
              <a:rPr lang="en-IN" sz="1400" b="1" dirty="0"/>
              <a:t>Cleaning Data:</a:t>
            </a:r>
          </a:p>
          <a:p>
            <a:pPr lvl="1"/>
            <a:r>
              <a:rPr lang="en-IN" sz="1400" dirty="0"/>
              <a:t>Find the percentage of null data available in the dataset.  We can see that a large of data is null. </a:t>
            </a:r>
          </a:p>
          <a:p>
            <a:pPr lvl="1"/>
            <a:r>
              <a:rPr lang="en-IN" sz="1400" dirty="0"/>
              <a:t>There are some columns which are having 100% null data in them. So, keeping them in data set is not much useful. So, lets drop those columns</a:t>
            </a:r>
          </a:p>
          <a:p>
            <a:pPr lvl="1"/>
            <a:r>
              <a:rPr lang="en-IN" sz="1400" dirty="0"/>
              <a:t>There are some more columns which are having &gt;30% of null data. So, lets drop those columns instead of imputing and making data biased towards the median</a:t>
            </a:r>
          </a:p>
          <a:p>
            <a:pPr lvl="1"/>
            <a:r>
              <a:rPr lang="en-IN" sz="1400" dirty="0"/>
              <a:t>After removing those null data still, we can find data with &lt;10% null for following columns </a:t>
            </a:r>
            <a:r>
              <a:rPr lang="en-IN" sz="1400" b="1" dirty="0"/>
              <a:t>‘</a:t>
            </a:r>
            <a:r>
              <a:rPr lang="en-IN" sz="1400" b="1" dirty="0" err="1"/>
              <a:t>emp_title</a:t>
            </a:r>
            <a:r>
              <a:rPr lang="en-IN" sz="1400" b="1" dirty="0"/>
              <a:t>, </a:t>
            </a:r>
            <a:r>
              <a:rPr lang="en-IN" sz="1400" b="1" dirty="0" err="1"/>
              <a:t>emp_length</a:t>
            </a:r>
            <a:r>
              <a:rPr lang="en-IN" sz="1400" b="1" dirty="0"/>
              <a:t>, title, </a:t>
            </a:r>
            <a:r>
              <a:rPr lang="en-IN" sz="1400" b="1" dirty="0" err="1"/>
              <a:t>revol_util</a:t>
            </a:r>
            <a:r>
              <a:rPr lang="en-IN" sz="1400" b="1" dirty="0"/>
              <a:t>, </a:t>
            </a:r>
            <a:r>
              <a:rPr lang="en-IN" sz="1400" b="1" dirty="0" err="1"/>
              <a:t>last_payment_d</a:t>
            </a:r>
            <a:r>
              <a:rPr lang="en-IN" sz="1400" b="1" dirty="0"/>
              <a:t>, </a:t>
            </a:r>
            <a:r>
              <a:rPr lang="en-IN" sz="1400" b="1" dirty="0" err="1"/>
              <a:t>laste_credit_pull_d</a:t>
            </a:r>
            <a:r>
              <a:rPr lang="en-IN" sz="1400" b="1" dirty="0"/>
              <a:t>, collections_12_mths_ex_med, chargeoff_within_12_mths, </a:t>
            </a:r>
            <a:r>
              <a:rPr lang="en-IN" sz="1400" b="1" dirty="0" err="1"/>
              <a:t>pub_rec_bankruptcies</a:t>
            </a:r>
            <a:r>
              <a:rPr lang="en-IN" sz="1400" b="1" dirty="0"/>
              <a:t>, </a:t>
            </a:r>
            <a:r>
              <a:rPr lang="en-IN" sz="1400" b="1" dirty="0" err="1"/>
              <a:t>tax_lines</a:t>
            </a:r>
            <a:r>
              <a:rPr lang="en-IN" sz="1400" b="1" dirty="0"/>
              <a:t>’.</a:t>
            </a:r>
          </a:p>
          <a:p>
            <a:pPr lvl="1"/>
            <a:r>
              <a:rPr lang="en-IN" sz="1400" b="1" dirty="0" err="1"/>
              <a:t>pub_rec_bankruptcies</a:t>
            </a:r>
            <a:r>
              <a:rPr lang="en-IN" sz="1400" b="1" dirty="0"/>
              <a:t> </a:t>
            </a:r>
            <a:r>
              <a:rPr lang="en-IN" sz="1400" dirty="0"/>
              <a:t>is a kind of categorical data and most of the columns are with data ‘</a:t>
            </a:r>
            <a:r>
              <a:rPr lang="en-IN" sz="1400" b="1" dirty="0"/>
              <a:t>0</a:t>
            </a:r>
            <a:r>
              <a:rPr lang="en-IN" sz="1400" dirty="0"/>
              <a:t>’. So, instead of imputing data and create bias over the 0 lets drop rows with null data</a:t>
            </a:r>
          </a:p>
          <a:p>
            <a:pPr lvl="1"/>
            <a:r>
              <a:rPr lang="en-IN" sz="1400" dirty="0"/>
              <a:t>Most of the other columns are kind of categorical/non numeric data. So, instead of imputing them lets drop the rows and make data clean.</a:t>
            </a:r>
          </a:p>
          <a:p>
            <a:pPr lvl="1"/>
            <a:r>
              <a:rPr lang="en-IN" sz="1400" dirty="0"/>
              <a:t>After cleaning all the data we can find total columns available are 53.</a:t>
            </a:r>
          </a:p>
          <a:p>
            <a:pPr lvl="1"/>
            <a:r>
              <a:rPr lang="en-IN" sz="1400" dirty="0"/>
              <a:t>Among them, we can further drop the columns based on domain knowledge and the data dictionary provided. We can understand which are not required for our analysis.</a:t>
            </a:r>
          </a:p>
          <a:p>
            <a:pPr lvl="1"/>
            <a:r>
              <a:rPr lang="en-IN" sz="1400" dirty="0"/>
              <a:t>After dropping columns which are not required for our analysis, we have the total remaining columns are 23.</a:t>
            </a:r>
          </a:p>
          <a:p>
            <a:pPr lvl="1"/>
            <a:r>
              <a:rPr lang="en-IN" sz="1400" dirty="0"/>
              <a:t>Since we need to work on the data related to Charged Off and Fully Paid loan data, so lets remove the rows which are having loan status </a:t>
            </a:r>
            <a:r>
              <a:rPr lang="en-IN" sz="1400" b="1" dirty="0"/>
              <a:t>‘Current’ </a:t>
            </a:r>
            <a:r>
              <a:rPr lang="en-IN" sz="1400" dirty="0"/>
              <a:t>[Since, </a:t>
            </a:r>
            <a:r>
              <a:rPr lang="en-IN" sz="1400" dirty="0" err="1"/>
              <a:t>theya</a:t>
            </a:r>
            <a:r>
              <a:rPr lang="en-IN" sz="1400" dirty="0"/>
              <a:t> re currently paying and not marked as Default].</a:t>
            </a:r>
          </a:p>
          <a:p>
            <a:pPr lvl="1"/>
            <a:endParaRPr lang="en-IN" sz="1400" b="1" dirty="0"/>
          </a:p>
        </p:txBody>
      </p:sp>
      <p:sp>
        <p:nvSpPr>
          <p:cNvPr id="5" name="Title 1"/>
          <p:cNvSpPr>
            <a:spLocks noGrp="1"/>
          </p:cNvSpPr>
          <p:nvPr>
            <p:ph type="title"/>
          </p:nvPr>
        </p:nvSpPr>
        <p:spPr>
          <a:xfrm>
            <a:off x="448714" y="1090245"/>
            <a:ext cx="9313817" cy="390768"/>
          </a:xfrm>
        </p:spPr>
        <p:txBody>
          <a:bodyPr>
            <a:normAutofit fontScale="90000"/>
          </a:bodyPr>
          <a:lstStyle/>
          <a:p>
            <a:r>
              <a:rPr lang="en-IN" sz="2800" b="1" u="sng" dirty="0"/>
              <a:t>Abstract :</a:t>
            </a:r>
          </a:p>
        </p:txBody>
      </p:sp>
    </p:spTree>
    <p:extLst>
      <p:ext uri="{BB962C8B-B14F-4D97-AF65-F5344CB8AC3E}">
        <p14:creationId xmlns:p14="http://schemas.microsoft.com/office/powerpoint/2010/main" val="386975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A5B183-5FE5-4A48-BB8A-F56F1DD4F9A2}"/>
              </a:ext>
            </a:extLst>
          </p:cNvPr>
          <p:cNvSpPr txBox="1"/>
          <p:nvPr/>
        </p:nvSpPr>
        <p:spPr>
          <a:xfrm>
            <a:off x="536712" y="1043609"/>
            <a:ext cx="11463609" cy="4708981"/>
          </a:xfrm>
          <a:prstGeom prst="rect">
            <a:avLst/>
          </a:prstGeom>
          <a:noFill/>
        </p:spPr>
        <p:txBody>
          <a:bodyPr wrap="square" rtlCol="0">
            <a:spAutoFit/>
          </a:bodyPr>
          <a:lstStyle/>
          <a:p>
            <a:r>
              <a:rPr lang="en-US" sz="2400" b="1" u="sng" dirty="0"/>
              <a:t>Conclusion:</a:t>
            </a:r>
          </a:p>
          <a:p>
            <a:endParaRPr lang="en-US" sz="2400" b="1" u="sng" dirty="0"/>
          </a:p>
          <a:p>
            <a:r>
              <a:rPr lang="en-US" b="1" dirty="0"/>
              <a:t>Lending needs to take care of following characters while considering loan:</a:t>
            </a:r>
          </a:p>
          <a:p>
            <a:pPr marL="285750" indent="-285750">
              <a:buFont typeface="Arial" panose="020B0604020202020204" pitchFamily="34" charset="0"/>
              <a:buChar char="•"/>
            </a:pPr>
            <a:r>
              <a:rPr lang="en-US" dirty="0"/>
              <a:t>Debt, Loan to Income ratio</a:t>
            </a:r>
          </a:p>
          <a:p>
            <a:pPr marL="285750" indent="-285750">
              <a:buFont typeface="Arial" panose="020B0604020202020204" pitchFamily="34" charset="0"/>
              <a:buChar char="•"/>
            </a:pPr>
            <a:r>
              <a:rPr lang="en-US" dirty="0"/>
              <a:t>Grade</a:t>
            </a:r>
          </a:p>
          <a:p>
            <a:pPr marL="285750" indent="-285750">
              <a:buFont typeface="Arial" panose="020B0604020202020204" pitchFamily="34" charset="0"/>
              <a:buChar char="•"/>
            </a:pPr>
            <a:r>
              <a:rPr lang="en-US" dirty="0"/>
              <a:t>Purpose of loan </a:t>
            </a:r>
          </a:p>
          <a:p>
            <a:pPr marL="285750" indent="-285750">
              <a:buFont typeface="Arial" panose="020B0604020202020204" pitchFamily="34" charset="0"/>
              <a:buChar char="•"/>
            </a:pPr>
            <a:r>
              <a:rPr lang="en-US" dirty="0"/>
              <a:t>Income</a:t>
            </a:r>
          </a:p>
          <a:p>
            <a:pPr marL="285750" indent="-285750">
              <a:buFont typeface="Arial" panose="020B0604020202020204" pitchFamily="34" charset="0"/>
              <a:buChar char="•"/>
            </a:pPr>
            <a:endParaRPr lang="en-US" dirty="0"/>
          </a:p>
          <a:p>
            <a:r>
              <a:rPr lang="en-US" b="1" dirty="0"/>
              <a:t>Following are conclusions that should be considered as per the above analysis while providing loan to the person:</a:t>
            </a:r>
          </a:p>
          <a:p>
            <a:pPr marL="285750" indent="-285750">
              <a:buFont typeface="Arial" panose="020B0604020202020204" pitchFamily="34" charset="0"/>
              <a:buChar char="•"/>
            </a:pPr>
            <a:r>
              <a:rPr lang="en-US" dirty="0"/>
              <a:t>People with low grade are taking more amount of loans for long tenure are having more chances of default. So, better to give loan who are having the A grade.</a:t>
            </a:r>
          </a:p>
          <a:p>
            <a:pPr marL="285750" indent="-285750">
              <a:buFont typeface="Arial" panose="020B0604020202020204" pitchFamily="34" charset="0"/>
              <a:buChar char="•"/>
            </a:pPr>
            <a:r>
              <a:rPr lang="en-US" dirty="0"/>
              <a:t>People who are taking loans with the purpose of </a:t>
            </a:r>
            <a:r>
              <a:rPr lang="en-US" dirty="0" err="1"/>
              <a:t>debt_considellation</a:t>
            </a:r>
            <a:r>
              <a:rPr lang="en-US" dirty="0"/>
              <a:t>, </a:t>
            </a:r>
            <a:r>
              <a:rPr lang="en-US" dirty="0" err="1"/>
              <a:t>credit_card</a:t>
            </a:r>
            <a:r>
              <a:rPr lang="en-US" dirty="0"/>
              <a:t>, others are having more chances of default</a:t>
            </a:r>
          </a:p>
          <a:p>
            <a:pPr marL="285750" indent="-285750">
              <a:buFont typeface="Arial" panose="020B0604020202020204" pitchFamily="34" charset="0"/>
              <a:buChar char="•"/>
            </a:pPr>
            <a:r>
              <a:rPr lang="en-US" dirty="0"/>
              <a:t>People who are having own houses are having less chances of default</a:t>
            </a:r>
          </a:p>
          <a:p>
            <a:pPr marL="285750" indent="-285750">
              <a:buFont typeface="Arial" panose="020B0604020202020204" pitchFamily="34" charset="0"/>
              <a:buChar char="•"/>
            </a:pPr>
            <a:r>
              <a:rPr lang="en-US" dirty="0"/>
              <a:t>People having less income and more debts are having high chances of default</a:t>
            </a:r>
          </a:p>
          <a:p>
            <a:pPr marL="285750" indent="-285750">
              <a:buFont typeface="Arial" panose="020B0604020202020204" pitchFamily="34" charset="0"/>
              <a:buChar char="•"/>
            </a:pPr>
            <a:r>
              <a:rPr lang="en-US" dirty="0"/>
              <a:t>People with less </a:t>
            </a:r>
            <a:r>
              <a:rPr lang="en-US" dirty="0" err="1"/>
              <a:t>delinques</a:t>
            </a:r>
            <a:r>
              <a:rPr lang="en-US" dirty="0"/>
              <a:t> are having less chances of default</a:t>
            </a:r>
          </a:p>
        </p:txBody>
      </p:sp>
    </p:spTree>
    <p:extLst>
      <p:ext uri="{BB962C8B-B14F-4D97-AF65-F5344CB8AC3E}">
        <p14:creationId xmlns:p14="http://schemas.microsoft.com/office/powerpoint/2010/main" val="1855425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160FAE-70A7-4B6D-A995-0A3A7CDB53C3}"/>
              </a:ext>
            </a:extLst>
          </p:cNvPr>
          <p:cNvSpPr>
            <a:spLocks noGrp="1"/>
          </p:cNvSpPr>
          <p:nvPr>
            <p:ph idx="1"/>
          </p:nvPr>
        </p:nvSpPr>
        <p:spPr>
          <a:xfrm>
            <a:off x="125046" y="984737"/>
            <a:ext cx="11949723" cy="5728677"/>
          </a:xfrm>
        </p:spPr>
        <p:txBody>
          <a:bodyPr>
            <a:normAutofit/>
          </a:bodyPr>
          <a:lstStyle/>
          <a:p>
            <a:r>
              <a:rPr lang="en-US" sz="1400" dirty="0"/>
              <a:t>There are columns like </a:t>
            </a:r>
            <a:r>
              <a:rPr lang="en-US" sz="1400" dirty="0" err="1"/>
              <a:t>emp_length</a:t>
            </a:r>
            <a:r>
              <a:rPr lang="en-US" sz="1400" dirty="0"/>
              <a:t> which are having data like &lt;1 and &gt;10+, so, lets clean them by removing &lt;,&gt;,+ symbols and lets make it as numerical categorical data</a:t>
            </a:r>
          </a:p>
          <a:p>
            <a:r>
              <a:rPr lang="en-US" sz="1400" dirty="0"/>
              <a:t>There is one more column called term, which is having data like 36months, 60months. Lets remove months from it and make it as numerical categorical data</a:t>
            </a:r>
            <a:endParaRPr lang="en-US" sz="1600" b="1" u="sng" dirty="0"/>
          </a:p>
          <a:p>
            <a:pPr marL="0" indent="0">
              <a:buNone/>
            </a:pPr>
            <a:r>
              <a:rPr lang="en-US" sz="1600" b="1" u="sng" dirty="0"/>
              <a:t>Deriving New Variables:</a:t>
            </a:r>
          </a:p>
          <a:p>
            <a:r>
              <a:rPr lang="en-US" sz="1400" dirty="0"/>
              <a:t>Now, from the existing we can derive new column, which can help further in our analysis part.</a:t>
            </a:r>
          </a:p>
          <a:p>
            <a:r>
              <a:rPr lang="en-US" sz="1400" dirty="0"/>
              <a:t>Deriving </a:t>
            </a:r>
            <a:r>
              <a:rPr lang="en-US" sz="1400" b="1" dirty="0"/>
              <a:t>‘year’ </a:t>
            </a:r>
            <a:r>
              <a:rPr lang="en-US" sz="1400" dirty="0"/>
              <a:t>from the ‘</a:t>
            </a:r>
            <a:r>
              <a:rPr lang="en-US" sz="1400" dirty="0" err="1"/>
              <a:t>issue_d</a:t>
            </a:r>
            <a:r>
              <a:rPr lang="en-US" sz="1400" dirty="0"/>
              <a:t>’ column, which helps in knowing in which year that loan is approved instead of a date.</a:t>
            </a:r>
          </a:p>
          <a:p>
            <a:r>
              <a:rPr lang="en-US" sz="1400" dirty="0"/>
              <a:t>Deriving </a:t>
            </a:r>
            <a:r>
              <a:rPr lang="en-US" sz="1400" b="1" dirty="0"/>
              <a:t>‘</a:t>
            </a:r>
            <a:r>
              <a:rPr lang="en-US" sz="1400" b="1" dirty="0" err="1"/>
              <a:t>l_t_ai</a:t>
            </a:r>
            <a:r>
              <a:rPr lang="en-US" sz="1400" b="1" dirty="0"/>
              <a:t>’</a:t>
            </a:r>
            <a:r>
              <a:rPr lang="en-US" sz="1400" dirty="0"/>
              <a:t> from the data of ‘</a:t>
            </a:r>
            <a:r>
              <a:rPr lang="en-US" sz="1400" dirty="0" err="1"/>
              <a:t>annual_inc</a:t>
            </a:r>
            <a:r>
              <a:rPr lang="en-US" sz="1400" dirty="0"/>
              <a:t>’ and ‘</a:t>
            </a:r>
            <a:r>
              <a:rPr lang="en-US" sz="1400" dirty="0" err="1"/>
              <a:t>loan_amnt</a:t>
            </a:r>
            <a:r>
              <a:rPr lang="en-US" sz="1400" dirty="0"/>
              <a:t>’. This column says the ratio of the loan amount taken and the annual income, which helps in deriving further more analysis.</a:t>
            </a:r>
          </a:p>
          <a:p>
            <a:r>
              <a:rPr lang="en-US" sz="1400" dirty="0"/>
              <a:t>Deriving column called </a:t>
            </a:r>
            <a:r>
              <a:rPr lang="en-US" sz="1400" b="1" dirty="0"/>
              <a:t>‘</a:t>
            </a:r>
            <a:r>
              <a:rPr lang="en-US" sz="1400" b="1" dirty="0" err="1"/>
              <a:t>income_bin</a:t>
            </a:r>
            <a:r>
              <a:rPr lang="en-US" sz="1400" b="1" dirty="0"/>
              <a:t>’ </a:t>
            </a:r>
            <a:r>
              <a:rPr lang="en-US" sz="1400" dirty="0"/>
              <a:t>from income. It is providing the category like 1,2,.. Based on the ranges of annual income. This helps in making the analysis on the persons based on the range of annual income instead of one particular annual income</a:t>
            </a:r>
          </a:p>
          <a:p>
            <a:r>
              <a:rPr lang="en-US" sz="1400" dirty="0"/>
              <a:t>Deriving the columns </a:t>
            </a:r>
            <a:r>
              <a:rPr lang="en-US" sz="1400" b="1" dirty="0"/>
              <a:t>‘</a:t>
            </a:r>
            <a:r>
              <a:rPr lang="en-US" sz="1400" b="1" dirty="0" err="1"/>
              <a:t>dti_range</a:t>
            </a:r>
            <a:r>
              <a:rPr lang="en-US" sz="1400" b="1" dirty="0"/>
              <a:t>’, ‘</a:t>
            </a:r>
            <a:r>
              <a:rPr lang="en-US" sz="1400" b="1" dirty="0" err="1"/>
              <a:t>l_t_ai_range</a:t>
            </a:r>
            <a:r>
              <a:rPr lang="en-US" sz="1400" b="1" dirty="0"/>
              <a:t>’, ‘</a:t>
            </a:r>
            <a:r>
              <a:rPr lang="en-US" sz="1400" b="1" dirty="0" err="1"/>
              <a:t>exp_level</a:t>
            </a:r>
            <a:r>
              <a:rPr lang="en-US" sz="1400" b="1" dirty="0"/>
              <a:t>’ </a:t>
            </a:r>
            <a:r>
              <a:rPr lang="en-US" sz="1400" dirty="0"/>
              <a:t>from </a:t>
            </a:r>
            <a:r>
              <a:rPr lang="en-US" sz="1400" b="1" dirty="0" err="1"/>
              <a:t>dti</a:t>
            </a:r>
            <a:r>
              <a:rPr lang="en-US" sz="1400" b="1" dirty="0"/>
              <a:t>, </a:t>
            </a:r>
            <a:r>
              <a:rPr lang="en-US" sz="1400" b="1" dirty="0" err="1"/>
              <a:t>l_t_ai</a:t>
            </a:r>
            <a:r>
              <a:rPr lang="en-US" sz="1400" b="1" dirty="0"/>
              <a:t>, </a:t>
            </a:r>
            <a:r>
              <a:rPr lang="en-US" sz="1400" b="1" dirty="0" err="1"/>
              <a:t>emp_length</a:t>
            </a:r>
            <a:r>
              <a:rPr lang="en-US" sz="1400" dirty="0"/>
              <a:t> columns respectively. It provides the categories to those columns data and helps in making analysis based on </a:t>
            </a:r>
            <a:r>
              <a:rPr lang="en-US" sz="1400" dirty="0" err="1"/>
              <a:t>thatv</a:t>
            </a:r>
            <a:r>
              <a:rPr lang="en-US" sz="1400" dirty="0"/>
              <a:t> range instead of a particular value of the data.</a:t>
            </a:r>
            <a:endParaRPr lang="en-US" sz="1400" b="1" dirty="0"/>
          </a:p>
          <a:p>
            <a:r>
              <a:rPr lang="en-US" sz="1400" dirty="0"/>
              <a:t>Now, based on the above derived columns and the existing columns we can start working on the </a:t>
            </a:r>
            <a:r>
              <a:rPr lang="en-US" sz="1400" dirty="0" err="1"/>
              <a:t>Univarient</a:t>
            </a:r>
            <a:r>
              <a:rPr lang="en-US" sz="1400" dirty="0"/>
              <a:t> and </a:t>
            </a:r>
            <a:r>
              <a:rPr lang="en-US" sz="1400" dirty="0" err="1"/>
              <a:t>BiVarient</a:t>
            </a:r>
            <a:r>
              <a:rPr lang="en-US" sz="1400" dirty="0"/>
              <a:t> analysis and Plot graphs </a:t>
            </a:r>
            <a:r>
              <a:rPr lang="en-US" sz="1400" dirty="0" err="1"/>
              <a:t>forn</a:t>
            </a:r>
            <a:r>
              <a:rPr lang="en-US" sz="1400" dirty="0"/>
              <a:t> them to get more insights.</a:t>
            </a: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179" y="312811"/>
            <a:ext cx="9313817" cy="512445"/>
          </a:xfrm>
        </p:spPr>
        <p:txBody>
          <a:bodyPr>
            <a:normAutofit fontScale="90000"/>
          </a:bodyPr>
          <a:lstStyle/>
          <a:p>
            <a:r>
              <a:rPr lang="en-IN" b="1" u="sng" dirty="0"/>
              <a:t> </a:t>
            </a:r>
            <a:r>
              <a:rPr lang="en-IN" sz="2800" b="1" u="sng" dirty="0" err="1"/>
              <a:t>Univarient</a:t>
            </a:r>
            <a:r>
              <a:rPr lang="en-IN" sz="2800" b="1" u="sng" dirty="0"/>
              <a:t> Analysis:</a:t>
            </a:r>
          </a:p>
        </p:txBody>
      </p:sp>
      <p:sp>
        <p:nvSpPr>
          <p:cNvPr id="3" name="Content Placeholder 2"/>
          <p:cNvSpPr>
            <a:spLocks noGrp="1"/>
          </p:cNvSpPr>
          <p:nvPr>
            <p:ph idx="1"/>
          </p:nvPr>
        </p:nvSpPr>
        <p:spPr>
          <a:xfrm>
            <a:off x="234859" y="890588"/>
            <a:ext cx="11722281" cy="5815012"/>
          </a:xfrm>
        </p:spPr>
        <p:txBody>
          <a:bodyPr>
            <a:normAutofit/>
          </a:bodyPr>
          <a:lstStyle/>
          <a:p>
            <a:r>
              <a:rPr lang="en-IN" sz="1400" dirty="0"/>
              <a:t>Plot the graph for different columns to find its frequency among the data. Like, how such kind of data is spread among the dataset.</a:t>
            </a:r>
          </a:p>
          <a:p>
            <a:r>
              <a:rPr lang="en-IN" sz="1400" b="1" dirty="0"/>
              <a:t>Loan Status: </a:t>
            </a:r>
            <a:r>
              <a:rPr lang="en-IN" sz="1400" dirty="0"/>
              <a:t>Among the dataset 14% of people are having with default loan status, where as 86% of people paid loan Fully</a:t>
            </a:r>
          </a:p>
          <a:p>
            <a:r>
              <a:rPr lang="en-IN" sz="1400" b="1" dirty="0"/>
              <a:t>Issue Year: </a:t>
            </a:r>
            <a:r>
              <a:rPr lang="en-IN" sz="1400" dirty="0"/>
              <a:t>From the analysis we can find that people started taking loans from the year 2008, but it gradually increases while the year increase. From 2010 to 2011 people who are taking loans got increased enormously to 54%.</a:t>
            </a:r>
          </a:p>
          <a:p>
            <a:r>
              <a:rPr lang="en-IN" sz="1400" b="1" dirty="0"/>
              <a:t>Purpose of Loan: </a:t>
            </a:r>
            <a:r>
              <a:rPr lang="en-IN" sz="1400" dirty="0"/>
              <a:t>Most of the people are taking loan with the purpose of ‘</a:t>
            </a:r>
            <a:r>
              <a:rPr lang="en-IN" sz="1400" dirty="0" err="1"/>
              <a:t>debt_consolidation</a:t>
            </a:r>
            <a:r>
              <a:rPr lang="en-IN" sz="1400" dirty="0"/>
              <a:t>’ (Means paying outside debts with loan) and ‘</a:t>
            </a:r>
            <a:r>
              <a:rPr lang="en-IN" sz="1400" dirty="0" err="1"/>
              <a:t>credit_card</a:t>
            </a:r>
            <a:r>
              <a:rPr lang="en-IN" sz="1400" dirty="0"/>
              <a:t>’ (loans on credit card).</a:t>
            </a:r>
          </a:p>
          <a:p>
            <a:r>
              <a:rPr lang="en-IN" sz="1400" b="1" dirty="0"/>
              <a:t>Grades and Sub grades: </a:t>
            </a:r>
            <a:r>
              <a:rPr lang="en-IN" sz="1400" dirty="0"/>
              <a:t>Finance companies provided some grades and subgrades to people based on some conditions. Among them people with grades </a:t>
            </a:r>
            <a:r>
              <a:rPr lang="en-IN" sz="1400" b="1" dirty="0"/>
              <a:t>B,A,C</a:t>
            </a:r>
            <a:r>
              <a:rPr lang="en-IN" sz="1400" dirty="0"/>
              <a:t> and with subgrades </a:t>
            </a:r>
            <a:r>
              <a:rPr lang="en-IN" sz="1400" b="1" dirty="0"/>
              <a:t>A4, B3, A2</a:t>
            </a:r>
            <a:r>
              <a:rPr lang="en-IN" sz="1400" dirty="0"/>
              <a:t> are the people taking/getting approvals for loans more frequently</a:t>
            </a:r>
          </a:p>
          <a:p>
            <a:r>
              <a:rPr lang="en-IN" sz="1400" b="1" dirty="0"/>
              <a:t>Years of Experience/Experience levels: </a:t>
            </a:r>
            <a:r>
              <a:rPr lang="en-IN" sz="1400" dirty="0"/>
              <a:t>People having the10(&gt;=10+) and 1(&lt;=1) years of experience are taking/getting approvals for loans more frequently. When it comes to derived column of experience level Juniors are getting more approvals for loans frequently</a:t>
            </a:r>
          </a:p>
          <a:p>
            <a:r>
              <a:rPr lang="en-IN" sz="1400" b="1" dirty="0"/>
              <a:t>Home ownership: </a:t>
            </a:r>
            <a:r>
              <a:rPr lang="en-IN" sz="1400" dirty="0"/>
              <a:t>People who are rented/mortgage home are having more approvals for loans than own house people.</a:t>
            </a:r>
          </a:p>
          <a:p>
            <a:r>
              <a:rPr lang="en-IN" sz="1400" b="1" dirty="0"/>
              <a:t>State: </a:t>
            </a:r>
            <a:r>
              <a:rPr lang="en-IN" sz="1400" dirty="0"/>
              <a:t>People from states </a:t>
            </a:r>
            <a:r>
              <a:rPr lang="en-IN" sz="1400" b="1" dirty="0"/>
              <a:t>‘CA’, ‘NY’, ‘FL’ </a:t>
            </a:r>
            <a:r>
              <a:rPr lang="en-IN" sz="1400" dirty="0"/>
              <a:t>are having more approvals for loans than for other state people</a:t>
            </a:r>
          </a:p>
          <a:p>
            <a:r>
              <a:rPr lang="en-IN" sz="1400" b="1" dirty="0"/>
              <a:t>Debt to loan and loan to income ratio: </a:t>
            </a:r>
            <a:r>
              <a:rPr lang="en-IN" sz="1400" dirty="0"/>
              <a:t>People with medium DTI range and Medium, High loan to income ratio people are having more approvals for loans than other people.</a:t>
            </a:r>
            <a:endParaRPr lang="en-IN" sz="1400" b="1" dirty="0"/>
          </a:p>
          <a:p>
            <a:r>
              <a:rPr lang="en-IN" sz="1400" dirty="0"/>
              <a:t>From the above analysis we can see that </a:t>
            </a:r>
          </a:p>
          <a:p>
            <a:pPr lvl="1"/>
            <a:r>
              <a:rPr lang="en-IN" sz="1200" dirty="0"/>
              <a:t>people having less years of employment experience</a:t>
            </a:r>
          </a:p>
          <a:p>
            <a:pPr lvl="1"/>
            <a:r>
              <a:rPr lang="en-IN" sz="1200" dirty="0"/>
              <a:t>People having rented/mortgaged house </a:t>
            </a:r>
          </a:p>
          <a:p>
            <a:pPr lvl="1"/>
            <a:r>
              <a:rPr lang="en-IN" sz="1200" dirty="0"/>
              <a:t>People with the grades B,A,C and subgrades A4, B3, A2.</a:t>
            </a:r>
          </a:p>
          <a:p>
            <a:pPr lvl="1"/>
            <a:r>
              <a:rPr lang="en-IN" sz="1200" dirty="0"/>
              <a:t>People from states CA, NY, FL.</a:t>
            </a:r>
          </a:p>
          <a:p>
            <a:pPr lvl="1"/>
            <a:r>
              <a:rPr lang="en-IN" sz="1200" dirty="0"/>
              <a:t>People with medium DTI range and Medium, High loan to income ratio </a:t>
            </a:r>
          </a:p>
          <a:p>
            <a:pPr marL="457200" lvl="1" indent="0">
              <a:buNone/>
            </a:pPr>
            <a:r>
              <a:rPr lang="en-IN" sz="1200" dirty="0"/>
              <a:t>are having more approvals for loans.</a:t>
            </a:r>
          </a:p>
          <a:p>
            <a:r>
              <a:rPr lang="en-IN" sz="1400" dirty="0"/>
              <a:t>Now, lets see the above data graphically.</a:t>
            </a:r>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descr="Chart&#10;&#10;Description automatically generated">
            <a:extLst>
              <a:ext uri="{FF2B5EF4-FFF2-40B4-BE49-F238E27FC236}">
                <a16:creationId xmlns:a16="http://schemas.microsoft.com/office/drawing/2014/main" id="{3BF2EE07-F977-423A-BFF3-107BEFDF6A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51824"/>
            <a:ext cx="6817235" cy="3053426"/>
          </a:xfrm>
        </p:spPr>
      </p:pic>
      <p:pic>
        <p:nvPicPr>
          <p:cNvPr id="18" name="Picture 17" descr="Chart, bar chart&#10;&#10;Description automatically generated">
            <a:extLst>
              <a:ext uri="{FF2B5EF4-FFF2-40B4-BE49-F238E27FC236}">
                <a16:creationId xmlns:a16="http://schemas.microsoft.com/office/drawing/2014/main" id="{1899285C-9B4A-4295-817B-F6B0D2D01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1034" y="851824"/>
            <a:ext cx="5450966" cy="2999693"/>
          </a:xfrm>
          <a:prstGeom prst="rect">
            <a:avLst/>
          </a:prstGeom>
        </p:spPr>
      </p:pic>
      <p:pic>
        <p:nvPicPr>
          <p:cNvPr id="20" name="Picture 19" descr="Chart, waterfall chart&#10;&#10;Description automatically generated">
            <a:extLst>
              <a:ext uri="{FF2B5EF4-FFF2-40B4-BE49-F238E27FC236}">
                <a16:creationId xmlns:a16="http://schemas.microsoft.com/office/drawing/2014/main" id="{C67568DD-DDD8-4256-8405-9C47ED635D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500" y="3851517"/>
            <a:ext cx="10177000" cy="2965351"/>
          </a:xfrm>
          <a:prstGeom prst="rect">
            <a:avLst/>
          </a:prstGeom>
        </p:spPr>
      </p:pic>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Chart, treemap chart&#10;&#10;Description automatically generated">
            <a:extLst>
              <a:ext uri="{FF2B5EF4-FFF2-40B4-BE49-F238E27FC236}">
                <a16:creationId xmlns:a16="http://schemas.microsoft.com/office/drawing/2014/main" id="{B727E06B-0A98-4D3A-8183-0538EC2FA2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333500"/>
            <a:ext cx="5294716" cy="4095750"/>
          </a:xfrm>
          <a:prstGeom prst="rect">
            <a:avLst/>
          </a:prstGeom>
        </p:spPr>
      </p:pic>
      <p:cxnSp>
        <p:nvCxnSpPr>
          <p:cNvPr id="15" name="Straight Connector 1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6" name="Picture 5" descr="Chart, treemap chart&#10;&#10;Description automatically generated">
            <a:extLst>
              <a:ext uri="{FF2B5EF4-FFF2-40B4-BE49-F238E27FC236}">
                <a16:creationId xmlns:a16="http://schemas.microsoft.com/office/drawing/2014/main" id="{B6EC78F6-378A-49FA-A1CB-77A10F1433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817" y="1333501"/>
            <a:ext cx="5294715" cy="3990974"/>
          </a:xfrm>
          <a:prstGeom prst="rect">
            <a:avLst/>
          </a:prstGeom>
        </p:spPr>
      </p:pic>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069" y="898769"/>
            <a:ext cx="11751100" cy="5775569"/>
          </a:xfrm>
        </p:spPr>
        <p:txBody>
          <a:bodyPr>
            <a:normAutofit/>
          </a:bodyPr>
          <a:lstStyle/>
          <a:p>
            <a:pPr marL="0" indent="0">
              <a:buNone/>
            </a:pPr>
            <a:r>
              <a:rPr lang="en-IN" sz="1400" b="1" u="sng" dirty="0"/>
              <a:t>Segmented </a:t>
            </a:r>
            <a:r>
              <a:rPr lang="en-IN" sz="1400" b="1" u="sng" dirty="0" err="1"/>
              <a:t>Univarient</a:t>
            </a:r>
            <a:r>
              <a:rPr lang="en-IN" sz="1400" b="1" u="sng" dirty="0"/>
              <a:t> Analysis:</a:t>
            </a:r>
          </a:p>
          <a:p>
            <a:r>
              <a:rPr lang="en-IN" sz="1400" dirty="0"/>
              <a:t>On making an analysis for experience level of employee for different loan status we have found that, employees of junior level (&lt;=3 Years) are having the more chances of default than other employees</a:t>
            </a:r>
          </a:p>
          <a:p>
            <a:r>
              <a:rPr lang="en-IN" sz="1400" dirty="0"/>
              <a:t>On making analysis on DTI(Debt to Income ratio) range, people with medium(</a:t>
            </a:r>
            <a:r>
              <a:rPr lang="en-US" sz="1050" b="1" i="0" dirty="0">
                <a:solidFill>
                  <a:srgbClr val="000000"/>
                </a:solidFill>
                <a:effectLst/>
                <a:latin typeface="Helvetica Neue"/>
              </a:rPr>
              <a:t>&gt;10.00 and &lt;= 20.00</a:t>
            </a:r>
            <a:r>
              <a:rPr lang="en-IN" sz="1400" dirty="0"/>
              <a:t>) DTI range are having more chances of default than the other people. Similarly, people with High(</a:t>
            </a:r>
            <a:r>
              <a:rPr lang="en-US" sz="1050" b="1" i="0" dirty="0">
                <a:solidFill>
                  <a:srgbClr val="000000"/>
                </a:solidFill>
                <a:effectLst/>
                <a:latin typeface="Helvetica Neue"/>
              </a:rPr>
              <a:t>&gt;0.20</a:t>
            </a:r>
            <a:r>
              <a:rPr lang="en-IN" sz="1400" dirty="0"/>
              <a:t>) Loan to Income ratio range are having more chances of Default.</a:t>
            </a:r>
          </a:p>
          <a:p>
            <a:pPr marL="0" indent="0">
              <a:buNone/>
            </a:pPr>
            <a:r>
              <a:rPr lang="en-IN" sz="1400" dirty="0"/>
              <a:t>It means that people of having less employment experience will be having more DTI and LTI ratio since, there income will be less and expenditures including loan instalments will be high. Since, there will be more chance of defaulting the loan due to the burden of other expenditures.</a:t>
            </a:r>
          </a:p>
          <a:p>
            <a:r>
              <a:rPr lang="en-IN" sz="1400" dirty="0"/>
              <a:t>On making analysis for different grades of people, we found that people with grades B,C are having more chances of default</a:t>
            </a:r>
          </a:p>
          <a:p>
            <a:r>
              <a:rPr lang="en-IN" sz="1400" dirty="0"/>
              <a:t>When it comes to purpose of loan, people who took loan for the purpose of ‘</a:t>
            </a:r>
            <a:r>
              <a:rPr lang="en-US" sz="1050" b="1" i="0" dirty="0" err="1">
                <a:solidFill>
                  <a:srgbClr val="000000"/>
                </a:solidFill>
                <a:effectLst/>
                <a:latin typeface="Helvetica Neue"/>
              </a:rPr>
              <a:t>debt_consolidation</a:t>
            </a:r>
            <a:r>
              <a:rPr lang="en-IN" sz="1400" dirty="0"/>
              <a:t>’ are having more chances of default than other purposes. It means, people who are taking loans to clear other debts are having more chances of default</a:t>
            </a:r>
          </a:p>
          <a:p>
            <a:r>
              <a:rPr lang="en-IN" sz="1400" dirty="0"/>
              <a:t>People who are having own houses are having less chances of default than people who </a:t>
            </a:r>
          </a:p>
          <a:p>
            <a:pPr marL="0" indent="0">
              <a:buNone/>
            </a:pPr>
            <a:r>
              <a:rPr lang="en-IN" sz="1400" dirty="0"/>
              <a:t>are living in rented/mortgaged houses</a:t>
            </a:r>
          </a:p>
          <a:p>
            <a:pPr marL="0" indent="0">
              <a:buNone/>
            </a:pPr>
            <a:endParaRPr lang="en-IN" sz="1400" b="1" i="0" dirty="0">
              <a:solidFill>
                <a:srgbClr val="000000"/>
              </a:solidFill>
              <a:effectLst/>
              <a:latin typeface="Helvetica Neue"/>
            </a:endParaRPr>
          </a:p>
          <a:p>
            <a:pPr marL="0" indent="0">
              <a:buNone/>
            </a:pPr>
            <a:r>
              <a:rPr lang="en-IN" sz="1400" dirty="0">
                <a:solidFill>
                  <a:srgbClr val="000000"/>
                </a:solidFill>
                <a:latin typeface="Helvetica Neue"/>
              </a:rPr>
              <a:t>Following graphs helps in better understanding of above analysis easily</a:t>
            </a:r>
            <a:endParaRPr lang="en-IN" sz="1400" i="0" dirty="0">
              <a:solidFill>
                <a:srgbClr val="000000"/>
              </a:solidFill>
              <a:effectLst/>
              <a:latin typeface="Helvetica Neue"/>
            </a:endParaRPr>
          </a:p>
        </p:txBody>
      </p:sp>
      <p:pic>
        <p:nvPicPr>
          <p:cNvPr id="9" name="Picture 8" descr="Chart, bar chart&#10;&#10;Description automatically generated">
            <a:extLst>
              <a:ext uri="{FF2B5EF4-FFF2-40B4-BE49-F238E27FC236}">
                <a16:creationId xmlns:a16="http://schemas.microsoft.com/office/drawing/2014/main" id="{623E6167-C417-4650-A781-62D454F5E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1790" y="3429000"/>
            <a:ext cx="5148141" cy="3429000"/>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hart, bar chart&#10;&#10;Description automatically generated">
            <a:extLst>
              <a:ext uri="{FF2B5EF4-FFF2-40B4-BE49-F238E27FC236}">
                <a16:creationId xmlns:a16="http://schemas.microsoft.com/office/drawing/2014/main" id="{E83A45CA-E8F3-4021-A21F-E4DD1DD44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7" y="1259416"/>
            <a:ext cx="6179928" cy="5032053"/>
          </a:xfrm>
          <a:prstGeom prst="rect">
            <a:avLst/>
          </a:prstGeom>
        </p:spPr>
      </p:pic>
      <p:pic>
        <p:nvPicPr>
          <p:cNvPr id="9" name="Picture 8" descr="Chart, bar chart&#10;&#10;Description automatically generated">
            <a:extLst>
              <a:ext uri="{FF2B5EF4-FFF2-40B4-BE49-F238E27FC236}">
                <a16:creationId xmlns:a16="http://schemas.microsoft.com/office/drawing/2014/main" id="{623E6167-C417-4650-A781-62D454F5E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5" y="1113183"/>
            <a:ext cx="5858198" cy="5178285"/>
          </a:xfrm>
          <a:prstGeom prst="rect">
            <a:avLst/>
          </a:prstGeom>
        </p:spPr>
      </p:pic>
    </p:spTree>
    <p:extLst>
      <p:ext uri="{BB962C8B-B14F-4D97-AF65-F5344CB8AC3E}">
        <p14:creationId xmlns:p14="http://schemas.microsoft.com/office/powerpoint/2010/main" val="400072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Chart, treemap chart&#10;&#10;Description automatically generated">
            <a:extLst>
              <a:ext uri="{FF2B5EF4-FFF2-40B4-BE49-F238E27FC236}">
                <a16:creationId xmlns:a16="http://schemas.microsoft.com/office/drawing/2014/main" id="{D73C22E4-2D84-4217-8672-C2CECA2F7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720" y="930801"/>
            <a:ext cx="5721879" cy="2564874"/>
          </a:xfrm>
          <a:prstGeom prst="rect">
            <a:avLst/>
          </a:prstGeom>
        </p:spPr>
      </p:pic>
      <p:pic>
        <p:nvPicPr>
          <p:cNvPr id="10" name="Picture 9" descr="Chart, bar chart&#10;&#10;Description automatically generated">
            <a:extLst>
              <a:ext uri="{FF2B5EF4-FFF2-40B4-BE49-F238E27FC236}">
                <a16:creationId xmlns:a16="http://schemas.microsoft.com/office/drawing/2014/main" id="{ACD0EDF0-D5ED-4E55-86A6-E506680447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77703"/>
            <a:ext cx="5874279" cy="3645714"/>
          </a:xfrm>
          <a:prstGeom prst="rect">
            <a:avLst/>
          </a:prstGeom>
        </p:spPr>
      </p:pic>
      <p:pic>
        <p:nvPicPr>
          <p:cNvPr id="12" name="Picture 11" descr="Chart, bar chart&#10;&#10;Description automatically generated">
            <a:extLst>
              <a:ext uri="{FF2B5EF4-FFF2-40B4-BE49-F238E27FC236}">
                <a16:creationId xmlns:a16="http://schemas.microsoft.com/office/drawing/2014/main" id="{34FEEF65-2AE8-4BB3-A2F8-A9F1F99903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62350"/>
            <a:ext cx="5391150" cy="3190875"/>
          </a:xfrm>
          <a:prstGeom prst="rect">
            <a:avLst/>
          </a:prstGeom>
        </p:spPr>
      </p:pic>
      <p:pic>
        <p:nvPicPr>
          <p:cNvPr id="6" name="Picture 5" descr="Chart, waterfall chart&#10;&#10;Description automatically generated">
            <a:extLst>
              <a:ext uri="{FF2B5EF4-FFF2-40B4-BE49-F238E27FC236}">
                <a16:creationId xmlns:a16="http://schemas.microsoft.com/office/drawing/2014/main" id="{2694A677-E549-47EE-A84B-17149D4CE6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7753" y="4357440"/>
            <a:ext cx="6454983" cy="2377436"/>
          </a:xfrm>
          <a:prstGeom prst="rect">
            <a:avLst/>
          </a:prstGeom>
        </p:spPr>
      </p:pic>
    </p:spTree>
    <p:extLst>
      <p:ext uri="{BB962C8B-B14F-4D97-AF65-F5344CB8AC3E}">
        <p14:creationId xmlns:p14="http://schemas.microsoft.com/office/powerpoint/2010/main" val="37335542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1076</TotalTime>
  <Words>2370</Words>
  <Application>Microsoft Office PowerPoint</Application>
  <PresentationFormat>Widescreen</PresentationFormat>
  <Paragraphs>132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Helvetica Neue</vt:lpstr>
      <vt:lpstr>Times New Roman</vt:lpstr>
      <vt:lpstr>Office Theme</vt:lpstr>
      <vt:lpstr>LENDING CLUB ASSIGNMENT  SUBMISSION </vt:lpstr>
      <vt:lpstr>Abstract :</vt:lpstr>
      <vt:lpstr>PowerPoint Presentation</vt:lpstr>
      <vt:lpstr> Univarient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Padmanabhuni, SriKanth</cp:lastModifiedBy>
  <cp:revision>60</cp:revision>
  <dcterms:created xsi:type="dcterms:W3CDTF">2016-06-09T08:16:28Z</dcterms:created>
  <dcterms:modified xsi:type="dcterms:W3CDTF">2021-08-16T19:29:56Z</dcterms:modified>
</cp:coreProperties>
</file>